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26"/>
  </p:handout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74" r:id="rId9"/>
    <p:sldId id="261" r:id="rId10"/>
    <p:sldId id="262" r:id="rId11"/>
    <p:sldId id="275" r:id="rId12"/>
    <p:sldId id="276" r:id="rId13"/>
    <p:sldId id="277" r:id="rId14"/>
    <p:sldId id="263" r:id="rId15"/>
    <p:sldId id="264" r:id="rId16"/>
    <p:sldId id="278" r:id="rId17"/>
    <p:sldId id="271" r:id="rId18"/>
    <p:sldId id="279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1742-7390-453B-A7EB-CE52EFBF293E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434B6-2555-4246-B5CD-7965642591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0964-48A1-49E2-B925-914DA01DB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2682-3BA0-4202-B3CD-E00E919A8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BF9895-7D89-4360-BF54-1615E550D3A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C1C3F-A7E4-4D25-8EA6-45FAE0CB6E9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onors%20physical%20science/maverickPOV_MOV_480.mov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Work, Power and Conservation of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Energy can do work as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K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friction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on a spring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combinations of above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3505200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Energy can do work as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K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friction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on a spring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combinations of above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2438400" cy="44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Energy can do work as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K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friction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on a spring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combinations of above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398234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Energy can do work as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K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to add E</a:t>
            </a:r>
            <a:r>
              <a:rPr lang="en-US" sz="2800" baseline="-25000" dirty="0" smtClean="0"/>
              <a:t>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friction</a:t>
            </a:r>
          </a:p>
          <a:p>
            <a:pPr eaLnBrk="1" hangingPunct="1"/>
            <a:r>
              <a:rPr lang="en-US" sz="2800" dirty="0" smtClean="0"/>
              <a:t>Work </a:t>
            </a:r>
            <a:r>
              <a:rPr lang="en-US" sz="2800" dirty="0" smtClean="0"/>
              <a:t>on a spring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Work against combinations of above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200400" cy="27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forms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Mechanical energy</a:t>
            </a:r>
          </a:p>
          <a:p>
            <a:pPr eaLnBrk="1" hangingPunct="1"/>
            <a:r>
              <a:rPr lang="en-US" sz="2400" dirty="0" smtClean="0"/>
              <a:t>Kinetic energy (E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Potential energy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E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Electrical energy</a:t>
            </a:r>
          </a:p>
          <a:p>
            <a:pPr eaLnBrk="1" hangingPunct="1"/>
            <a:r>
              <a:rPr lang="en-US" sz="2400" dirty="0" smtClean="0"/>
              <a:t>Charges, currents, etc.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Chemical energy</a:t>
            </a:r>
          </a:p>
          <a:p>
            <a:pPr eaLnBrk="1" hangingPunct="1"/>
            <a:r>
              <a:rPr lang="en-US" sz="2400" dirty="0" smtClean="0"/>
              <a:t>Energy involved in chemical reactions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Radiant energy</a:t>
            </a:r>
          </a:p>
          <a:p>
            <a:pPr eaLnBrk="1" hangingPunct="1"/>
            <a:r>
              <a:rPr lang="en-US" sz="2400" dirty="0" smtClean="0"/>
              <a:t>Electromagnetic energy</a:t>
            </a:r>
          </a:p>
          <a:p>
            <a:pPr eaLnBrk="1" hangingPunct="1"/>
            <a:r>
              <a:rPr lang="en-US" sz="2400" dirty="0" smtClean="0"/>
              <a:t>Visible light = small part of full spectrum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Nuclear energy</a:t>
            </a:r>
          </a:p>
          <a:p>
            <a:pPr eaLnBrk="1" hangingPunct="1"/>
            <a:r>
              <a:rPr lang="en-US" sz="2400" dirty="0" smtClean="0"/>
              <a:t>Energy involving the nucleus and nuclear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conversion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62200"/>
            <a:ext cx="3810000" cy="1898650"/>
          </a:xfrm>
        </p:spPr>
      </p:pic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Any form of energy can be converted into another form</a:t>
            </a:r>
          </a:p>
          <a:p>
            <a:pPr eaLnBrk="1" hangingPunct="1"/>
            <a:r>
              <a:rPr lang="en-US" sz="2800" smtClean="0"/>
              <a:t>Energy flows from one form to another in natural processes</a:t>
            </a:r>
          </a:p>
          <a:p>
            <a:pPr eaLnBrk="1" hangingPunct="1"/>
            <a:r>
              <a:rPr lang="en-US" sz="2800" smtClean="0"/>
              <a:t>Example - pendulum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0"/>
            <a:ext cx="32194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14600"/>
            <a:ext cx="33528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conversion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62200"/>
            <a:ext cx="3810000" cy="1898650"/>
          </a:xfrm>
        </p:spPr>
      </p:pic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Any form of energy can be converted into another form</a:t>
            </a:r>
          </a:p>
          <a:p>
            <a:pPr eaLnBrk="1" hangingPunct="1"/>
            <a:r>
              <a:rPr lang="en-US" sz="2800" smtClean="0"/>
              <a:t>Energy flows from one form to another in natural processes</a:t>
            </a:r>
          </a:p>
          <a:p>
            <a:pPr eaLnBrk="1" hangingPunct="1"/>
            <a:r>
              <a:rPr lang="en-US" sz="2800" smtClean="0"/>
              <a:t>Example - pendulum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conservation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Energy is never created or destroyed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Energy can be converted from one form to another but the total </a:t>
            </a:r>
            <a:r>
              <a:rPr lang="en-US" sz="2400" dirty="0" smtClean="0"/>
              <a:t>mechanical energy </a:t>
            </a:r>
            <a:r>
              <a:rPr lang="en-US" sz="2400" dirty="0" smtClean="0"/>
              <a:t>remains constant.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  free-fall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Energy transfer mechanisms:  work and/or heat</a:t>
            </a:r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81200"/>
            <a:ext cx="4249676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conservation 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2057400"/>
            <a:ext cx="62785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Conservation of Energy</a:t>
            </a:r>
          </a:p>
        </p:txBody>
      </p:sp>
      <p:pic>
        <p:nvPicPr>
          <p:cNvPr id="11267" name="Picture 3" descr="pendulu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An applied force acting through a distance parallel to the force</a:t>
            </a:r>
          </a:p>
          <a:p>
            <a:pPr eaLnBrk="1" hangingPunct="1"/>
            <a:r>
              <a:rPr lang="en-US" sz="2400" smtClean="0"/>
              <a:t>Units of work (and energy) = joule (J) </a:t>
            </a:r>
          </a:p>
          <a:p>
            <a:pPr eaLnBrk="1" hangingPunct="1"/>
            <a:r>
              <a:rPr lang="en-US" sz="2400" smtClean="0"/>
              <a:t>Zero distance, no work</a:t>
            </a:r>
          </a:p>
          <a:p>
            <a:pPr eaLnBrk="1" hangingPunct="1"/>
            <a:r>
              <a:rPr lang="en-US" sz="2400" smtClean="0"/>
              <a:t>Displacement perpendicular to applied force, no work 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1200"/>
            <a:ext cx="3582988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  <a:hlinkClick r:id="rId2"/>
              </a:rPr>
              <a:t>Conservation</a:t>
            </a:r>
            <a:r>
              <a:rPr lang="en-US" sz="4400">
                <a:solidFill>
                  <a:schemeClr val="tx2"/>
                </a:solidFill>
                <a:latin typeface="Arial" charset="0"/>
              </a:rPr>
              <a:t> of Energy</a:t>
            </a:r>
          </a:p>
        </p:txBody>
      </p:sp>
      <p:pic>
        <p:nvPicPr>
          <p:cNvPr id="12291" name="Picture 3" descr="roller coas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655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Conservation of Energy</a:t>
            </a:r>
          </a:p>
        </p:txBody>
      </p:sp>
      <p:pic>
        <p:nvPicPr>
          <p:cNvPr id="13315" name="Picture 3" descr="sk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Conservation of Energy</a:t>
            </a:r>
          </a:p>
        </p:txBody>
      </p:sp>
      <p:pic>
        <p:nvPicPr>
          <p:cNvPr id="14339" name="Picture 3" descr="skiing down a hi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62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Conservation of Energy</a:t>
            </a:r>
          </a:p>
        </p:txBody>
      </p:sp>
      <p:pic>
        <p:nvPicPr>
          <p:cNvPr id="15363" name="Picture 3" descr="ball fa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77724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Conservation of Energy</a:t>
            </a:r>
          </a:p>
        </p:txBody>
      </p:sp>
      <p:pic>
        <p:nvPicPr>
          <p:cNvPr id="16387" name="Picture 3" descr="roller co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5563"/>
            <a:ext cx="7010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57400" y="5791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Mass = 1000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1623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27193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28800"/>
            <a:ext cx="21272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648200"/>
            <a:ext cx="296068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rate at which work is done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Units: watts (W), horsepower (hp)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Example:  Walking versus running upstairs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“power bill” - you pay for energy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1148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</a:t>
            </a:r>
          </a:p>
        </p:txBody>
      </p:sp>
      <p:pic>
        <p:nvPicPr>
          <p:cNvPr id="512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43200"/>
            <a:ext cx="3429000" cy="1587500"/>
          </a:xfrm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31384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Motion, position and energy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and energy related</a:t>
            </a:r>
          </a:p>
          <a:p>
            <a:pPr eaLnBrk="1" hangingPunct="1"/>
            <a:r>
              <a:rPr lang="en-US" dirty="0" smtClean="0"/>
              <a:t>Energy = ability to do work</a:t>
            </a:r>
          </a:p>
          <a:p>
            <a:pPr eaLnBrk="1" hangingPunct="1"/>
            <a:r>
              <a:rPr lang="en-US" dirty="0" smtClean="0"/>
              <a:t>Work = process of changing </a:t>
            </a:r>
            <a:r>
              <a:rPr lang="en-US" dirty="0" smtClean="0"/>
              <a:t>energy</a:t>
            </a:r>
            <a:endParaRPr lang="en-US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Next: </a:t>
            </a:r>
          </a:p>
          <a:p>
            <a:pPr eaLnBrk="1" hangingPunct="1"/>
            <a:r>
              <a:rPr lang="en-US" smtClean="0"/>
              <a:t>Relationship between work and energy associated with position </a:t>
            </a:r>
          </a:p>
          <a:p>
            <a:pPr eaLnBrk="1" hangingPunct="1"/>
            <a:r>
              <a:rPr lang="en-US" smtClean="0"/>
              <a:t>Relationship between work and energy of motion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energy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Energy associated with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Gravitational potential energy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Measuring h - need reference height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Also: elastic (springs) and electric (charges) potential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Work can change PE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Kinetic energy can change into potential energy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429000"/>
            <a:ext cx="2819400" cy="874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399"/>
            <a:ext cx="5715000" cy="42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Kinetic energy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4114800"/>
            <a:ext cx="3048000" cy="1698625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Energy associated with motion</a:t>
            </a:r>
          </a:p>
          <a:p>
            <a:pPr eaLnBrk="1" hangingPunct="1"/>
            <a:r>
              <a:rPr lang="en-US" sz="2800" smtClean="0"/>
              <a:t>Results from work or change in potential energy</a:t>
            </a:r>
          </a:p>
          <a:p>
            <a:pPr eaLnBrk="1" hangingPunct="1"/>
            <a:r>
              <a:rPr lang="en-US" sz="2800" smtClean="0"/>
              <a:t>Speed squared!  (Double speed, KE increases by 4)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195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452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Work, Power and Conservation of Energy</vt:lpstr>
      <vt:lpstr>Work </vt:lpstr>
      <vt:lpstr>Work </vt:lpstr>
      <vt:lpstr>Power </vt:lpstr>
      <vt:lpstr>Power </vt:lpstr>
      <vt:lpstr>Motion, position and energy</vt:lpstr>
      <vt:lpstr>Potential energy</vt:lpstr>
      <vt:lpstr>Potential energy</vt:lpstr>
      <vt:lpstr>Kinetic energy</vt:lpstr>
      <vt:lpstr>Energy flow</vt:lpstr>
      <vt:lpstr>Energy flow</vt:lpstr>
      <vt:lpstr>Energy flow</vt:lpstr>
      <vt:lpstr>Energy flow</vt:lpstr>
      <vt:lpstr>Energy forms</vt:lpstr>
      <vt:lpstr>Energy conversion</vt:lpstr>
      <vt:lpstr>Energy conversion</vt:lpstr>
      <vt:lpstr>Energy conservation </vt:lpstr>
      <vt:lpstr>Energy conservation </vt:lpstr>
      <vt:lpstr>Slide 19</vt:lpstr>
      <vt:lpstr>Slide 20</vt:lpstr>
      <vt:lpstr>Slide 21</vt:lpstr>
      <vt:lpstr>Slide 22</vt:lpstr>
      <vt:lpstr>Slide 23</vt:lpstr>
      <vt:lpstr>Slide 24</vt:lpstr>
    </vt:vector>
  </TitlesOfParts>
  <Company>Shaker Heights City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 and Conservation of Energy</dc:title>
  <dc:creator>Default User</dc:creator>
  <cp:lastModifiedBy>Default User</cp:lastModifiedBy>
  <cp:revision>9</cp:revision>
  <dcterms:created xsi:type="dcterms:W3CDTF">2013-10-28T20:02:34Z</dcterms:created>
  <dcterms:modified xsi:type="dcterms:W3CDTF">2013-10-28T20:36:17Z</dcterms:modified>
</cp:coreProperties>
</file>