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75" r:id="rId2"/>
    <p:sldId id="259" r:id="rId3"/>
    <p:sldId id="276" r:id="rId4"/>
    <p:sldId id="261" r:id="rId5"/>
    <p:sldId id="329" r:id="rId6"/>
    <p:sldId id="322" r:id="rId7"/>
    <p:sldId id="277" r:id="rId8"/>
    <p:sldId id="330" r:id="rId9"/>
    <p:sldId id="323" r:id="rId10"/>
    <p:sldId id="262" r:id="rId11"/>
    <p:sldId id="278" r:id="rId12"/>
    <p:sldId id="332" r:id="rId13"/>
    <p:sldId id="281" r:id="rId14"/>
    <p:sldId id="282" r:id="rId15"/>
    <p:sldId id="283" r:id="rId16"/>
    <p:sldId id="268" r:id="rId17"/>
    <p:sldId id="284" r:id="rId18"/>
    <p:sldId id="318" r:id="rId19"/>
    <p:sldId id="319" r:id="rId20"/>
    <p:sldId id="320" r:id="rId21"/>
    <p:sldId id="321" r:id="rId22"/>
    <p:sldId id="314" r:id="rId23"/>
    <p:sldId id="315" r:id="rId24"/>
    <p:sldId id="316" r:id="rId25"/>
    <p:sldId id="317" r:id="rId26"/>
    <p:sldId id="269" r:id="rId27"/>
    <p:sldId id="285" r:id="rId28"/>
    <p:sldId id="272" r:id="rId29"/>
    <p:sldId id="324" r:id="rId30"/>
    <p:sldId id="325" r:id="rId31"/>
    <p:sldId id="326" r:id="rId32"/>
    <p:sldId id="301" r:id="rId33"/>
    <p:sldId id="311" r:id="rId34"/>
    <p:sldId id="312" r:id="rId35"/>
    <p:sldId id="313" r:id="rId36"/>
    <p:sldId id="302" r:id="rId37"/>
    <p:sldId id="303" r:id="rId38"/>
    <p:sldId id="304" r:id="rId39"/>
    <p:sldId id="305" r:id="rId40"/>
    <p:sldId id="306" r:id="rId41"/>
    <p:sldId id="307" r:id="rId42"/>
    <p:sldId id="328" r:id="rId43"/>
    <p:sldId id="327" r:id="rId44"/>
    <p:sldId id="308" r:id="rId45"/>
    <p:sldId id="309" r:id="rId46"/>
    <p:sldId id="310" r:id="rId47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1" autoAdjust="0"/>
    <p:restoredTop sz="98928" autoAdjust="0"/>
  </p:normalViewPr>
  <p:slideViewPr>
    <p:cSldViewPr snapToObjects="1">
      <p:cViewPr>
        <p:scale>
          <a:sx n="76" d="100"/>
          <a:sy n="76" d="100"/>
        </p:scale>
        <p:origin x="-95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2C002C-7333-45A4-909E-0D151BA64F4B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91648D-C7CB-4180-B733-8012BE14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C724-1EF9-4425-B91D-FDCC0C572C72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292BD-B6E8-41D0-83D7-6893FB001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14321-E7D9-40AD-962C-02E7828306B5}" type="slidenum">
              <a:rPr lang="en-US"/>
              <a:pPr/>
              <a:t>12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2150"/>
            <a:ext cx="461645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87136"/>
            <a:ext cx="5029200" cy="4156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3D32-D6A2-4BC0-BF9D-105E3800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114B-6757-4700-B3A3-BD9DE2A6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32FDE-B488-4734-9EF6-F60D419A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0CBE-635A-45B4-ABAD-3E89140A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655B-9354-4119-87CE-D7A7A502F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AC2A-1923-41E8-9759-CD197EAA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266E9-2B46-495A-A8A0-59628B5DA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2E2-8B4F-4BF9-981F-19BE4D49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EFCC9-EC4E-41AB-94FE-B7ACCDD7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B43A-80F3-4F3A-A62B-A34BA62A1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0B59-3821-4C4B-B47E-75BC61342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B067-6519-42B8-B37C-831E653D9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79E05-361C-4504-A3EA-6C4E429D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9B09-692F-4D5D-8B51-93D65C4E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60EA-F0FD-45F0-83E7-0194F1DE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6C4E-BAA2-446B-9571-06884102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86C81D-7BE2-4290-B07B-019F6AE1A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ttering.edu/~drussell/Demos/waves/wavemo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id.mind.net/~zona/mstm/physics/waves/partsOfAWave/waveParts.htm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man/dod-101/sys/ac/jet.mpeg" TargetMode="External"/><Relationship Id="rId2" Type="http://schemas.openxmlformats.org/officeDocument/2006/relationships/hyperlink" Target="waves/The_Doppler_Effect_and_Rarefaction.as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fXzwh3KadE" TargetMode="Externa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Forces and vibrations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Vibration - repetitive back and forth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Periodic motion - a motion that repeats itself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When disturbed from equilibrium position, restoring force acts toward equilibrium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Carried by momentum past equilibrium to other extreme</a:t>
            </a:r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4806950"/>
            <a:ext cx="3810000" cy="862013"/>
          </a:xfrm>
        </p:spPr>
      </p:pic>
      <p:pic>
        <p:nvPicPr>
          <p:cNvPr id="2151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09800"/>
            <a:ext cx="3733800" cy="2368550"/>
          </a:xfrm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09800"/>
            <a:ext cx="3733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01616" presetClass="entr" presetSubtype="81023434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 in air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Longitudinal waves only</a:t>
            </a:r>
          </a:p>
          <a:p>
            <a:pPr eaLnBrk="1" hangingPunct="1"/>
            <a:r>
              <a:rPr lang="en-US" sz="2400" smtClean="0"/>
              <a:t>Large scale - swinging door creates macroscopic currents</a:t>
            </a:r>
          </a:p>
          <a:p>
            <a:pPr eaLnBrk="1" hangingPunct="1"/>
            <a:r>
              <a:rPr lang="en-US" sz="2400" smtClean="0"/>
              <a:t>Small scale - tuning fork creates sound waves</a:t>
            </a:r>
          </a:p>
          <a:p>
            <a:pPr eaLnBrk="1" hangingPunct="1"/>
            <a:r>
              <a:rPr lang="en-US" sz="2400" smtClean="0"/>
              <a:t>Series of condensations (overpressures) and rarefactions (underpressures)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66988"/>
            <a:ext cx="3810000" cy="2941637"/>
          </a:xfr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8862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038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waves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Graphical representation</a:t>
            </a:r>
          </a:p>
          <a:p>
            <a:pPr eaLnBrk="1" hangingPunct="1"/>
            <a:r>
              <a:rPr lang="en-US" sz="2400" dirty="0" smtClean="0"/>
              <a:t>Pure harmonic waves = </a:t>
            </a:r>
            <a:r>
              <a:rPr lang="en-US" sz="2400" dirty="0" err="1" smtClean="0"/>
              <a:t>sines</a:t>
            </a:r>
            <a:r>
              <a:rPr lang="en-US" sz="2400" dirty="0" smtClean="0"/>
              <a:t> or cosines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Wave terminology</a:t>
            </a:r>
          </a:p>
          <a:p>
            <a:pPr eaLnBrk="1" hangingPunct="1"/>
            <a:r>
              <a:rPr lang="en-US" sz="2400" dirty="0" smtClean="0"/>
              <a:t>Wavelength</a:t>
            </a:r>
          </a:p>
          <a:p>
            <a:pPr eaLnBrk="1" hangingPunct="1"/>
            <a:r>
              <a:rPr lang="en-US" sz="2400" dirty="0" smtClean="0"/>
              <a:t>Amplitude</a:t>
            </a:r>
          </a:p>
          <a:p>
            <a:pPr eaLnBrk="1" hangingPunct="1"/>
            <a:r>
              <a:rPr lang="en-US" sz="2400" dirty="0" smtClean="0"/>
              <a:t>Frequency </a:t>
            </a:r>
          </a:p>
          <a:p>
            <a:pPr eaLnBrk="1" hangingPunct="1"/>
            <a:r>
              <a:rPr lang="en-US" sz="2400" dirty="0" smtClean="0"/>
              <a:t>Period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Wave propagation speed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74875"/>
            <a:ext cx="3810000" cy="3725863"/>
          </a:xfrm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36576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37338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400">
                <a:hlinkClick r:id="rId3"/>
              </a:rPr>
              <a:t> Surface:</a:t>
            </a:r>
            <a:br>
              <a:rPr lang="en-US" sz="2400">
                <a:hlinkClick r:id="rId3"/>
              </a:rPr>
            </a:br>
            <a:r>
              <a:rPr lang="en-US" sz="2400">
                <a:hlinkClick r:id="rId3"/>
              </a:rPr>
              <a:t>http://www.kettering.edu/~drussell/Demos/waves/wavemotion.html</a:t>
            </a:r>
            <a:endParaRPr lang="en-US"/>
          </a:p>
        </p:txBody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7772400" y="5867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" action="ppaction://noaction"/>
              </a:rPr>
              <a:t>Back</a:t>
            </a:r>
            <a:endParaRPr lang="en-US"/>
          </a:p>
        </p:txBody>
      </p:sp>
      <p:pic>
        <p:nvPicPr>
          <p:cNvPr id="731141" name="Picture 5" descr="rayle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524000"/>
            <a:ext cx="7696200" cy="433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0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Refraction and reflection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Boundary effects</a:t>
            </a:r>
          </a:p>
          <a:p>
            <a:pPr lvl="1" eaLnBrk="1" hangingPunct="1"/>
            <a:r>
              <a:rPr lang="en-US" sz="2400" smtClean="0"/>
              <a:t>Reflection - wave bounces off boundary</a:t>
            </a:r>
          </a:p>
          <a:p>
            <a:pPr lvl="1" eaLnBrk="1" hangingPunct="1"/>
            <a:r>
              <a:rPr lang="en-US" sz="2400" smtClean="0"/>
              <a:t>Refraction - direction of wave front changes</a:t>
            </a:r>
          </a:p>
          <a:p>
            <a:pPr lvl="1" eaLnBrk="1" hangingPunct="1"/>
            <a:r>
              <a:rPr lang="en-US" sz="2400" smtClean="0"/>
              <a:t>Absorption - wave energy dissipated high frequencies dissipate easier than low frequencies</a:t>
            </a:r>
          </a:p>
          <a:p>
            <a:pPr eaLnBrk="1" hangingPunct="1"/>
            <a:r>
              <a:rPr lang="en-US" sz="2800" smtClean="0"/>
              <a:t>Types of boundaries</a:t>
            </a:r>
          </a:p>
          <a:p>
            <a:pPr lvl="1" eaLnBrk="1" hangingPunct="1"/>
            <a:r>
              <a:rPr lang="en-US" sz="2400" smtClean="0"/>
              <a:t>Between different materials</a:t>
            </a:r>
          </a:p>
          <a:p>
            <a:pPr lvl="1" eaLnBrk="1" hangingPunct="1"/>
            <a:r>
              <a:rPr lang="en-US" sz="2400" smtClean="0"/>
              <a:t>Between regions of the same material under different conditions (temperature, pressure)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Refraction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7620000" cy="2895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Bending of wave fronts upon encountering a boundary</a:t>
            </a:r>
          </a:p>
          <a:p>
            <a:pPr lvl="1" eaLnBrk="1" hangingPunct="1"/>
            <a:r>
              <a:rPr lang="en-US" sz="2400" dirty="0" smtClean="0"/>
              <a:t>Between two different media</a:t>
            </a:r>
          </a:p>
          <a:p>
            <a:pPr lvl="1" eaLnBrk="1" hangingPunct="1"/>
            <a:r>
              <a:rPr lang="en-US" sz="2400" dirty="0" smtClean="0"/>
              <a:t>Between different physical circumstances in the same medium</a:t>
            </a:r>
          </a:p>
          <a:p>
            <a:pPr eaLnBrk="1" hangingPunct="1"/>
            <a:r>
              <a:rPr lang="en-US" sz="2800" dirty="0" smtClean="0"/>
              <a:t>Example - temperature gradient in air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08" y="2971800"/>
            <a:ext cx="427348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Reflection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Wave rebounding off boundary surface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Reverberation - sound enhancement from mixing of original and reflected sound waves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Echo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Can be distinguished by human ear if time delay between original and reflected sound is greater then 0.1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Used in sonar and ultrasonic </a:t>
            </a:r>
            <a:r>
              <a:rPr lang="en-US" sz="1800" dirty="0" smtClean="0"/>
              <a:t>imaging</a:t>
            </a:r>
            <a:endParaRPr lang="en-US" sz="1800" dirty="0" smtClean="0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59038"/>
            <a:ext cx="3810000" cy="3159125"/>
          </a:xfrm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81313"/>
            <a:ext cx="35623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Two or more waves combine</a:t>
            </a:r>
          </a:p>
          <a:p>
            <a:pPr eaLnBrk="1" hangingPunct="1"/>
            <a:r>
              <a:rPr lang="en-US" sz="2800" dirty="0" smtClean="0"/>
              <a:t>Constructive interference</a:t>
            </a:r>
          </a:p>
          <a:p>
            <a:pPr lvl="1" eaLnBrk="1" hangingPunct="1"/>
            <a:r>
              <a:rPr lang="en-US" sz="2400" b="1" dirty="0" smtClean="0"/>
              <a:t>Peaks aligned with peaks</a:t>
            </a:r>
            <a:r>
              <a:rPr lang="en-US" sz="2400" dirty="0" smtClean="0"/>
              <a:t>; troughs aligned with troughs</a:t>
            </a:r>
          </a:p>
          <a:p>
            <a:pPr lvl="1" eaLnBrk="1" hangingPunct="1"/>
            <a:r>
              <a:rPr lang="en-US" sz="2400" dirty="0" smtClean="0"/>
              <a:t>Total amplitude is </a:t>
            </a:r>
            <a:r>
              <a:rPr lang="en-US" sz="2400" b="1" dirty="0" smtClean="0"/>
              <a:t>increased</a:t>
            </a: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87613"/>
            <a:ext cx="3810000" cy="3101975"/>
          </a:xfrm>
        </p:spPr>
      </p:pic>
      <p:sp>
        <p:nvSpPr>
          <p:cNvPr id="2" name="Rectangle 1"/>
          <p:cNvSpPr/>
          <p:nvPr/>
        </p:nvSpPr>
        <p:spPr>
          <a:xfrm>
            <a:off x="78244" y="5934670"/>
            <a:ext cx="883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peak = crest        dip = trough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Interference, cont. 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Destructive interference</a:t>
            </a:r>
          </a:p>
          <a:p>
            <a:pPr lvl="1" eaLnBrk="1" hangingPunct="1"/>
            <a:r>
              <a:rPr lang="en-US" sz="2400" b="1" dirty="0" smtClean="0"/>
              <a:t>Peaks aligned with troughs</a:t>
            </a:r>
          </a:p>
          <a:p>
            <a:pPr lvl="1" eaLnBrk="1" hangingPunct="1"/>
            <a:r>
              <a:rPr lang="en-US" sz="2400" dirty="0" smtClean="0"/>
              <a:t>Cancellation leads to </a:t>
            </a:r>
            <a:r>
              <a:rPr lang="en-US" sz="2400" b="1" dirty="0" smtClean="0"/>
              <a:t>diminished</a:t>
            </a:r>
            <a:r>
              <a:rPr lang="en-US" sz="2400" dirty="0" smtClean="0"/>
              <a:t> wave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505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Diffraction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8229600" cy="3810000"/>
          </a:xfrm>
        </p:spPr>
        <p:txBody>
          <a:bodyPr/>
          <a:lstStyle/>
          <a:p>
            <a:pPr eaLnBrk="1" hangingPunct="1"/>
            <a:r>
              <a:rPr lang="en-US" sz="2700" dirty="0" smtClean="0"/>
              <a:t>This is another process in which we see waves change direction.</a:t>
            </a:r>
          </a:p>
          <a:p>
            <a:pPr eaLnBrk="1" hangingPunct="1"/>
            <a:r>
              <a:rPr lang="en-US" sz="2700" dirty="0" smtClean="0"/>
              <a:t>When waves pass through a narrow opening they will spread out as they go through the other side.</a:t>
            </a:r>
          </a:p>
          <a:p>
            <a:pPr eaLnBrk="1" hangingPunct="1"/>
            <a:r>
              <a:rPr lang="en-US" sz="2700" dirty="0" smtClean="0"/>
              <a:t>Diffraction can also be seen when waves are impeded by an object.</a:t>
            </a:r>
          </a:p>
          <a:p>
            <a:pPr eaLnBrk="1" hangingPunct="1"/>
            <a:r>
              <a:rPr lang="en-US" sz="2700" dirty="0" smtClean="0"/>
              <a:t>The waves will bend around the object into the shadow.</a:t>
            </a:r>
          </a:p>
        </p:txBody>
      </p:sp>
      <p:pic>
        <p:nvPicPr>
          <p:cNvPr id="26628" name="Picture 2" descr="Diffraction of Water W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810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csis.ul.ie/ccmcm/cs5611/acoustics/lect6/Image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648200"/>
            <a:ext cx="33670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3810" r="10625" b="11427"/>
          <a:stretch>
            <a:fillRect/>
          </a:stretch>
        </p:blipFill>
        <p:spPr bwMode="auto">
          <a:xfrm>
            <a:off x="685800" y="8382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vibrations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Amplitude - maximum extent of displacement from equilibrium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Cycle - one complete vibration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Period - time for one cycle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Frequency - number of cycles per second (units = hertz, Hz)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Period and frequency inversely related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736850"/>
            <a:ext cx="3810000" cy="2603500"/>
          </a:xfr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2667000"/>
            <a:ext cx="30861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3429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1814513" y="6324600"/>
            <a:ext cx="490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5"/>
              </a:rPr>
              <a:t>http://id.mind.net/~zona/mstm/physics/waves/partsOfAWave/waveParts.htm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Diffractions and Interference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>
          <a:xfrm>
            <a:off x="3886200" y="1981200"/>
            <a:ext cx="48006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When waves pass through two adjacent narrow splits the spreading waves will overlap as they come through the other side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Where </a:t>
            </a:r>
            <a:r>
              <a:rPr lang="en-US" sz="2400" dirty="0" smtClean="0"/>
              <a:t>the crests or troughs meet there will be constructive interference.</a:t>
            </a:r>
          </a:p>
          <a:p>
            <a:pPr eaLnBrk="1" hangingPunct="1"/>
            <a:r>
              <a:rPr lang="en-US" sz="2400" dirty="0" smtClean="0"/>
              <a:t>Where a crest and trough meets there will be destructive interference.</a:t>
            </a:r>
          </a:p>
        </p:txBody>
      </p:sp>
      <p:pic>
        <p:nvPicPr>
          <p:cNvPr id="28676" name="Picture 2" descr="http://www.stkate.edu/physics/phys112/curric/YoungsDoubleS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5528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ias.org/physics/img/bk5_fehlendes_bild_33.png"/>
          <p:cNvPicPr>
            <a:picLocks noChangeAspect="1" noChangeArrowheads="1"/>
          </p:cNvPicPr>
          <p:nvPr/>
        </p:nvPicPr>
        <p:blipFill>
          <a:blip r:embed="rId2" cstate="print"/>
          <a:srcRect l="3796" t="17178"/>
          <a:stretch>
            <a:fillRect/>
          </a:stretch>
        </p:blipFill>
        <p:spPr bwMode="auto">
          <a:xfrm>
            <a:off x="1023938" y="968375"/>
            <a:ext cx="6519862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 waves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 medium for transmission</a:t>
            </a:r>
          </a:p>
          <a:p>
            <a:pPr eaLnBrk="1" hangingPunct="1"/>
            <a:r>
              <a:rPr lang="en-US" dirty="0" smtClean="0"/>
              <a:t>Speed varies with</a:t>
            </a:r>
          </a:p>
          <a:p>
            <a:pPr lvl="1" eaLnBrk="1" hangingPunct="1"/>
            <a:r>
              <a:rPr lang="en-US" b="1" dirty="0" smtClean="0"/>
              <a:t>Inertia</a:t>
            </a:r>
            <a:r>
              <a:rPr lang="en-US" dirty="0" smtClean="0"/>
              <a:t> of molecules</a:t>
            </a:r>
          </a:p>
          <a:p>
            <a:pPr lvl="1" eaLnBrk="1" hangingPunct="1"/>
            <a:r>
              <a:rPr lang="en-US" dirty="0" smtClean="0"/>
              <a:t>Interaction </a:t>
            </a:r>
            <a:r>
              <a:rPr lang="en-US" b="1" dirty="0" smtClean="0"/>
              <a:t>strength</a:t>
            </a:r>
          </a:p>
          <a:p>
            <a:pPr lvl="1" eaLnBrk="1" hangingPunct="1"/>
            <a:r>
              <a:rPr lang="en-US" b="1" dirty="0" smtClean="0"/>
              <a:t>Temperature</a:t>
            </a:r>
          </a:p>
          <a:p>
            <a:pPr eaLnBrk="1" hangingPunct="1"/>
            <a:r>
              <a:rPr lang="en-US" dirty="0" smtClean="0"/>
              <a:t>Various speeds of sound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26670" name="Group 46"/>
          <p:cNvGraphicFramePr>
            <a:graphicFrameLocks noGrp="1"/>
          </p:cNvGraphicFramePr>
          <p:nvPr/>
        </p:nvGraphicFramePr>
        <p:xfrm>
          <a:off x="4876800" y="2505075"/>
          <a:ext cx="3352800" cy="2987040"/>
        </p:xfrm>
        <a:graphic>
          <a:graphicData uri="http://schemas.openxmlformats.org/drawingml/2006/table">
            <a:tbl>
              <a:tblPr/>
              <a:tblGrid>
                <a:gridCol w="1244600"/>
                <a:gridCol w="1041400"/>
                <a:gridCol w="10668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ft/s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Air (0°C)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Hydrogen (0°C)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Water (25°C)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Steel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 in air and hearing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Range of human hearing:  20-20,000 Hz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Infrasonic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Below 20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When you feel the sound in your chest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Ultrasonic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Above 20,000 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Dogs, cats, rats &amp; bats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Used in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Velocity of sound in air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Increases with increase in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Increases with increase in humidity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Faster in </a:t>
            </a:r>
            <a:r>
              <a:rPr lang="en-US" sz="3600" b="1" dirty="0" smtClean="0"/>
              <a:t>solid and liquids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Greater kinetic energy -&gt; sound impulse transmitted faster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Increase factor (units!):  0.6 m/s/°C; 2.0 ft/s/°C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781800" y="3581400"/>
            <a:ext cx="1676400" cy="685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Why??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 of waves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Sound = spherical wave moving out from source</a:t>
            </a:r>
          </a:p>
          <a:p>
            <a:pPr eaLnBrk="1" hangingPunct="1"/>
            <a:r>
              <a:rPr lang="en-US" sz="2400" dirty="0" smtClean="0"/>
              <a:t>Each crest = wave front</a:t>
            </a:r>
          </a:p>
          <a:p>
            <a:pPr eaLnBrk="1" hangingPunct="1"/>
            <a:r>
              <a:rPr lang="en-US" sz="2400" dirty="0" smtClean="0"/>
              <a:t>Wave motion traced with wave fronts</a:t>
            </a:r>
          </a:p>
          <a:p>
            <a:pPr eaLnBrk="1" hangingPunct="1"/>
            <a:r>
              <a:rPr lang="en-US" sz="2400" dirty="0" smtClean="0"/>
              <a:t>Far from source, wave front becomes planar 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38400"/>
            <a:ext cx="3810000" cy="2108200"/>
          </a:xfrm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80365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of waves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Intensity</a:t>
            </a:r>
          </a:p>
          <a:p>
            <a:pPr lvl="1" eaLnBrk="1" hangingPunct="1"/>
            <a:r>
              <a:rPr lang="en-US" dirty="0" smtClean="0"/>
              <a:t>Proportional to </a:t>
            </a:r>
            <a:r>
              <a:rPr lang="en-US" b="1" dirty="0" smtClean="0"/>
              <a:t>amplitude</a:t>
            </a:r>
            <a:r>
              <a:rPr lang="en-US" dirty="0" smtClean="0"/>
              <a:t> of sound wave, squared</a:t>
            </a:r>
          </a:p>
          <a:p>
            <a:pPr eaLnBrk="1" hangingPunct="1"/>
            <a:r>
              <a:rPr lang="en-US" sz="2800" dirty="0" smtClean="0"/>
              <a:t>Subjective perception related to</a:t>
            </a:r>
          </a:p>
          <a:p>
            <a:pPr lvl="1" eaLnBrk="1" hangingPunct="1"/>
            <a:r>
              <a:rPr lang="en-US" b="1" dirty="0" smtClean="0"/>
              <a:t>Energy</a:t>
            </a:r>
            <a:r>
              <a:rPr lang="en-US" dirty="0" smtClean="0"/>
              <a:t> of vibrating object</a:t>
            </a:r>
          </a:p>
          <a:p>
            <a:pPr lvl="1" eaLnBrk="1" hangingPunct="1"/>
            <a:r>
              <a:rPr lang="en-US" dirty="0" smtClean="0"/>
              <a:t>Atmospheric </a:t>
            </a:r>
            <a:r>
              <a:rPr lang="en-US" b="1" dirty="0" smtClean="0"/>
              <a:t>conditions</a:t>
            </a:r>
          </a:p>
          <a:p>
            <a:pPr lvl="1" eaLnBrk="1" hangingPunct="1"/>
            <a:r>
              <a:rPr lang="en-US" b="1" dirty="0" smtClean="0"/>
              <a:t>Distance</a:t>
            </a:r>
            <a:r>
              <a:rPr lang="en-US" dirty="0" smtClean="0"/>
              <a:t> from source</a:t>
            </a:r>
          </a:p>
          <a:p>
            <a:pPr eaLnBrk="1" hangingPunct="1"/>
            <a:r>
              <a:rPr lang="en-US" sz="2800" dirty="0" smtClean="0"/>
              <a:t>Intensity range of human hearing (decreases with age!)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Decibel scale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Better reflects relationship between perceived loudness and intensity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32846" name="Group 78"/>
          <p:cNvGraphicFramePr>
            <a:graphicFrameLocks noGrp="1"/>
          </p:cNvGraphicFramePr>
          <p:nvPr/>
        </p:nvGraphicFramePr>
        <p:xfrm>
          <a:off x="4800600" y="1981200"/>
          <a:ext cx="3505200" cy="4076702"/>
        </p:xfrm>
        <a:graphic>
          <a:graphicData uri="http://schemas.openxmlformats.org/drawingml/2006/table">
            <a:tbl>
              <a:tblPr/>
              <a:tblGrid>
                <a:gridCol w="1524000"/>
                <a:gridCol w="990600"/>
                <a:gridCol w="9906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Example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Decibels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Intensity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(W/m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Threshold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Calm 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whisper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Library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Talking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Heavy traffic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Pneumatic drill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sym typeface="Symbol" pitchFamily="18" charset="2"/>
                        </a:rPr>
                        <a:t>-3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Jet aircraft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sound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Vibrating objects </a:t>
            </a:r>
            <a:r>
              <a:rPr lang="en-US" dirty="0" smtClean="0"/>
              <a:t>are the source of all sounds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Irregular, chaotic vibrations produce noise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Regular, controlled vibration can produce music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 sound is a combination of pure frequencies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Sounds from moving sources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Doppler effect </a:t>
            </a:r>
            <a:r>
              <a:rPr lang="en-US" dirty="0" smtClean="0"/>
              <a:t>– Apparent shift in observed frequency due to the motion of the source, the observer, or both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Approaching</a:t>
            </a:r>
            <a:r>
              <a:rPr lang="en-US" dirty="0" smtClean="0"/>
              <a:t> - shifted to </a:t>
            </a:r>
            <a:r>
              <a:rPr lang="en-US" i="1" dirty="0" smtClean="0"/>
              <a:t>higher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Receding</a:t>
            </a:r>
            <a:r>
              <a:rPr lang="en-US" dirty="0" smtClean="0"/>
              <a:t> - shifted to lower </a:t>
            </a:r>
            <a:r>
              <a:rPr lang="en-US" dirty="0" smtClean="0">
                <a:solidFill>
                  <a:schemeClr val="tx1"/>
                </a:solidFill>
                <a:hlinkClick r:id="rId2" action="ppaction://hlinkfile"/>
              </a:rPr>
              <a:t>frequency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3"/>
              </a:rPr>
              <a:t>Supersonic speed</a:t>
            </a:r>
            <a:r>
              <a:rPr lang="en-US" dirty="0" smtClean="0"/>
              <a:t> - shock wave and sonic boom produced 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5638800" y="-228600"/>
            <a:ext cx="3505200" cy="23622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sharp </a:t>
            </a:r>
            <a:r>
              <a:rPr lang="en-US" sz="1600" dirty="0"/>
              <a:t>change of pressure in a narrow region traveling through a medium, especially air, caused by explosion or by a body moving faster than sound.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2286000" y="0"/>
            <a:ext cx="3505200" cy="1143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/>
              <a:t>sonic boom</a:t>
            </a:r>
            <a:r>
              <a:rPr lang="en-US" sz="1400" dirty="0"/>
              <a:t> is the sound associated with the shock waves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Periodic disturbances transporting energy</a:t>
            </a:r>
          </a:p>
          <a:p>
            <a:pPr eaLnBrk="1" hangingPunct="1"/>
            <a:r>
              <a:rPr lang="en-US" sz="2800" smtClean="0"/>
              <a:t>Causes</a:t>
            </a:r>
          </a:p>
          <a:p>
            <a:pPr lvl="1" eaLnBrk="1" hangingPunct="1"/>
            <a:r>
              <a:rPr lang="en-US" sz="2400" smtClean="0">
                <a:hlinkClick r:id="rId2" action="ppaction://hlinksldjump" tooltip="Example:  tuning fork"/>
              </a:rPr>
              <a:t>Period motion</a:t>
            </a:r>
            <a:r>
              <a:rPr lang="en-US" sz="2400" smtClean="0"/>
              <a:t> disturbing surroundings</a:t>
            </a:r>
          </a:p>
          <a:p>
            <a:pPr lvl="1" eaLnBrk="1" hangingPunct="1"/>
            <a:r>
              <a:rPr lang="en-US" sz="2400" smtClean="0">
                <a:hlinkClick r:id="rId2" action="ppaction://hlinksldjump" tooltip="Examples:  Clapping, earthquakes"/>
              </a:rPr>
              <a:t>Pulse disturbance</a:t>
            </a:r>
            <a:r>
              <a:rPr lang="en-US" sz="2400" smtClean="0"/>
              <a:t> of short duration</a:t>
            </a:r>
          </a:p>
          <a:p>
            <a:pPr eaLnBrk="1" hangingPunct="1"/>
            <a:r>
              <a:rPr lang="en-US" sz="2800" smtClean="0"/>
              <a:t>Mechanical waves</a:t>
            </a:r>
          </a:p>
          <a:p>
            <a:pPr lvl="1" eaLnBrk="1" hangingPunct="1"/>
            <a:r>
              <a:rPr lang="en-US" sz="2400" smtClean="0"/>
              <a:t>Require medium for propagation</a:t>
            </a:r>
          </a:p>
          <a:p>
            <a:pPr lvl="1" eaLnBrk="1" hangingPunct="1"/>
            <a:r>
              <a:rPr lang="en-US" sz="2400" smtClean="0"/>
              <a:t>Waves move through medium</a:t>
            </a:r>
          </a:p>
          <a:p>
            <a:pPr lvl="1" eaLnBrk="1" hangingPunct="1"/>
            <a:r>
              <a:rPr lang="en-US" sz="2400" smtClean="0"/>
              <a:t>Medium remains in place</a:t>
            </a:r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Sounds from moving sources</a:t>
            </a:r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4236"/>
          <a:stretch>
            <a:fillRect/>
          </a:stretch>
        </p:blipFill>
        <p:spPr>
          <a:xfrm>
            <a:off x="990600" y="2133596"/>
            <a:ext cx="6248400" cy="4206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Sounds from moving sources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48812"/>
          <a:stretch>
            <a:fillRect/>
          </a:stretch>
        </p:blipFill>
        <p:spPr bwMode="auto">
          <a:xfrm>
            <a:off x="914400" y="1752600"/>
            <a:ext cx="6553200" cy="49343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013502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http://www.youtube.com/watch?v=cfXzwh3KadE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James\Documents\School Files\PhysSci\EM_Spectrum3-n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212"/>
            <a:ext cx="9144000" cy="653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James\Documents\School Files\PhysSci\Electromagnetic-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010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James\Documents\School Files\PhysSci\EM_spectrum_compare_level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24" y="762000"/>
            <a:ext cx="8948752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light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Matter constantly emits and absorbs radiation</a:t>
            </a:r>
          </a:p>
          <a:p>
            <a:r>
              <a:rPr lang="en-US" sz="2400"/>
              <a:t>Emission mechanism</a:t>
            </a:r>
            <a:endParaRPr lang="en-US" sz="2000"/>
          </a:p>
          <a:p>
            <a:pPr lvl="1"/>
            <a:r>
              <a:rPr lang="en-US" sz="2000"/>
              <a:t>Accelerated, oscillating charges produce electromagnetic waves</a:t>
            </a:r>
          </a:p>
          <a:p>
            <a:r>
              <a:rPr lang="en-US" sz="2400"/>
              <a:t>Absorption mechanism</a:t>
            </a:r>
            <a:endParaRPr lang="en-US" sz="2000"/>
          </a:p>
          <a:p>
            <a:pPr lvl="1"/>
            <a:r>
              <a:rPr lang="en-US" sz="2000"/>
              <a:t>Oscillating electromagnetic waves accelerate charges within matter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Different accelerations lead to different frequencies </a:t>
            </a:r>
          </a:p>
          <a:p>
            <a:pPr>
              <a:lnSpc>
                <a:spcPct val="90000"/>
              </a:lnSpc>
            </a:pPr>
            <a:r>
              <a:rPr lang="en-US" sz="2400"/>
              <a:t>Luminous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Producing light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versus the nonluminous Moon</a:t>
            </a:r>
          </a:p>
          <a:p>
            <a:pPr>
              <a:lnSpc>
                <a:spcPct val="90000"/>
              </a:lnSpc>
            </a:pPr>
            <a:r>
              <a:rPr lang="en-US" sz="2400"/>
              <a:t>Incandescent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Glowing with visible light from high temperatures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Examples: flames, incandescent light bulbs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Blackbody radiation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Blackbody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Ideal absorber/emitter of light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Radiation originates from oscillation of near-surface charges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Increasing temperature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Amount of radiation increases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Peak in emission spectrum moves to higher frequency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Spectrum of the Sun </a:t>
            </a:r>
          </a:p>
        </p:txBody>
      </p:sp>
      <p:graphicFrame>
        <p:nvGraphicFramePr>
          <p:cNvPr id="8198" name="Object 6" descr="black_body.bmp                                                 0009F259Macintosh HD                   BB703780: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53000" y="1828800"/>
          <a:ext cx="36576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Photo Editor Photo" r:id="rId3" imgW="8573697" imgH="6590476" progId="">
                  <p:embed/>
                </p:oleObj>
              </mc:Choice>
              <mc:Fallback>
                <p:oleObj name="Photo Editor Photo" r:id="rId3" imgW="8573697" imgH="6590476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3657600" cy="225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 descr="black_body_2.bmp                                               0009F259Macintosh HD                   BB703780: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4114800"/>
            <a:ext cx="3657600" cy="243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interacts with matter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Interaction begins at surface and depends on</a:t>
            </a:r>
          </a:p>
          <a:p>
            <a:pPr lvl="1"/>
            <a:r>
              <a:rPr lang="en-US" sz="2000"/>
              <a:t>Smoothness of surface</a:t>
            </a:r>
          </a:p>
          <a:p>
            <a:pPr lvl="1"/>
            <a:r>
              <a:rPr lang="en-US" sz="2000"/>
              <a:t>Nature of the material</a:t>
            </a:r>
          </a:p>
          <a:p>
            <a:pPr lvl="1"/>
            <a:r>
              <a:rPr lang="en-US" sz="2000"/>
              <a:t>Angle of incidence</a:t>
            </a:r>
          </a:p>
          <a:p>
            <a:r>
              <a:rPr lang="en-US" sz="2400"/>
              <a:t>Possible interactions</a:t>
            </a:r>
          </a:p>
          <a:p>
            <a:pPr lvl="1"/>
            <a:r>
              <a:rPr lang="en-US" sz="2000"/>
              <a:t>Absorption and transmission</a:t>
            </a:r>
          </a:p>
          <a:p>
            <a:pPr lvl="1"/>
            <a:r>
              <a:rPr lang="en-US" sz="2000"/>
              <a:t>Reflection</a:t>
            </a:r>
          </a:p>
          <a:p>
            <a:pPr lvl="1"/>
            <a:r>
              <a:rPr lang="en-US" sz="2000"/>
              <a:t>Refraction </a:t>
            </a:r>
          </a:p>
        </p:txBody>
      </p:sp>
      <p:pic>
        <p:nvPicPr>
          <p:cNvPr id="10250" name="Picture 10" descr="interactions_with_matter.bmp                                   0009F259Macintosh HD                   BB70378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362200"/>
            <a:ext cx="3810000" cy="2944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Diffuse reflection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Most common visibility mechanism</a:t>
            </a:r>
          </a:p>
          <a:p>
            <a:r>
              <a:rPr lang="en-US" sz="2400"/>
              <a:t>Each point reflects light in all directions</a:t>
            </a:r>
          </a:p>
          <a:p>
            <a:r>
              <a:rPr lang="en-US" sz="2400"/>
              <a:t>Bundles of light from object are seen by the eye</a:t>
            </a:r>
          </a:p>
          <a:p>
            <a:r>
              <a:rPr lang="en-US" sz="2400"/>
              <a:t>Colors result from selective wavelength reflection/absorption </a:t>
            </a:r>
          </a:p>
        </p:txBody>
      </p:sp>
      <p:pic>
        <p:nvPicPr>
          <p:cNvPr id="12293" name="Picture 5" descr="reflection_and_diffuse.bmp                                     0009F259Macintosh HD                   BB703780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524000"/>
            <a:ext cx="3276600" cy="2578100"/>
          </a:xfrm>
        </p:spPr>
      </p:pic>
      <p:pic>
        <p:nvPicPr>
          <p:cNvPr id="12294" name="Picture 6" descr="rays_from_leaf.bmp             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7195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095680" presetClass="entr" presetSubtype="1098681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Kinds of waves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Longitudinal waves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Vibration direction parallel to wave propagation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Particles in medium move closer together/farther apart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  sound waves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Gases and liquids - support only longitudinal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details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/>
              <a:t>Angles measured with respect to the “surface normal”</a:t>
            </a:r>
          </a:p>
          <a:p>
            <a:pPr lvl="1"/>
            <a:r>
              <a:rPr lang="en-US" sz="2400" dirty="0"/>
              <a:t>Line perpendicular to the surface</a:t>
            </a:r>
          </a:p>
          <a:p>
            <a:r>
              <a:rPr lang="en-US" sz="2800" dirty="0"/>
              <a:t>Law of reflection</a:t>
            </a:r>
          </a:p>
        </p:txBody>
      </p:sp>
      <p:pic>
        <p:nvPicPr>
          <p:cNvPr id="13318" name="Picture 6" descr="incident_eq_reflected.bmp                                      0009F259Macintosh HD                   BB703780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404" y="1905000"/>
            <a:ext cx="4347796" cy="3733800"/>
          </a:xfrm>
        </p:spPr>
      </p:pic>
      <p:sp>
        <p:nvSpPr>
          <p:cNvPr id="8" name="TextBox 7"/>
          <p:cNvSpPr txBox="1"/>
          <p:nvPr/>
        </p:nvSpPr>
        <p:spPr>
          <a:xfrm>
            <a:off x="5410200" y="4876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/>
              <a:t>θ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 = </a:t>
            </a:r>
            <a:r>
              <a:rPr lang="el-GR" sz="4800" dirty="0" smtClean="0"/>
              <a:t>θ</a:t>
            </a:r>
            <a:r>
              <a:rPr lang="en-US" sz="4800" baseline="-25000" dirty="0"/>
              <a:t>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Light crossing a boundary surface and changing direction </a:t>
            </a:r>
          </a:p>
          <a:p>
            <a:r>
              <a:rPr lang="en-US" sz="2000"/>
              <a:t>Reason: change in light propagation speed</a:t>
            </a:r>
          </a:p>
          <a:p>
            <a:pPr lvl="1"/>
            <a:r>
              <a:rPr lang="en-US" sz="1800"/>
              <a:t>Moving to a medium with a slower propagation speed</a:t>
            </a:r>
          </a:p>
          <a:p>
            <a:pPr lvl="2"/>
            <a:r>
              <a:rPr lang="en-US" sz="1800"/>
              <a:t>Light bends toward surface normal</a:t>
            </a:r>
          </a:p>
          <a:p>
            <a:pPr lvl="1"/>
            <a:r>
              <a:rPr lang="en-US" sz="1800"/>
              <a:t>Moving to a medium with a faster propagation speed</a:t>
            </a:r>
          </a:p>
          <a:p>
            <a:pPr lvl="2"/>
            <a:r>
              <a:rPr lang="en-US" sz="1800"/>
              <a:t>Light bends away from the normal  </a:t>
            </a:r>
          </a:p>
        </p:txBody>
      </p:sp>
      <p:pic>
        <p:nvPicPr>
          <p:cNvPr id="15365" name="Picture 5" descr="refraction.bmp                                                 0009F259Macintosh HD                   BB70378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3429000" cy="2409825"/>
          </a:xfrm>
        </p:spPr>
      </p:pic>
      <p:pic>
        <p:nvPicPr>
          <p:cNvPr id="15367" name="Picture 7" descr="water_to_air.bmp               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3414713" cy="236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178752" presetClass="entr" presetSubtype="10986969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9178752" presetClass="entr" presetSubtype="1098698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 </a:t>
            </a:r>
          </a:p>
        </p:txBody>
      </p:sp>
      <p:pic>
        <p:nvPicPr>
          <p:cNvPr id="15365" name="Picture 5" descr="refraction.bmp                                                 0009F259Macintosh HD                   BB70378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6934200" cy="48732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178752" presetClass="entr" presetSubtype="10986969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 </a:t>
            </a:r>
          </a:p>
        </p:txBody>
      </p:sp>
      <p:pic>
        <p:nvPicPr>
          <p:cNvPr id="15367" name="Picture 7" descr="water_to_air.bmp               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81480"/>
            <a:ext cx="7010400" cy="484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178752" presetClass="entr" presetSubtype="1098698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Refraction, cont.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Mirages  </a:t>
            </a:r>
          </a:p>
          <a:p>
            <a:pPr>
              <a:lnSpc>
                <a:spcPct val="90000"/>
              </a:lnSpc>
            </a:pPr>
            <a:r>
              <a:rPr lang="en-US" sz="2400"/>
              <a:t>Critical angle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Light refracted parallel to surface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light passes through surface - “total internal reflection”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Applications - fiber optics, gemstone brilliance</a:t>
            </a:r>
          </a:p>
          <a:p>
            <a:pPr>
              <a:lnSpc>
                <a:spcPct val="90000"/>
              </a:lnSpc>
            </a:pPr>
            <a:r>
              <a:rPr lang="en-US" sz="2400"/>
              <a:t>Index of refraction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measure of light speed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16390" name="Picture 6" descr="index_of_refraction_illustr.bmp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191000" cy="2357438"/>
          </a:xfrm>
          <a:prstGeom prst="rect">
            <a:avLst/>
          </a:prstGeom>
          <a:noFill/>
        </p:spPr>
      </p:pic>
      <p:pic>
        <p:nvPicPr>
          <p:cNvPr id="16428" name="Picture 44" descr="critical_angle.bmp             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191000" cy="247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 cont…</a:t>
            </a:r>
          </a:p>
        </p:txBody>
      </p:sp>
      <p:graphicFrame>
        <p:nvGraphicFramePr>
          <p:cNvPr id="27652" name="Group 4"/>
          <p:cNvGraphicFramePr>
            <a:graphicFrameLocks noGrp="1"/>
          </p:cNvGraphicFramePr>
          <p:nvPr/>
        </p:nvGraphicFramePr>
        <p:xfrm>
          <a:off x="609600" y="2057400"/>
          <a:ext cx="3886200" cy="3886202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Substance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Index of refraction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Light 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Approx.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Water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0.75c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Glass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0.67c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Diamond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0.42c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BE condensate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38 mph!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2" name="Picture 34" descr="&#10;mirage.bmp                     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9881984" presetClass="entr" presetSubtype="1098706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Dispersion and colors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White light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Mixture of colors in sunlight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Separated with a prism</a:t>
            </a:r>
          </a:p>
          <a:p>
            <a:pPr>
              <a:lnSpc>
                <a:spcPct val="90000"/>
              </a:lnSpc>
            </a:pPr>
            <a:r>
              <a:rPr lang="en-US" sz="1800"/>
              <a:t>Dispersion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Index of refraction varies with wavelength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Different wavelengths refract at different angles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Violet refracted most (blue sky)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Red refracted least (red sunsets)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Example:  rainbows</a:t>
            </a:r>
          </a:p>
          <a:p>
            <a:pPr>
              <a:lnSpc>
                <a:spcPct val="90000"/>
              </a:lnSpc>
            </a:pPr>
            <a:r>
              <a:rPr lang="en-US" sz="1800"/>
              <a:t>Wavelength/frequency related </a:t>
            </a:r>
          </a:p>
        </p:txBody>
      </p:sp>
      <p:pic>
        <p:nvPicPr>
          <p:cNvPr id="17413" name="Picture 5" descr="rainbow_raindrop.bmp                                           0009F259Macintosh HD                   BB70378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733800"/>
            <a:ext cx="3733800" cy="2706688"/>
          </a:xfrm>
        </p:spPr>
      </p:pic>
      <p:pic>
        <p:nvPicPr>
          <p:cNvPr id="17414" name="Picture 6" descr="c_eq_f_lambda_illust.bmp                                       0009F259Macintosh HD                   BB70378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656013" cy="179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6313"/>
            <a:ext cx="9144000" cy="236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Kinds of waves</a:t>
            </a:r>
          </a:p>
        </p:txBody>
      </p:sp>
      <p:pic>
        <p:nvPicPr>
          <p:cNvPr id="819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1" y="1752600"/>
            <a:ext cx="6972300" cy="4645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Kinds of waves, cont.</a:t>
            </a:r>
          </a:p>
        </p:txBody>
      </p:sp>
      <p:sp>
        <p:nvSpPr>
          <p:cNvPr id="9219" name="Rectangle 1029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Transverse waves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Vibration direction perpendicular to wave propagation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Example:  plucked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Solids - support both longitudinal and transverse waves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Surface water waves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Combination of both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Particle motion = circular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7563"/>
            <a:ext cx="9144000" cy="268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57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Kinds of waves, cont.</a:t>
            </a:r>
          </a:p>
        </p:txBody>
      </p:sp>
      <p:pic>
        <p:nvPicPr>
          <p:cNvPr id="9221" name="Picture 1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3313" y="1752600"/>
            <a:ext cx="6821487" cy="4545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_2">
  <a:themeElements>
    <a:clrScheme name="ch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HD:Users:theil:mcgraw_hill_ppt:ch_2:ch_2.pot</Template>
  <TotalTime>1342</TotalTime>
  <Words>1218</Words>
  <Application>Microsoft Office PowerPoint</Application>
  <PresentationFormat>On-screen Show (4:3)</PresentationFormat>
  <Paragraphs>281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ch_2</vt:lpstr>
      <vt:lpstr>Photo Editor Photo</vt:lpstr>
      <vt:lpstr>Forces and vibrations</vt:lpstr>
      <vt:lpstr>Describing vibrations</vt:lpstr>
      <vt:lpstr>Waves</vt:lpstr>
      <vt:lpstr>Kinds of waves</vt:lpstr>
      <vt:lpstr>PowerPoint Presentation</vt:lpstr>
      <vt:lpstr>Kinds of waves</vt:lpstr>
      <vt:lpstr>Kinds of waves, cont.</vt:lpstr>
      <vt:lpstr>PowerPoint Presentation</vt:lpstr>
      <vt:lpstr>Kinds of waves, cont.</vt:lpstr>
      <vt:lpstr>Waves in air </vt:lpstr>
      <vt:lpstr>Describing waves</vt:lpstr>
      <vt:lpstr> Surface: http://www.kettering.edu/~drussell/Demos/waves/wavemotion.html</vt:lpstr>
      <vt:lpstr>Refraction and reflection</vt:lpstr>
      <vt:lpstr>Refraction</vt:lpstr>
      <vt:lpstr>Reflection</vt:lpstr>
      <vt:lpstr>Interference</vt:lpstr>
      <vt:lpstr>Interference, cont. </vt:lpstr>
      <vt:lpstr>Diffraction</vt:lpstr>
      <vt:lpstr>PowerPoint Presentation</vt:lpstr>
      <vt:lpstr>Diffractions and Interference</vt:lpstr>
      <vt:lpstr>PowerPoint Presentation</vt:lpstr>
      <vt:lpstr>Sound waves</vt:lpstr>
      <vt:lpstr>Waves in air and hearing</vt:lpstr>
      <vt:lpstr>Velocity of sound in air</vt:lpstr>
      <vt:lpstr>Visualization of waves</vt:lpstr>
      <vt:lpstr>Energy of waves</vt:lpstr>
      <vt:lpstr>Decibel scale</vt:lpstr>
      <vt:lpstr>Sources of sound</vt:lpstr>
      <vt:lpstr>Sounds from moving sources</vt:lpstr>
      <vt:lpstr>Sounds from moving sources</vt:lpstr>
      <vt:lpstr>Sounds from moving sources</vt:lpstr>
      <vt:lpstr>Light</vt:lpstr>
      <vt:lpstr>PowerPoint Presentation</vt:lpstr>
      <vt:lpstr>PowerPoint Presentation</vt:lpstr>
      <vt:lpstr>PowerPoint Presentation</vt:lpstr>
      <vt:lpstr>Sources of light </vt:lpstr>
      <vt:lpstr>Blackbody radiation</vt:lpstr>
      <vt:lpstr>Light interacts with matter</vt:lpstr>
      <vt:lpstr>Diffuse reflection </vt:lpstr>
      <vt:lpstr>Reflection details</vt:lpstr>
      <vt:lpstr>Refraction </vt:lpstr>
      <vt:lpstr>Refraction </vt:lpstr>
      <vt:lpstr>Refraction </vt:lpstr>
      <vt:lpstr>Refraction, cont. </vt:lpstr>
      <vt:lpstr>Refraction cont…</vt:lpstr>
      <vt:lpstr>Dispersion and colors</vt:lpstr>
    </vt:vector>
  </TitlesOfParts>
  <Company>Department of Physics and Astronomy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motions and sound</dc:title>
  <dc:creator>Tim Heil</dc:creator>
  <cp:lastModifiedBy>Perry, Juliet</cp:lastModifiedBy>
  <cp:revision>106</cp:revision>
  <cp:lastPrinted>2003-10-06T21:10:17Z</cp:lastPrinted>
  <dcterms:created xsi:type="dcterms:W3CDTF">2003-09-28T18:30:52Z</dcterms:created>
  <dcterms:modified xsi:type="dcterms:W3CDTF">2017-12-07T12:04:35Z</dcterms:modified>
</cp:coreProperties>
</file>