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EE3F3BE3-B214-4237-89AA-EA4B4BC276D8}">
  <a:tblStyle styleId="{EE3F3BE3-B214-4237-89AA-EA4B4BC276D8}" styleName="Table_0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684" y="-4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7839" cy="4649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972560" y="0"/>
            <a:ext cx="3037839" cy="4649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81100" y="696912"/>
            <a:ext cx="4648199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934720" y="4416510"/>
            <a:ext cx="5140959" cy="41832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0"/>
              </a:spcAft>
              <a:buChar char="●"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har char="○"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har char="■"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360"/>
              </a:spcBef>
              <a:spcAft>
                <a:spcPts val="0"/>
              </a:spcAft>
              <a:buChar char="●"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360"/>
              </a:spcBef>
              <a:spcAft>
                <a:spcPts val="0"/>
              </a:spcAft>
              <a:buChar char="○"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831421"/>
            <a:ext cx="3037839" cy="46497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972560" y="8831421"/>
            <a:ext cx="3037839" cy="464978"/>
          </a:xfrm>
          <a:prstGeom prst="rect">
            <a:avLst/>
          </a:prstGeom>
          <a:noFill/>
          <a:ln>
            <a:noFill/>
          </a:ln>
        </p:spPr>
        <p:txBody>
          <a:bodyPr lIns="92625" tIns="46300" rIns="92625" bIns="463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2897133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934720" y="4416510"/>
            <a:ext cx="5140959" cy="418322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body" idx="1"/>
          </p:nvPr>
        </p:nvSpPr>
        <p:spPr>
          <a:xfrm>
            <a:off x="934720" y="4416510"/>
            <a:ext cx="5140959" cy="418322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8" name="Shape 22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934720" y="4416510"/>
            <a:ext cx="5140959" cy="418322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4" name="Shape 234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>
            <a:spLocks noGrp="1"/>
          </p:cNvSpPr>
          <p:nvPr>
            <p:ph type="body" idx="1"/>
          </p:nvPr>
        </p:nvSpPr>
        <p:spPr>
          <a:xfrm>
            <a:off x="934720" y="4416510"/>
            <a:ext cx="5140959" cy="418322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0" name="Shape 240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934720" y="4416510"/>
            <a:ext cx="5140959" cy="418322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934720" y="4416510"/>
            <a:ext cx="5140959" cy="418322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934720" y="4416510"/>
            <a:ext cx="5140959" cy="418322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934720" y="4416510"/>
            <a:ext cx="5140959" cy="418322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934720" y="4416510"/>
            <a:ext cx="5140959" cy="418322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934720" y="4416510"/>
            <a:ext cx="5140959" cy="418322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934720" y="4416510"/>
            <a:ext cx="5140959" cy="4183220"/>
          </a:xfrm>
          <a:prstGeom prst="rect">
            <a:avLst/>
          </a:prstGeom>
          <a:noFill/>
          <a:ln>
            <a:noFill/>
          </a:ln>
        </p:spPr>
        <p:txBody>
          <a:bodyPr lIns="92625" tIns="46300" rIns="92625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6" name="Shape 216"/>
          <p:cNvSpPr txBox="1">
            <a:spLocks noGrp="1"/>
          </p:cNvSpPr>
          <p:nvPr>
            <p:ph type="sldNum" idx="12"/>
          </p:nvPr>
        </p:nvSpPr>
        <p:spPr>
          <a:xfrm>
            <a:off x="3972560" y="8831421"/>
            <a:ext cx="3037839" cy="464978"/>
          </a:xfrm>
          <a:prstGeom prst="rect">
            <a:avLst/>
          </a:prstGeom>
          <a:noFill/>
          <a:ln>
            <a:noFill/>
          </a:ln>
        </p:spPr>
        <p:txBody>
          <a:bodyPr lIns="92625" tIns="46300" rIns="92625" bIns="463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</a:t>
            </a:fld>
            <a:endParaRPr lang="en-US"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>
            <a:spLocks noGrp="1"/>
          </p:cNvSpPr>
          <p:nvPr>
            <p:ph type="body" idx="1"/>
          </p:nvPr>
        </p:nvSpPr>
        <p:spPr>
          <a:xfrm>
            <a:off x="934720" y="4416510"/>
            <a:ext cx="5140959" cy="418322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2" name="Shape 222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>
              <a:solidFill>
                <a:srgbClr val="888888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>
              <a:solidFill>
                <a:srgbClr val="888888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>
              <a:solidFill>
                <a:srgbClr val="888888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>
              <a:solidFill>
                <a:srgbClr val="888888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>
              <a:solidFill>
                <a:srgbClr val="888888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>
              <a:solidFill>
                <a:srgbClr val="888888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>
              <a:solidFill>
                <a:srgbClr val="888888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>
              <a:solidFill>
                <a:srgbClr val="888888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>
              <a:solidFill>
                <a:srgbClr val="888888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>
              <a:solidFill>
                <a:srgbClr val="888888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11430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Units of Measurement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838200" y="914400"/>
            <a:ext cx="7772400" cy="5486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are some different ways of measuring a person’s height?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There are two major systems of units used today. 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Which one do we use in the United States?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Scientist have developed an International System of Measurements (SI), so that every one will use the same units of measurements, making sharing data results easier.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Examples </a:t>
            </a:r>
          </a:p>
        </p:txBody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I were to hit a home run down the left side of Jacobs Field the ball would have to travel at least 325 ft.  How far is that in meters?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top speed of a human is 10.4 m/s. How fast is that in mph?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Examples</a:t>
            </a:r>
          </a:p>
        </p:txBody>
      </p:sp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race car can travel around 225 mph.  How fast is that in m/s?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Examples</a:t>
            </a:r>
          </a:p>
        </p:txBody>
      </p:sp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Gold has a density of 19.30 g/cm</a:t>
            </a:r>
            <a:r>
              <a:rPr lang="en-US" sz="2800" b="0" i="0" u="none" strike="noStrike" cap="none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What is its density in lbs/in</a:t>
            </a:r>
            <a:r>
              <a:rPr lang="en-US" sz="2800" b="0" i="0" u="none" strike="noStrike" cap="none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 basic metric units</a:t>
            </a:r>
          </a:p>
        </p:txBody>
      </p:sp>
      <p:graphicFrame>
        <p:nvGraphicFramePr>
          <p:cNvPr id="95" name="Shape 95"/>
          <p:cNvGraphicFramePr/>
          <p:nvPr/>
        </p:nvGraphicFramePr>
        <p:xfrm>
          <a:off x="762000" y="1524000"/>
          <a:ext cx="7620000" cy="4572080"/>
        </p:xfrm>
        <a:graphic>
          <a:graphicData uri="http://schemas.openxmlformats.org/drawingml/2006/table">
            <a:tbl>
              <a:tblPr>
                <a:noFill/>
                <a:tableStyleId>{EE3F3BE3-B214-4237-89AA-EA4B4BC276D8}</a:tableStyleId>
              </a:tblPr>
              <a:tblGrid>
                <a:gridCol w="3657600"/>
                <a:gridCol w="1981200"/>
                <a:gridCol w="19812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Quantity </a:t>
                      </a:r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Metric System</a:t>
                      </a: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British System</a:t>
                      </a: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Length</a:t>
                      </a:r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25000"/>
                        <a:buFont typeface="Calibri"/>
                        <a:buNone/>
                      </a:pPr>
                      <a:endParaRPr sz="28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25000"/>
                        <a:buFont typeface="Calibri"/>
                        <a:buNone/>
                      </a:pPr>
                      <a:endParaRPr sz="28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Mass</a:t>
                      </a:r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25000"/>
                        <a:buFont typeface="Calibri"/>
                        <a:buNone/>
                      </a:pPr>
                      <a:endParaRPr sz="28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25000"/>
                        <a:buFont typeface="Calibri"/>
                        <a:buNone/>
                      </a:pPr>
                      <a:endParaRPr sz="28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Time</a:t>
                      </a:r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25000"/>
                        <a:buFont typeface="Calibri"/>
                        <a:buNone/>
                      </a:pPr>
                      <a:endParaRPr sz="28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25000"/>
                        <a:buFont typeface="Calibri"/>
                        <a:buNone/>
                      </a:pPr>
                      <a:endParaRPr sz="28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Temperature</a:t>
                      </a:r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25000"/>
                        <a:buFont typeface="Calibri"/>
                        <a:buNone/>
                      </a:pPr>
                      <a:endParaRPr sz="28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25000"/>
                        <a:buFont typeface="Calibri"/>
                        <a:buNone/>
                      </a:pPr>
                      <a:endParaRPr sz="28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Electric Current</a:t>
                      </a:r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25000"/>
                        <a:buFont typeface="Calibri"/>
                        <a:buNone/>
                      </a:pPr>
                      <a:endParaRPr sz="28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25000"/>
                        <a:buFont typeface="Calibri"/>
                        <a:buNone/>
                      </a:pPr>
                      <a:endParaRPr sz="28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Amount of Substance</a:t>
                      </a:r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25000"/>
                        <a:buFont typeface="Calibri"/>
                        <a:buNone/>
                      </a:pPr>
                      <a:endParaRPr sz="28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25000"/>
                        <a:buFont typeface="Calibri"/>
                        <a:buNone/>
                      </a:pPr>
                      <a:endParaRPr sz="28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Luminous Intensity </a:t>
                      </a:r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25000"/>
                        <a:buFont typeface="Calibri"/>
                        <a:buNone/>
                      </a:pPr>
                      <a:endParaRPr sz="28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25000"/>
                        <a:buFont typeface="Calibri"/>
                        <a:buNone/>
                      </a:pPr>
                      <a:endParaRPr sz="28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762000" y="152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Metric Prefixes</a:t>
            </a:r>
          </a:p>
        </p:txBody>
      </p:sp>
      <p:graphicFrame>
        <p:nvGraphicFramePr>
          <p:cNvPr id="101" name="Shape 101"/>
          <p:cNvGraphicFramePr/>
          <p:nvPr/>
        </p:nvGraphicFramePr>
        <p:xfrm>
          <a:off x="914400" y="1371600"/>
          <a:ext cx="7467600" cy="5181700"/>
        </p:xfrm>
        <a:graphic>
          <a:graphicData uri="http://schemas.openxmlformats.org/drawingml/2006/table">
            <a:tbl>
              <a:tblPr>
                <a:noFill/>
                <a:tableStyleId>{EE3F3BE3-B214-4237-89AA-EA4B4BC276D8}</a:tableStyleId>
              </a:tblPr>
              <a:tblGrid>
                <a:gridCol w="1866900"/>
                <a:gridCol w="1866900"/>
                <a:gridCol w="1866900"/>
                <a:gridCol w="1866900"/>
              </a:tblGrid>
              <a:tr h="45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Prefix</a:t>
                      </a:r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Symbol</a:t>
                      </a: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Meaning</a:t>
                      </a: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Multiple </a:t>
                      </a: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4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giga</a:t>
                      </a:r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25000"/>
                        <a:buFont typeface="Calibri"/>
                        <a:buNone/>
                      </a:pPr>
                      <a:endParaRPr sz="28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25000"/>
                        <a:buFont typeface="Calibri"/>
                        <a:buNone/>
                      </a:pPr>
                      <a:endParaRPr sz="28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25000"/>
                        <a:buFont typeface="Calibri"/>
                        <a:buNone/>
                      </a:pPr>
                      <a:endParaRPr sz="28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mega</a:t>
                      </a:r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25000"/>
                        <a:buFont typeface="Calibri"/>
                        <a:buNone/>
                      </a:pPr>
                      <a:endParaRPr sz="28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25000"/>
                        <a:buFont typeface="Calibri"/>
                        <a:buNone/>
                      </a:pPr>
                      <a:endParaRPr sz="28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25000"/>
                        <a:buFont typeface="Calibri"/>
                        <a:buNone/>
                      </a:pPr>
                      <a:endParaRPr sz="28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4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kilo</a:t>
                      </a:r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25000"/>
                        <a:buFont typeface="Calibri"/>
                        <a:buNone/>
                      </a:pPr>
                      <a:endParaRPr sz="28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25000"/>
                        <a:buFont typeface="Calibri"/>
                        <a:buNone/>
                      </a:pPr>
                      <a:endParaRPr sz="28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25000"/>
                        <a:buFont typeface="Calibri"/>
                        <a:buNone/>
                      </a:pPr>
                      <a:endParaRPr sz="28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4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deca</a:t>
                      </a:r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25000"/>
                        <a:buFont typeface="Calibri"/>
                        <a:buNone/>
                      </a:pPr>
                      <a:endParaRPr sz="28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25000"/>
                        <a:buFont typeface="Calibri"/>
                        <a:buNone/>
                      </a:pPr>
                      <a:endParaRPr sz="28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25000"/>
                        <a:buFont typeface="Calibri"/>
                        <a:buNone/>
                      </a:pPr>
                      <a:endParaRPr sz="28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deci</a:t>
                      </a:r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25000"/>
                        <a:buFont typeface="Calibri"/>
                        <a:buNone/>
                      </a:pPr>
                      <a:endParaRPr sz="28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25000"/>
                        <a:buFont typeface="Calibri"/>
                        <a:buNone/>
                      </a:pPr>
                      <a:endParaRPr sz="28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25000"/>
                        <a:buFont typeface="Calibri"/>
                        <a:buNone/>
                      </a:pPr>
                      <a:endParaRPr sz="28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4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centi</a:t>
                      </a:r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25000"/>
                        <a:buFont typeface="Calibri"/>
                        <a:buNone/>
                      </a:pPr>
                      <a:endParaRPr sz="28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25000"/>
                        <a:buFont typeface="Calibri"/>
                        <a:buNone/>
                      </a:pPr>
                      <a:endParaRPr sz="28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25000"/>
                        <a:buFont typeface="Calibri"/>
                        <a:buNone/>
                      </a:pPr>
                      <a:endParaRPr sz="28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milli</a:t>
                      </a:r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25000"/>
                        <a:buFont typeface="Calibri"/>
                        <a:buNone/>
                      </a:pPr>
                      <a:endParaRPr sz="28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25000"/>
                        <a:buFont typeface="Calibri"/>
                        <a:buNone/>
                      </a:pPr>
                      <a:endParaRPr sz="28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25000"/>
                        <a:buFont typeface="Calibri"/>
                        <a:buNone/>
                      </a:pPr>
                      <a:endParaRPr sz="28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4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micro</a:t>
                      </a:r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25000"/>
                        <a:buFont typeface="Calibri"/>
                        <a:buNone/>
                      </a:pPr>
                      <a:endParaRPr sz="28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25000"/>
                        <a:buFont typeface="Calibri"/>
                        <a:buNone/>
                      </a:pPr>
                      <a:endParaRPr sz="28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25000"/>
                        <a:buFont typeface="Calibri"/>
                        <a:buNone/>
                      </a:pPr>
                      <a:endParaRPr sz="28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nano</a:t>
                      </a:r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25000"/>
                        <a:buFont typeface="Calibri"/>
                        <a:buNone/>
                      </a:pPr>
                      <a:endParaRPr sz="28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25000"/>
                        <a:buFont typeface="Calibri"/>
                        <a:buNone/>
                      </a:pPr>
                      <a:endParaRPr sz="28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25000"/>
                        <a:buFont typeface="Calibri"/>
                        <a:buNone/>
                      </a:pPr>
                      <a:endParaRPr sz="28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Derived Units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Derived units are combinations of the seven basic units and are used to describe other measured quantities in nature.  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do you measure the speed of a car on the highway?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are some examples of other derived units? 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Density 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Density is a common derived unit comparing the mass and volume of an object.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the equation for density? 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Density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Two blocks are on a table.  Block A has a volume of 30.0 cm</a:t>
            </a:r>
            <a:r>
              <a:rPr lang="en-US" sz="2400" b="0" i="0" u="none" strike="noStrike" cap="none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a mass of 81.0 g.  Block B has a volume of 50.0 cm</a:t>
            </a:r>
            <a:r>
              <a:rPr lang="en-US" sz="2400" b="0" i="0" u="none" strike="noStrike" cap="none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a mass of 135 g.  Which block has the greater density? 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would the volume be of a third block that has a mass of 23.0 g if it has the same density as block B?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Conversions</a:t>
            </a: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3657600"/>
            <a:ext cx="7772400" cy="2971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Move the decimal point to the left or right to convert within the metric system. 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you are going from a smaller unit to a larger unit </a:t>
            </a:r>
            <a:r>
              <a:rPr lang="en-US"/>
              <a:t>__________________________________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you are going from a larger unit to a smaller unit </a:t>
            </a:r>
            <a:r>
              <a:rPr lang="en-US"/>
              <a:t>__________________________________</a:t>
            </a:r>
          </a:p>
        </p:txBody>
      </p:sp>
      <p:grpSp>
        <p:nvGrpSpPr>
          <p:cNvPr id="126" name="Shape 126"/>
          <p:cNvGrpSpPr/>
          <p:nvPr/>
        </p:nvGrpSpPr>
        <p:grpSpPr>
          <a:xfrm>
            <a:off x="304799" y="1676400"/>
            <a:ext cx="8686800" cy="1606549"/>
            <a:chOff x="-2" y="-2"/>
            <a:chExt cx="3443" cy="2216"/>
          </a:xfrm>
        </p:grpSpPr>
        <p:grpSp>
          <p:nvGrpSpPr>
            <p:cNvPr id="127" name="Shape 127"/>
            <p:cNvGrpSpPr/>
            <p:nvPr/>
          </p:nvGrpSpPr>
          <p:grpSpPr>
            <a:xfrm>
              <a:off x="0" y="0"/>
              <a:ext cx="3437" cy="2210"/>
              <a:chOff x="0" y="0"/>
              <a:chExt cx="3437" cy="2210"/>
            </a:xfrm>
          </p:grpSpPr>
          <p:grpSp>
            <p:nvGrpSpPr>
              <p:cNvPr id="128" name="Shape 128"/>
              <p:cNvGrpSpPr/>
              <p:nvPr/>
            </p:nvGrpSpPr>
            <p:grpSpPr>
              <a:xfrm>
                <a:off x="0" y="0"/>
                <a:ext cx="428" cy="729"/>
                <a:chOff x="0" y="0"/>
                <a:chExt cx="428" cy="729"/>
              </a:xfrm>
            </p:grpSpPr>
            <p:sp>
              <p:nvSpPr>
                <p:cNvPr id="129" name="Shape 129"/>
                <p:cNvSpPr/>
                <p:nvPr/>
              </p:nvSpPr>
              <p:spPr>
                <a:xfrm>
                  <a:off x="43" y="0"/>
                  <a:ext cx="342" cy="72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SzPct val="25000"/>
                    <a:buNone/>
                  </a:pPr>
                  <a:r>
                    <a:rPr lang="en-US" sz="1600" b="0" i="0" u="none" strike="noStrike" cap="non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kilo</a:t>
                  </a:r>
                </a:p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130" name="Shape 130"/>
                <p:cNvSpPr/>
                <p:nvPr/>
              </p:nvSpPr>
              <p:spPr>
                <a:xfrm>
                  <a:off x="0" y="0"/>
                  <a:ext cx="428" cy="729"/>
                </a:xfrm>
                <a:prstGeom prst="rect">
                  <a:avLst/>
                </a:prstGeom>
                <a:noFill/>
                <a:ln w="9525" cap="flat" cmpd="sng">
                  <a:solidFill>
                    <a:srgbClr val="A0A0A0"/>
                  </a:solidFill>
                  <a:prstDash val="solid"/>
                  <a:miter lim="8000"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  <p:grpSp>
            <p:nvGrpSpPr>
              <p:cNvPr id="131" name="Shape 131"/>
              <p:cNvGrpSpPr/>
              <p:nvPr/>
            </p:nvGrpSpPr>
            <p:grpSpPr>
              <a:xfrm>
                <a:off x="428" y="0"/>
                <a:ext cx="450" cy="729"/>
                <a:chOff x="428" y="0"/>
                <a:chExt cx="450" cy="729"/>
              </a:xfrm>
            </p:grpSpPr>
            <p:sp>
              <p:nvSpPr>
                <p:cNvPr id="132" name="Shape 132"/>
                <p:cNvSpPr/>
                <p:nvPr/>
              </p:nvSpPr>
              <p:spPr>
                <a:xfrm>
                  <a:off x="471" y="0"/>
                  <a:ext cx="363" cy="72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SzPct val="25000"/>
                    <a:buNone/>
                  </a:pPr>
                  <a:r>
                    <a:rPr lang="en-US" sz="1600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hecto</a:t>
                  </a:r>
                </a:p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133" name="Shape 133"/>
                <p:cNvSpPr/>
                <p:nvPr/>
              </p:nvSpPr>
              <p:spPr>
                <a:xfrm>
                  <a:off x="428" y="0"/>
                  <a:ext cx="450" cy="729"/>
                </a:xfrm>
                <a:prstGeom prst="rect">
                  <a:avLst/>
                </a:prstGeom>
                <a:noFill/>
                <a:ln w="9525" cap="flat" cmpd="sng">
                  <a:solidFill>
                    <a:srgbClr val="A0A0A0"/>
                  </a:solidFill>
                  <a:prstDash val="solid"/>
                  <a:miter lim="8000"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  <p:grpSp>
            <p:nvGrpSpPr>
              <p:cNvPr id="134" name="Shape 134"/>
              <p:cNvGrpSpPr/>
              <p:nvPr/>
            </p:nvGrpSpPr>
            <p:grpSpPr>
              <a:xfrm>
                <a:off x="877" y="0"/>
                <a:ext cx="420" cy="729"/>
                <a:chOff x="877" y="0"/>
                <a:chExt cx="420" cy="729"/>
              </a:xfrm>
            </p:grpSpPr>
            <p:sp>
              <p:nvSpPr>
                <p:cNvPr id="135" name="Shape 135"/>
                <p:cNvSpPr/>
                <p:nvPr/>
              </p:nvSpPr>
              <p:spPr>
                <a:xfrm>
                  <a:off x="921" y="0"/>
                  <a:ext cx="334" cy="72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SzPct val="25000"/>
                    <a:buNone/>
                  </a:pPr>
                  <a:r>
                    <a:rPr lang="en-US" sz="1600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deca</a:t>
                  </a:r>
                </a:p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136" name="Shape 136"/>
                <p:cNvSpPr/>
                <p:nvPr/>
              </p:nvSpPr>
              <p:spPr>
                <a:xfrm>
                  <a:off x="877" y="0"/>
                  <a:ext cx="420" cy="729"/>
                </a:xfrm>
                <a:prstGeom prst="rect">
                  <a:avLst/>
                </a:prstGeom>
                <a:noFill/>
                <a:ln w="9525" cap="flat" cmpd="sng">
                  <a:solidFill>
                    <a:srgbClr val="A0A0A0"/>
                  </a:solidFill>
                  <a:prstDash val="solid"/>
                  <a:miter lim="8000"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  <p:grpSp>
            <p:nvGrpSpPr>
              <p:cNvPr id="137" name="Shape 137"/>
              <p:cNvGrpSpPr/>
              <p:nvPr/>
            </p:nvGrpSpPr>
            <p:grpSpPr>
              <a:xfrm>
                <a:off x="1297" y="0"/>
                <a:ext cx="788" cy="729"/>
                <a:chOff x="1297" y="0"/>
                <a:chExt cx="788" cy="729"/>
              </a:xfrm>
            </p:grpSpPr>
            <p:sp>
              <p:nvSpPr>
                <p:cNvPr id="138" name="Shape 138"/>
                <p:cNvSpPr/>
                <p:nvPr/>
              </p:nvSpPr>
              <p:spPr>
                <a:xfrm>
                  <a:off x="1340" y="0"/>
                  <a:ext cx="702" cy="72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0" tIns="0" rIns="0" bIns="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SzPct val="25000"/>
                    <a:buNone/>
                  </a:pPr>
                  <a:r>
                    <a:rPr lang="en-US" sz="2400" b="1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Base Unit (1)</a:t>
                  </a:r>
                </a:p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139" name="Shape 139"/>
                <p:cNvSpPr/>
                <p:nvPr/>
              </p:nvSpPr>
              <p:spPr>
                <a:xfrm>
                  <a:off x="1297" y="0"/>
                  <a:ext cx="788" cy="729"/>
                </a:xfrm>
                <a:prstGeom prst="rect">
                  <a:avLst/>
                </a:prstGeom>
                <a:noFill/>
                <a:ln w="9525" cap="flat" cmpd="sng">
                  <a:solidFill>
                    <a:srgbClr val="A0A0A0"/>
                  </a:solidFill>
                  <a:prstDash val="solid"/>
                  <a:miter lim="8000"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  <p:grpSp>
            <p:nvGrpSpPr>
              <p:cNvPr id="140" name="Shape 140"/>
              <p:cNvGrpSpPr/>
              <p:nvPr/>
            </p:nvGrpSpPr>
            <p:grpSpPr>
              <a:xfrm>
                <a:off x="2086" y="0"/>
                <a:ext cx="450" cy="729"/>
                <a:chOff x="2086" y="0"/>
                <a:chExt cx="450" cy="729"/>
              </a:xfrm>
            </p:grpSpPr>
            <p:sp>
              <p:nvSpPr>
                <p:cNvPr id="141" name="Shape 141"/>
                <p:cNvSpPr/>
                <p:nvPr/>
              </p:nvSpPr>
              <p:spPr>
                <a:xfrm>
                  <a:off x="2129" y="0"/>
                  <a:ext cx="363" cy="72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SzPct val="25000"/>
                    <a:buNone/>
                  </a:pPr>
                  <a:r>
                    <a:rPr lang="en-US" sz="1600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deci</a:t>
                  </a:r>
                </a:p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142" name="Shape 142"/>
                <p:cNvSpPr/>
                <p:nvPr/>
              </p:nvSpPr>
              <p:spPr>
                <a:xfrm>
                  <a:off x="2086" y="0"/>
                  <a:ext cx="450" cy="729"/>
                </a:xfrm>
                <a:prstGeom prst="rect">
                  <a:avLst/>
                </a:prstGeom>
                <a:noFill/>
                <a:ln w="9525" cap="flat" cmpd="sng">
                  <a:solidFill>
                    <a:srgbClr val="A0A0A0"/>
                  </a:solidFill>
                  <a:prstDash val="solid"/>
                  <a:miter lim="8000"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  <p:grpSp>
            <p:nvGrpSpPr>
              <p:cNvPr id="143" name="Shape 143"/>
              <p:cNvGrpSpPr/>
              <p:nvPr/>
            </p:nvGrpSpPr>
            <p:grpSpPr>
              <a:xfrm>
                <a:off x="2536" y="0"/>
                <a:ext cx="450" cy="729"/>
                <a:chOff x="2536" y="0"/>
                <a:chExt cx="450" cy="729"/>
              </a:xfrm>
            </p:grpSpPr>
            <p:sp>
              <p:nvSpPr>
                <p:cNvPr id="144" name="Shape 144"/>
                <p:cNvSpPr/>
                <p:nvPr/>
              </p:nvSpPr>
              <p:spPr>
                <a:xfrm>
                  <a:off x="2579" y="0"/>
                  <a:ext cx="364" cy="72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SzPct val="25000"/>
                    <a:buNone/>
                  </a:pPr>
                  <a:r>
                    <a:rPr lang="en-US" sz="1600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centi</a:t>
                  </a:r>
                </a:p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145" name="Shape 145"/>
                <p:cNvSpPr/>
                <p:nvPr/>
              </p:nvSpPr>
              <p:spPr>
                <a:xfrm>
                  <a:off x="2536" y="0"/>
                  <a:ext cx="450" cy="729"/>
                </a:xfrm>
                <a:prstGeom prst="rect">
                  <a:avLst/>
                </a:prstGeom>
                <a:noFill/>
                <a:ln w="9525" cap="flat" cmpd="sng">
                  <a:solidFill>
                    <a:srgbClr val="A0A0A0"/>
                  </a:solidFill>
                  <a:prstDash val="solid"/>
                  <a:miter lim="8000"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  <p:grpSp>
            <p:nvGrpSpPr>
              <p:cNvPr id="146" name="Shape 146"/>
              <p:cNvGrpSpPr/>
              <p:nvPr/>
            </p:nvGrpSpPr>
            <p:grpSpPr>
              <a:xfrm>
                <a:off x="2987" y="0"/>
                <a:ext cx="450" cy="729"/>
                <a:chOff x="2987" y="0"/>
                <a:chExt cx="450" cy="729"/>
              </a:xfrm>
            </p:grpSpPr>
            <p:sp>
              <p:nvSpPr>
                <p:cNvPr id="147" name="Shape 147"/>
                <p:cNvSpPr/>
                <p:nvPr/>
              </p:nvSpPr>
              <p:spPr>
                <a:xfrm>
                  <a:off x="3029" y="0"/>
                  <a:ext cx="363" cy="72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SzPct val="25000"/>
                    <a:buNone/>
                  </a:pPr>
                  <a:r>
                    <a:rPr lang="en-US" sz="1600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milli</a:t>
                  </a:r>
                </a:p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148" name="Shape 148"/>
                <p:cNvSpPr/>
                <p:nvPr/>
              </p:nvSpPr>
              <p:spPr>
                <a:xfrm>
                  <a:off x="2987" y="0"/>
                  <a:ext cx="450" cy="729"/>
                </a:xfrm>
                <a:prstGeom prst="rect">
                  <a:avLst/>
                </a:prstGeom>
                <a:noFill/>
                <a:ln w="9525" cap="flat" cmpd="sng">
                  <a:solidFill>
                    <a:srgbClr val="A0A0A0"/>
                  </a:solidFill>
                  <a:prstDash val="solid"/>
                  <a:miter lim="8000"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  <p:grpSp>
            <p:nvGrpSpPr>
              <p:cNvPr id="149" name="Shape 149"/>
              <p:cNvGrpSpPr/>
              <p:nvPr/>
            </p:nvGrpSpPr>
            <p:grpSpPr>
              <a:xfrm>
                <a:off x="0" y="730"/>
                <a:ext cx="428" cy="442"/>
                <a:chOff x="0" y="730"/>
                <a:chExt cx="428" cy="442"/>
              </a:xfrm>
            </p:grpSpPr>
            <p:sp>
              <p:nvSpPr>
                <p:cNvPr id="150" name="Shape 150"/>
                <p:cNvSpPr/>
                <p:nvPr/>
              </p:nvSpPr>
              <p:spPr>
                <a:xfrm>
                  <a:off x="43" y="730"/>
                  <a:ext cx="342" cy="44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SzPct val="25000"/>
                    <a:buNone/>
                  </a:pPr>
                  <a:r>
                    <a:rPr lang="en-US" sz="1600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k</a:t>
                  </a:r>
                </a:p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151" name="Shape 151"/>
                <p:cNvSpPr/>
                <p:nvPr/>
              </p:nvSpPr>
              <p:spPr>
                <a:xfrm>
                  <a:off x="0" y="730"/>
                  <a:ext cx="428" cy="442"/>
                </a:xfrm>
                <a:prstGeom prst="rect">
                  <a:avLst/>
                </a:prstGeom>
                <a:noFill/>
                <a:ln w="9525" cap="flat" cmpd="sng">
                  <a:solidFill>
                    <a:srgbClr val="A0A0A0"/>
                  </a:solidFill>
                  <a:prstDash val="solid"/>
                  <a:miter lim="8000"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  <p:grpSp>
            <p:nvGrpSpPr>
              <p:cNvPr id="152" name="Shape 152"/>
              <p:cNvGrpSpPr/>
              <p:nvPr/>
            </p:nvGrpSpPr>
            <p:grpSpPr>
              <a:xfrm>
                <a:off x="428" y="730"/>
                <a:ext cx="450" cy="442"/>
                <a:chOff x="428" y="730"/>
                <a:chExt cx="450" cy="442"/>
              </a:xfrm>
            </p:grpSpPr>
            <p:sp>
              <p:nvSpPr>
                <p:cNvPr id="153" name="Shape 153"/>
                <p:cNvSpPr/>
                <p:nvPr/>
              </p:nvSpPr>
              <p:spPr>
                <a:xfrm>
                  <a:off x="471" y="730"/>
                  <a:ext cx="363" cy="44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SzPct val="25000"/>
                    <a:buNone/>
                  </a:pPr>
                  <a:r>
                    <a:rPr lang="en-US" sz="1600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h</a:t>
                  </a:r>
                </a:p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154" name="Shape 154"/>
                <p:cNvSpPr/>
                <p:nvPr/>
              </p:nvSpPr>
              <p:spPr>
                <a:xfrm>
                  <a:off x="428" y="730"/>
                  <a:ext cx="450" cy="442"/>
                </a:xfrm>
                <a:prstGeom prst="rect">
                  <a:avLst/>
                </a:prstGeom>
                <a:noFill/>
                <a:ln w="9525" cap="flat" cmpd="sng">
                  <a:solidFill>
                    <a:srgbClr val="A0A0A0"/>
                  </a:solidFill>
                  <a:prstDash val="solid"/>
                  <a:miter lim="8000"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  <p:grpSp>
            <p:nvGrpSpPr>
              <p:cNvPr id="155" name="Shape 155"/>
              <p:cNvGrpSpPr/>
              <p:nvPr/>
            </p:nvGrpSpPr>
            <p:grpSpPr>
              <a:xfrm>
                <a:off x="877" y="730"/>
                <a:ext cx="420" cy="442"/>
                <a:chOff x="877" y="730"/>
                <a:chExt cx="420" cy="442"/>
              </a:xfrm>
            </p:grpSpPr>
            <p:sp>
              <p:nvSpPr>
                <p:cNvPr id="156" name="Shape 156"/>
                <p:cNvSpPr/>
                <p:nvPr/>
              </p:nvSpPr>
              <p:spPr>
                <a:xfrm>
                  <a:off x="921" y="730"/>
                  <a:ext cx="334" cy="44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SzPct val="25000"/>
                    <a:buNone/>
                  </a:pPr>
                  <a:r>
                    <a:rPr lang="en-US" sz="1600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da</a:t>
                  </a:r>
                </a:p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157" name="Shape 157"/>
                <p:cNvSpPr/>
                <p:nvPr/>
              </p:nvSpPr>
              <p:spPr>
                <a:xfrm>
                  <a:off x="877" y="730"/>
                  <a:ext cx="420" cy="442"/>
                </a:xfrm>
                <a:prstGeom prst="rect">
                  <a:avLst/>
                </a:prstGeom>
                <a:noFill/>
                <a:ln w="9525" cap="flat" cmpd="sng">
                  <a:solidFill>
                    <a:srgbClr val="A0A0A0"/>
                  </a:solidFill>
                  <a:prstDash val="solid"/>
                  <a:miter lim="8000"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  <p:grpSp>
            <p:nvGrpSpPr>
              <p:cNvPr id="158" name="Shape 158"/>
              <p:cNvGrpSpPr/>
              <p:nvPr/>
            </p:nvGrpSpPr>
            <p:grpSpPr>
              <a:xfrm>
                <a:off x="1297" y="730"/>
                <a:ext cx="788" cy="442"/>
                <a:chOff x="1297" y="730"/>
                <a:chExt cx="788" cy="442"/>
              </a:xfrm>
            </p:grpSpPr>
            <p:sp>
              <p:nvSpPr>
                <p:cNvPr id="159" name="Shape 159"/>
                <p:cNvSpPr/>
                <p:nvPr/>
              </p:nvSpPr>
              <p:spPr>
                <a:xfrm>
                  <a:off x="1340" y="730"/>
                  <a:ext cx="702" cy="44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SzPct val="25000"/>
                    <a:buNone/>
                  </a:pPr>
                  <a:r>
                    <a:rPr lang="en-US" sz="1600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Meter (m)</a:t>
                  </a:r>
                </a:p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160" name="Shape 160"/>
                <p:cNvSpPr/>
                <p:nvPr/>
              </p:nvSpPr>
              <p:spPr>
                <a:xfrm>
                  <a:off x="1297" y="730"/>
                  <a:ext cx="788" cy="442"/>
                </a:xfrm>
                <a:prstGeom prst="rect">
                  <a:avLst/>
                </a:prstGeom>
                <a:noFill/>
                <a:ln w="9525" cap="flat" cmpd="sng">
                  <a:solidFill>
                    <a:srgbClr val="A0A0A0"/>
                  </a:solidFill>
                  <a:prstDash val="solid"/>
                  <a:miter lim="8000"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  <p:grpSp>
            <p:nvGrpSpPr>
              <p:cNvPr id="161" name="Shape 161"/>
              <p:cNvGrpSpPr/>
              <p:nvPr/>
            </p:nvGrpSpPr>
            <p:grpSpPr>
              <a:xfrm>
                <a:off x="2086" y="730"/>
                <a:ext cx="450" cy="442"/>
                <a:chOff x="2086" y="730"/>
                <a:chExt cx="450" cy="442"/>
              </a:xfrm>
            </p:grpSpPr>
            <p:sp>
              <p:nvSpPr>
                <p:cNvPr id="162" name="Shape 162"/>
                <p:cNvSpPr/>
                <p:nvPr/>
              </p:nvSpPr>
              <p:spPr>
                <a:xfrm>
                  <a:off x="2129" y="730"/>
                  <a:ext cx="363" cy="44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SzPct val="25000"/>
                    <a:buNone/>
                  </a:pPr>
                  <a:r>
                    <a:rPr lang="en-US" sz="1600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d</a:t>
                  </a:r>
                </a:p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163" name="Shape 163"/>
                <p:cNvSpPr/>
                <p:nvPr/>
              </p:nvSpPr>
              <p:spPr>
                <a:xfrm>
                  <a:off x="2086" y="730"/>
                  <a:ext cx="450" cy="442"/>
                </a:xfrm>
                <a:prstGeom prst="rect">
                  <a:avLst/>
                </a:prstGeom>
                <a:noFill/>
                <a:ln w="9525" cap="flat" cmpd="sng">
                  <a:solidFill>
                    <a:srgbClr val="A0A0A0"/>
                  </a:solidFill>
                  <a:prstDash val="solid"/>
                  <a:miter lim="8000"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  <p:grpSp>
            <p:nvGrpSpPr>
              <p:cNvPr id="164" name="Shape 164"/>
              <p:cNvGrpSpPr/>
              <p:nvPr/>
            </p:nvGrpSpPr>
            <p:grpSpPr>
              <a:xfrm>
                <a:off x="2536" y="730"/>
                <a:ext cx="450" cy="442"/>
                <a:chOff x="2536" y="730"/>
                <a:chExt cx="450" cy="442"/>
              </a:xfrm>
            </p:grpSpPr>
            <p:sp>
              <p:nvSpPr>
                <p:cNvPr id="165" name="Shape 165"/>
                <p:cNvSpPr/>
                <p:nvPr/>
              </p:nvSpPr>
              <p:spPr>
                <a:xfrm>
                  <a:off x="2579" y="730"/>
                  <a:ext cx="364" cy="44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SzPct val="25000"/>
                    <a:buNone/>
                  </a:pPr>
                  <a:r>
                    <a:rPr lang="en-US" sz="1600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c</a:t>
                  </a:r>
                </a:p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166" name="Shape 166"/>
                <p:cNvSpPr/>
                <p:nvPr/>
              </p:nvSpPr>
              <p:spPr>
                <a:xfrm>
                  <a:off x="2536" y="730"/>
                  <a:ext cx="450" cy="442"/>
                </a:xfrm>
                <a:prstGeom prst="rect">
                  <a:avLst/>
                </a:prstGeom>
                <a:noFill/>
                <a:ln w="9525" cap="flat" cmpd="sng">
                  <a:solidFill>
                    <a:srgbClr val="A0A0A0"/>
                  </a:solidFill>
                  <a:prstDash val="solid"/>
                  <a:miter lim="8000"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  <p:grpSp>
            <p:nvGrpSpPr>
              <p:cNvPr id="167" name="Shape 167"/>
              <p:cNvGrpSpPr/>
              <p:nvPr/>
            </p:nvGrpSpPr>
            <p:grpSpPr>
              <a:xfrm>
                <a:off x="2987" y="730"/>
                <a:ext cx="450" cy="442"/>
                <a:chOff x="2987" y="730"/>
                <a:chExt cx="450" cy="442"/>
              </a:xfrm>
            </p:grpSpPr>
            <p:sp>
              <p:nvSpPr>
                <p:cNvPr id="168" name="Shape 168"/>
                <p:cNvSpPr/>
                <p:nvPr/>
              </p:nvSpPr>
              <p:spPr>
                <a:xfrm>
                  <a:off x="3029" y="730"/>
                  <a:ext cx="363" cy="44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SzPct val="25000"/>
                    <a:buNone/>
                  </a:pPr>
                  <a:r>
                    <a:rPr lang="en-US" sz="1600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m</a:t>
                  </a:r>
                </a:p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169" name="Shape 169"/>
                <p:cNvSpPr/>
                <p:nvPr/>
              </p:nvSpPr>
              <p:spPr>
                <a:xfrm>
                  <a:off x="2987" y="730"/>
                  <a:ext cx="450" cy="442"/>
                </a:xfrm>
                <a:prstGeom prst="rect">
                  <a:avLst/>
                </a:prstGeom>
                <a:noFill/>
                <a:ln w="9525" cap="flat" cmpd="sng">
                  <a:solidFill>
                    <a:srgbClr val="A0A0A0"/>
                  </a:solidFill>
                  <a:prstDash val="solid"/>
                  <a:miter lim="8000"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  <p:grpSp>
            <p:nvGrpSpPr>
              <p:cNvPr id="170" name="Shape 170"/>
              <p:cNvGrpSpPr/>
              <p:nvPr/>
            </p:nvGrpSpPr>
            <p:grpSpPr>
              <a:xfrm>
                <a:off x="0" y="1172"/>
                <a:ext cx="428" cy="595"/>
                <a:chOff x="0" y="1172"/>
                <a:chExt cx="428" cy="595"/>
              </a:xfrm>
            </p:grpSpPr>
            <p:sp>
              <p:nvSpPr>
                <p:cNvPr id="171" name="Shape 171"/>
                <p:cNvSpPr/>
                <p:nvPr/>
              </p:nvSpPr>
              <p:spPr>
                <a:xfrm>
                  <a:off x="43" y="1172"/>
                  <a:ext cx="342" cy="59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SzPct val="25000"/>
                    <a:buNone/>
                  </a:pPr>
                  <a:r>
                    <a:rPr lang="en-US" sz="1600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1000</a:t>
                  </a:r>
                </a:p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172" name="Shape 172"/>
                <p:cNvSpPr/>
                <p:nvPr/>
              </p:nvSpPr>
              <p:spPr>
                <a:xfrm>
                  <a:off x="0" y="1172"/>
                  <a:ext cx="428" cy="595"/>
                </a:xfrm>
                <a:prstGeom prst="rect">
                  <a:avLst/>
                </a:prstGeom>
                <a:noFill/>
                <a:ln w="9525" cap="flat" cmpd="sng">
                  <a:solidFill>
                    <a:srgbClr val="A0A0A0"/>
                  </a:solidFill>
                  <a:prstDash val="solid"/>
                  <a:miter lim="8000"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  <p:grpSp>
            <p:nvGrpSpPr>
              <p:cNvPr id="173" name="Shape 173"/>
              <p:cNvGrpSpPr/>
              <p:nvPr/>
            </p:nvGrpSpPr>
            <p:grpSpPr>
              <a:xfrm>
                <a:off x="428" y="1172"/>
                <a:ext cx="450" cy="595"/>
                <a:chOff x="428" y="1172"/>
                <a:chExt cx="450" cy="595"/>
              </a:xfrm>
            </p:grpSpPr>
            <p:sp>
              <p:nvSpPr>
                <p:cNvPr id="174" name="Shape 174"/>
                <p:cNvSpPr/>
                <p:nvPr/>
              </p:nvSpPr>
              <p:spPr>
                <a:xfrm>
                  <a:off x="471" y="1172"/>
                  <a:ext cx="363" cy="59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SzPct val="25000"/>
                    <a:buNone/>
                  </a:pPr>
                  <a:r>
                    <a:rPr lang="en-US" sz="1600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100</a:t>
                  </a:r>
                </a:p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175" name="Shape 175"/>
                <p:cNvSpPr/>
                <p:nvPr/>
              </p:nvSpPr>
              <p:spPr>
                <a:xfrm>
                  <a:off x="428" y="1172"/>
                  <a:ext cx="450" cy="595"/>
                </a:xfrm>
                <a:prstGeom prst="rect">
                  <a:avLst/>
                </a:prstGeom>
                <a:noFill/>
                <a:ln w="9525" cap="flat" cmpd="sng">
                  <a:solidFill>
                    <a:srgbClr val="A0A0A0"/>
                  </a:solidFill>
                  <a:prstDash val="solid"/>
                  <a:miter lim="8000"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  <p:grpSp>
            <p:nvGrpSpPr>
              <p:cNvPr id="176" name="Shape 176"/>
              <p:cNvGrpSpPr/>
              <p:nvPr/>
            </p:nvGrpSpPr>
            <p:grpSpPr>
              <a:xfrm>
                <a:off x="877" y="1172"/>
                <a:ext cx="420" cy="595"/>
                <a:chOff x="877" y="1172"/>
                <a:chExt cx="420" cy="595"/>
              </a:xfrm>
            </p:grpSpPr>
            <p:sp>
              <p:nvSpPr>
                <p:cNvPr id="177" name="Shape 177"/>
                <p:cNvSpPr/>
                <p:nvPr/>
              </p:nvSpPr>
              <p:spPr>
                <a:xfrm>
                  <a:off x="921" y="1172"/>
                  <a:ext cx="334" cy="59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SzPct val="25000"/>
                    <a:buNone/>
                  </a:pPr>
                  <a:r>
                    <a:rPr lang="en-US" sz="1600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10</a:t>
                  </a:r>
                </a:p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178" name="Shape 178"/>
                <p:cNvSpPr/>
                <p:nvPr/>
              </p:nvSpPr>
              <p:spPr>
                <a:xfrm>
                  <a:off x="877" y="1172"/>
                  <a:ext cx="420" cy="595"/>
                </a:xfrm>
                <a:prstGeom prst="rect">
                  <a:avLst/>
                </a:prstGeom>
                <a:noFill/>
                <a:ln w="9525" cap="flat" cmpd="sng">
                  <a:solidFill>
                    <a:srgbClr val="A0A0A0"/>
                  </a:solidFill>
                  <a:prstDash val="solid"/>
                  <a:miter lim="8000"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  <p:grpSp>
            <p:nvGrpSpPr>
              <p:cNvPr id="179" name="Shape 179"/>
              <p:cNvGrpSpPr/>
              <p:nvPr/>
            </p:nvGrpSpPr>
            <p:grpSpPr>
              <a:xfrm>
                <a:off x="1297" y="1172"/>
                <a:ext cx="788" cy="595"/>
                <a:chOff x="1297" y="1172"/>
                <a:chExt cx="788" cy="595"/>
              </a:xfrm>
            </p:grpSpPr>
            <p:sp>
              <p:nvSpPr>
                <p:cNvPr id="180" name="Shape 180"/>
                <p:cNvSpPr/>
                <p:nvPr/>
              </p:nvSpPr>
              <p:spPr>
                <a:xfrm>
                  <a:off x="1340" y="1172"/>
                  <a:ext cx="702" cy="59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SzPct val="25000"/>
                    <a:buNone/>
                  </a:pPr>
                  <a:r>
                    <a:rPr lang="en-US" sz="1600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Gram (g)</a:t>
                  </a:r>
                </a:p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181" name="Shape 181"/>
                <p:cNvSpPr/>
                <p:nvPr/>
              </p:nvSpPr>
              <p:spPr>
                <a:xfrm>
                  <a:off x="1297" y="1172"/>
                  <a:ext cx="788" cy="595"/>
                </a:xfrm>
                <a:prstGeom prst="rect">
                  <a:avLst/>
                </a:prstGeom>
                <a:noFill/>
                <a:ln w="9525" cap="flat" cmpd="sng">
                  <a:solidFill>
                    <a:srgbClr val="A0A0A0"/>
                  </a:solidFill>
                  <a:prstDash val="solid"/>
                  <a:miter lim="8000"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  <p:grpSp>
            <p:nvGrpSpPr>
              <p:cNvPr id="182" name="Shape 182"/>
              <p:cNvGrpSpPr/>
              <p:nvPr/>
            </p:nvGrpSpPr>
            <p:grpSpPr>
              <a:xfrm>
                <a:off x="2086" y="1172"/>
                <a:ext cx="450" cy="595"/>
                <a:chOff x="2086" y="1172"/>
                <a:chExt cx="450" cy="595"/>
              </a:xfrm>
            </p:grpSpPr>
            <p:sp>
              <p:nvSpPr>
                <p:cNvPr id="183" name="Shape 183"/>
                <p:cNvSpPr/>
                <p:nvPr/>
              </p:nvSpPr>
              <p:spPr>
                <a:xfrm>
                  <a:off x="2129" y="1172"/>
                  <a:ext cx="363" cy="59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SzPct val="25000"/>
                    <a:buNone/>
                  </a:pPr>
                  <a:r>
                    <a:rPr lang="en-US" sz="1600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0.1</a:t>
                  </a:r>
                </a:p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184" name="Shape 184"/>
                <p:cNvSpPr/>
                <p:nvPr/>
              </p:nvSpPr>
              <p:spPr>
                <a:xfrm>
                  <a:off x="2086" y="1172"/>
                  <a:ext cx="450" cy="595"/>
                </a:xfrm>
                <a:prstGeom prst="rect">
                  <a:avLst/>
                </a:prstGeom>
                <a:noFill/>
                <a:ln w="9525" cap="flat" cmpd="sng">
                  <a:solidFill>
                    <a:srgbClr val="A0A0A0"/>
                  </a:solidFill>
                  <a:prstDash val="solid"/>
                  <a:miter lim="8000"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  <p:grpSp>
            <p:nvGrpSpPr>
              <p:cNvPr id="185" name="Shape 185"/>
              <p:cNvGrpSpPr/>
              <p:nvPr/>
            </p:nvGrpSpPr>
            <p:grpSpPr>
              <a:xfrm>
                <a:off x="2536" y="1172"/>
                <a:ext cx="450" cy="595"/>
                <a:chOff x="2536" y="1172"/>
                <a:chExt cx="450" cy="595"/>
              </a:xfrm>
            </p:grpSpPr>
            <p:sp>
              <p:nvSpPr>
                <p:cNvPr id="186" name="Shape 186"/>
                <p:cNvSpPr/>
                <p:nvPr/>
              </p:nvSpPr>
              <p:spPr>
                <a:xfrm>
                  <a:off x="2579" y="1172"/>
                  <a:ext cx="364" cy="59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SzPct val="25000"/>
                    <a:buNone/>
                  </a:pPr>
                  <a:r>
                    <a:rPr lang="en-US" sz="1600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0.01</a:t>
                  </a:r>
                </a:p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187" name="Shape 187"/>
                <p:cNvSpPr/>
                <p:nvPr/>
              </p:nvSpPr>
              <p:spPr>
                <a:xfrm>
                  <a:off x="2536" y="1172"/>
                  <a:ext cx="450" cy="595"/>
                </a:xfrm>
                <a:prstGeom prst="rect">
                  <a:avLst/>
                </a:prstGeom>
                <a:noFill/>
                <a:ln w="9525" cap="flat" cmpd="sng">
                  <a:solidFill>
                    <a:srgbClr val="A0A0A0"/>
                  </a:solidFill>
                  <a:prstDash val="solid"/>
                  <a:miter lim="8000"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  <p:grpSp>
            <p:nvGrpSpPr>
              <p:cNvPr id="188" name="Shape 188"/>
              <p:cNvGrpSpPr/>
              <p:nvPr/>
            </p:nvGrpSpPr>
            <p:grpSpPr>
              <a:xfrm>
                <a:off x="2987" y="1172"/>
                <a:ext cx="450" cy="595"/>
                <a:chOff x="2987" y="1172"/>
                <a:chExt cx="450" cy="595"/>
              </a:xfrm>
            </p:grpSpPr>
            <p:sp>
              <p:nvSpPr>
                <p:cNvPr id="189" name="Shape 189"/>
                <p:cNvSpPr/>
                <p:nvPr/>
              </p:nvSpPr>
              <p:spPr>
                <a:xfrm>
                  <a:off x="3029" y="1172"/>
                  <a:ext cx="363" cy="59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SzPct val="25000"/>
                    <a:buNone/>
                  </a:pPr>
                  <a:r>
                    <a:rPr lang="en-US" sz="1600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.001</a:t>
                  </a:r>
                </a:p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190" name="Shape 190"/>
                <p:cNvSpPr/>
                <p:nvPr/>
              </p:nvSpPr>
              <p:spPr>
                <a:xfrm>
                  <a:off x="2987" y="1172"/>
                  <a:ext cx="450" cy="595"/>
                </a:xfrm>
                <a:prstGeom prst="rect">
                  <a:avLst/>
                </a:prstGeom>
                <a:noFill/>
                <a:ln w="9525" cap="flat" cmpd="sng">
                  <a:solidFill>
                    <a:srgbClr val="A0A0A0"/>
                  </a:solidFill>
                  <a:prstDash val="solid"/>
                  <a:miter lim="8000"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  <p:grpSp>
            <p:nvGrpSpPr>
              <p:cNvPr id="191" name="Shape 191"/>
              <p:cNvGrpSpPr/>
              <p:nvPr/>
            </p:nvGrpSpPr>
            <p:grpSpPr>
              <a:xfrm>
                <a:off x="0" y="1768"/>
                <a:ext cx="428" cy="442"/>
                <a:chOff x="0" y="1768"/>
                <a:chExt cx="428" cy="442"/>
              </a:xfrm>
            </p:grpSpPr>
            <p:sp>
              <p:nvSpPr>
                <p:cNvPr id="192" name="Shape 192"/>
                <p:cNvSpPr/>
                <p:nvPr/>
              </p:nvSpPr>
              <p:spPr>
                <a:xfrm>
                  <a:off x="43" y="1768"/>
                  <a:ext cx="342" cy="44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SzPct val="25000"/>
                    <a:buNone/>
                  </a:pPr>
                  <a:r>
                    <a:rPr lang="en-US" sz="1600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10</a:t>
                  </a:r>
                  <a:r>
                    <a:rPr lang="en-US" sz="1600" baseline="30000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3</a:t>
                  </a:r>
                </a:p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193" name="Shape 193"/>
                <p:cNvSpPr/>
                <p:nvPr/>
              </p:nvSpPr>
              <p:spPr>
                <a:xfrm>
                  <a:off x="0" y="1768"/>
                  <a:ext cx="428" cy="442"/>
                </a:xfrm>
                <a:prstGeom prst="rect">
                  <a:avLst/>
                </a:prstGeom>
                <a:noFill/>
                <a:ln w="9525" cap="flat" cmpd="sng">
                  <a:solidFill>
                    <a:srgbClr val="A0A0A0"/>
                  </a:solidFill>
                  <a:prstDash val="solid"/>
                  <a:miter lim="8000"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  <p:grpSp>
            <p:nvGrpSpPr>
              <p:cNvPr id="194" name="Shape 194"/>
              <p:cNvGrpSpPr/>
              <p:nvPr/>
            </p:nvGrpSpPr>
            <p:grpSpPr>
              <a:xfrm>
                <a:off x="428" y="1768"/>
                <a:ext cx="450" cy="442"/>
                <a:chOff x="428" y="1768"/>
                <a:chExt cx="450" cy="442"/>
              </a:xfrm>
            </p:grpSpPr>
            <p:sp>
              <p:nvSpPr>
                <p:cNvPr id="195" name="Shape 195"/>
                <p:cNvSpPr/>
                <p:nvPr/>
              </p:nvSpPr>
              <p:spPr>
                <a:xfrm>
                  <a:off x="471" y="1768"/>
                  <a:ext cx="363" cy="44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SzPct val="25000"/>
                    <a:buNone/>
                  </a:pPr>
                  <a:r>
                    <a:rPr lang="en-US" sz="1600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10</a:t>
                  </a:r>
                  <a:r>
                    <a:rPr lang="en-US" sz="1600" baseline="30000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2</a:t>
                  </a:r>
                </a:p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196" name="Shape 196"/>
                <p:cNvSpPr/>
                <p:nvPr/>
              </p:nvSpPr>
              <p:spPr>
                <a:xfrm>
                  <a:off x="428" y="1768"/>
                  <a:ext cx="450" cy="442"/>
                </a:xfrm>
                <a:prstGeom prst="rect">
                  <a:avLst/>
                </a:prstGeom>
                <a:noFill/>
                <a:ln w="9525" cap="flat" cmpd="sng">
                  <a:solidFill>
                    <a:srgbClr val="A0A0A0"/>
                  </a:solidFill>
                  <a:prstDash val="solid"/>
                  <a:miter lim="8000"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  <p:grpSp>
            <p:nvGrpSpPr>
              <p:cNvPr id="197" name="Shape 197"/>
              <p:cNvGrpSpPr/>
              <p:nvPr/>
            </p:nvGrpSpPr>
            <p:grpSpPr>
              <a:xfrm>
                <a:off x="877" y="1768"/>
                <a:ext cx="420" cy="442"/>
                <a:chOff x="877" y="1768"/>
                <a:chExt cx="420" cy="442"/>
              </a:xfrm>
            </p:grpSpPr>
            <p:sp>
              <p:nvSpPr>
                <p:cNvPr id="198" name="Shape 198"/>
                <p:cNvSpPr/>
                <p:nvPr/>
              </p:nvSpPr>
              <p:spPr>
                <a:xfrm>
                  <a:off x="921" y="1768"/>
                  <a:ext cx="334" cy="44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SzPct val="25000"/>
                    <a:buNone/>
                  </a:pPr>
                  <a:r>
                    <a:rPr lang="en-US" sz="1600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10</a:t>
                  </a:r>
                  <a:r>
                    <a:rPr lang="en-US" sz="1600" baseline="30000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1</a:t>
                  </a:r>
                </a:p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199" name="Shape 199"/>
                <p:cNvSpPr/>
                <p:nvPr/>
              </p:nvSpPr>
              <p:spPr>
                <a:xfrm>
                  <a:off x="877" y="1768"/>
                  <a:ext cx="420" cy="442"/>
                </a:xfrm>
                <a:prstGeom prst="rect">
                  <a:avLst/>
                </a:prstGeom>
                <a:noFill/>
                <a:ln w="9525" cap="flat" cmpd="sng">
                  <a:solidFill>
                    <a:srgbClr val="A0A0A0"/>
                  </a:solidFill>
                  <a:prstDash val="solid"/>
                  <a:miter lim="8000"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  <p:grpSp>
            <p:nvGrpSpPr>
              <p:cNvPr id="200" name="Shape 200"/>
              <p:cNvGrpSpPr/>
              <p:nvPr/>
            </p:nvGrpSpPr>
            <p:grpSpPr>
              <a:xfrm>
                <a:off x="1297" y="1768"/>
                <a:ext cx="788" cy="442"/>
                <a:chOff x="1297" y="1768"/>
                <a:chExt cx="788" cy="442"/>
              </a:xfrm>
            </p:grpSpPr>
            <p:sp>
              <p:nvSpPr>
                <p:cNvPr id="201" name="Shape 201"/>
                <p:cNvSpPr/>
                <p:nvPr/>
              </p:nvSpPr>
              <p:spPr>
                <a:xfrm>
                  <a:off x="1340" y="1768"/>
                  <a:ext cx="702" cy="44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SzPct val="25000"/>
                    <a:buNone/>
                  </a:pPr>
                  <a:r>
                    <a:rPr lang="en-US" sz="1600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Liter (l)</a:t>
                  </a:r>
                </a:p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202" name="Shape 202"/>
                <p:cNvSpPr/>
                <p:nvPr/>
              </p:nvSpPr>
              <p:spPr>
                <a:xfrm>
                  <a:off x="1297" y="1768"/>
                  <a:ext cx="788" cy="442"/>
                </a:xfrm>
                <a:prstGeom prst="rect">
                  <a:avLst/>
                </a:prstGeom>
                <a:noFill/>
                <a:ln w="9525" cap="flat" cmpd="sng">
                  <a:solidFill>
                    <a:srgbClr val="A0A0A0"/>
                  </a:solidFill>
                  <a:prstDash val="solid"/>
                  <a:miter lim="8000"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  <p:grpSp>
            <p:nvGrpSpPr>
              <p:cNvPr id="203" name="Shape 203"/>
              <p:cNvGrpSpPr/>
              <p:nvPr/>
            </p:nvGrpSpPr>
            <p:grpSpPr>
              <a:xfrm>
                <a:off x="2086" y="1768"/>
                <a:ext cx="450" cy="442"/>
                <a:chOff x="2086" y="1768"/>
                <a:chExt cx="450" cy="442"/>
              </a:xfrm>
            </p:grpSpPr>
            <p:sp>
              <p:nvSpPr>
                <p:cNvPr id="204" name="Shape 204"/>
                <p:cNvSpPr/>
                <p:nvPr/>
              </p:nvSpPr>
              <p:spPr>
                <a:xfrm>
                  <a:off x="2129" y="1768"/>
                  <a:ext cx="363" cy="44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SzPct val="25000"/>
                    <a:buNone/>
                  </a:pPr>
                  <a:r>
                    <a:rPr lang="en-US" sz="1600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10</a:t>
                  </a:r>
                  <a:r>
                    <a:rPr lang="en-US" sz="1600" baseline="30000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-1</a:t>
                  </a:r>
                </a:p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205" name="Shape 205"/>
                <p:cNvSpPr/>
                <p:nvPr/>
              </p:nvSpPr>
              <p:spPr>
                <a:xfrm>
                  <a:off x="2086" y="1768"/>
                  <a:ext cx="450" cy="442"/>
                </a:xfrm>
                <a:prstGeom prst="rect">
                  <a:avLst/>
                </a:prstGeom>
                <a:noFill/>
                <a:ln w="9525" cap="flat" cmpd="sng">
                  <a:solidFill>
                    <a:srgbClr val="A0A0A0"/>
                  </a:solidFill>
                  <a:prstDash val="solid"/>
                  <a:miter lim="8000"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  <p:grpSp>
            <p:nvGrpSpPr>
              <p:cNvPr id="206" name="Shape 206"/>
              <p:cNvGrpSpPr/>
              <p:nvPr/>
            </p:nvGrpSpPr>
            <p:grpSpPr>
              <a:xfrm>
                <a:off x="2536" y="1768"/>
                <a:ext cx="450" cy="442"/>
                <a:chOff x="2536" y="1768"/>
                <a:chExt cx="450" cy="442"/>
              </a:xfrm>
            </p:grpSpPr>
            <p:sp>
              <p:nvSpPr>
                <p:cNvPr id="207" name="Shape 207"/>
                <p:cNvSpPr/>
                <p:nvPr/>
              </p:nvSpPr>
              <p:spPr>
                <a:xfrm>
                  <a:off x="2579" y="1768"/>
                  <a:ext cx="364" cy="44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SzPct val="25000"/>
                    <a:buNone/>
                  </a:pPr>
                  <a:r>
                    <a:rPr lang="en-US" sz="1600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10</a:t>
                  </a:r>
                  <a:r>
                    <a:rPr lang="en-US" sz="1600" baseline="30000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-2</a:t>
                  </a:r>
                </a:p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208" name="Shape 208"/>
                <p:cNvSpPr/>
                <p:nvPr/>
              </p:nvSpPr>
              <p:spPr>
                <a:xfrm>
                  <a:off x="2536" y="1768"/>
                  <a:ext cx="450" cy="442"/>
                </a:xfrm>
                <a:prstGeom prst="rect">
                  <a:avLst/>
                </a:prstGeom>
                <a:noFill/>
                <a:ln w="9525" cap="flat" cmpd="sng">
                  <a:solidFill>
                    <a:srgbClr val="A0A0A0"/>
                  </a:solidFill>
                  <a:prstDash val="solid"/>
                  <a:miter lim="8000"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  <p:grpSp>
            <p:nvGrpSpPr>
              <p:cNvPr id="209" name="Shape 209"/>
              <p:cNvGrpSpPr/>
              <p:nvPr/>
            </p:nvGrpSpPr>
            <p:grpSpPr>
              <a:xfrm>
                <a:off x="2987" y="1768"/>
                <a:ext cx="450" cy="442"/>
                <a:chOff x="2987" y="1768"/>
                <a:chExt cx="450" cy="442"/>
              </a:xfrm>
            </p:grpSpPr>
            <p:sp>
              <p:nvSpPr>
                <p:cNvPr id="210" name="Shape 210"/>
                <p:cNvSpPr/>
                <p:nvPr/>
              </p:nvSpPr>
              <p:spPr>
                <a:xfrm>
                  <a:off x="3029" y="1768"/>
                  <a:ext cx="363" cy="44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SzPct val="25000"/>
                    <a:buNone/>
                  </a:pPr>
                  <a:r>
                    <a:rPr lang="en-US" sz="1600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10</a:t>
                  </a:r>
                  <a:r>
                    <a:rPr lang="en-US" sz="1600" baseline="30000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-3</a:t>
                  </a:r>
                </a:p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211" name="Shape 211"/>
                <p:cNvSpPr/>
                <p:nvPr/>
              </p:nvSpPr>
              <p:spPr>
                <a:xfrm>
                  <a:off x="2987" y="1768"/>
                  <a:ext cx="450" cy="442"/>
                </a:xfrm>
                <a:prstGeom prst="rect">
                  <a:avLst/>
                </a:prstGeom>
                <a:noFill/>
                <a:ln w="9525" cap="flat" cmpd="sng">
                  <a:solidFill>
                    <a:srgbClr val="A0A0A0"/>
                  </a:solidFill>
                  <a:prstDash val="solid"/>
                  <a:miter lim="8000"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</p:grpSp>
        <p:sp>
          <p:nvSpPr>
            <p:cNvPr id="212" name="Shape 212"/>
            <p:cNvSpPr/>
            <p:nvPr/>
          </p:nvSpPr>
          <p:spPr>
            <a:xfrm>
              <a:off x="-2" y="-2"/>
              <a:ext cx="3443" cy="2216"/>
            </a:xfrm>
            <a:prstGeom prst="rect">
              <a:avLst/>
            </a:prstGeom>
            <a:noFill/>
            <a:ln w="9525" cap="flat" cmpd="sng">
              <a:solidFill>
                <a:srgbClr val="A0A0A0"/>
              </a:solidFill>
              <a:prstDash val="solid"/>
              <a:miter lim="8000"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Metric Conversions</a:t>
            </a:r>
          </a:p>
        </p:txBody>
      </p:sp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245 m = _____________ cm</a:t>
            </a:r>
          </a:p>
          <a:p>
            <a:pPr marL="742950" marR="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305 kg = _____________ g</a:t>
            </a:r>
          </a:p>
          <a:p>
            <a:pPr marL="742950" marR="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35 mm = ______________ m</a:t>
            </a:r>
          </a:p>
          <a:p>
            <a:pPr marL="742950" marR="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1250 cm = _____________ m</a:t>
            </a:r>
          </a:p>
          <a:p>
            <a:pPr marL="742950" marR="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358 ml = ______________ l</a:t>
            </a:r>
          </a:p>
          <a:p>
            <a:pPr marL="742950" marR="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2350 g = ______________kg</a:t>
            </a:r>
          </a:p>
          <a:p>
            <a:pPr marL="742950" marR="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35 dm = ______________m </a:t>
            </a:r>
          </a:p>
          <a:p>
            <a:pPr marL="742950" marR="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67 hm = ______________m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Factor Label Conversions</a:t>
            </a:r>
          </a:p>
        </p:txBody>
      </p:sp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football field is 100 yards long.  How long is that in meters?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horse can gallop at a speed of 42.0 mph.  How fast can the horse gallop in m/s?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488</Words>
  <Application>Microsoft Office PowerPoint</Application>
  <PresentationFormat>On-screen Show (4:3)</PresentationFormat>
  <Paragraphs>111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Units of Measurement</vt:lpstr>
      <vt:lpstr>7 basic metric units</vt:lpstr>
      <vt:lpstr>Metric Prefixes</vt:lpstr>
      <vt:lpstr>Derived Units</vt:lpstr>
      <vt:lpstr>Density </vt:lpstr>
      <vt:lpstr>Density</vt:lpstr>
      <vt:lpstr>Conversions</vt:lpstr>
      <vt:lpstr>Metric Conversions</vt:lpstr>
      <vt:lpstr>Factor Label Conversions</vt:lpstr>
      <vt:lpstr>Examples </vt:lpstr>
      <vt:lpstr>Examples</vt:lpstr>
      <vt:lpstr>Examples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Units of Measurement</dc:title>
  <dc:creator>Perry, Juliet</dc:creator>
  <cp:lastModifiedBy>Perry, Juliet</cp:lastModifiedBy>
  <cp:revision>1</cp:revision>
  <dcterms:modified xsi:type="dcterms:W3CDTF">2017-08-28T10:22:57Z</dcterms:modified>
</cp:coreProperties>
</file>