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450" r:id="rId2"/>
    <p:sldId id="456" r:id="rId3"/>
    <p:sldId id="439" r:id="rId4"/>
    <p:sldId id="440" r:id="rId5"/>
    <p:sldId id="382" r:id="rId6"/>
    <p:sldId id="451" r:id="rId7"/>
    <p:sldId id="452" r:id="rId8"/>
    <p:sldId id="441" r:id="rId9"/>
    <p:sldId id="442" r:id="rId10"/>
    <p:sldId id="384" r:id="rId11"/>
    <p:sldId id="443" r:id="rId12"/>
    <p:sldId id="257" r:id="rId13"/>
    <p:sldId id="262" r:id="rId14"/>
    <p:sldId id="263" r:id="rId15"/>
    <p:sldId id="258" r:id="rId16"/>
    <p:sldId id="260" r:id="rId17"/>
    <p:sldId id="264" r:id="rId18"/>
    <p:sldId id="445" r:id="rId19"/>
    <p:sldId id="448" r:id="rId20"/>
    <p:sldId id="449" r:id="rId21"/>
    <p:sldId id="273" r:id="rId22"/>
    <p:sldId id="272" r:id="rId23"/>
    <p:sldId id="267" r:id="rId24"/>
    <p:sldId id="453" r:id="rId25"/>
    <p:sldId id="454" r:id="rId26"/>
    <p:sldId id="455" r:id="rId27"/>
    <p:sldId id="275" r:id="rId28"/>
    <p:sldId id="276" r:id="rId29"/>
    <p:sldId id="277" r:id="rId30"/>
  </p:sldIdLst>
  <p:sldSz cx="9144000" cy="6858000" type="screen4x3"/>
  <p:notesSz cx="6858000" cy="9144000"/>
  <p:custDataLst>
    <p:tags r:id="rId33"/>
  </p:custDataLst>
  <p:defaultTextStyle>
    <a:defPPr>
      <a:defRPr lang="en-GB"/>
    </a:defPPr>
    <a:lvl1pPr algn="l" defTabSz="457200" rtl="0" fontAlgn="base">
      <a:spcBef>
        <a:spcPct val="0"/>
      </a:spcBef>
      <a:spcAft>
        <a:spcPct val="0"/>
      </a:spcAft>
      <a:defRPr sz="2400" kern="1200">
        <a:solidFill>
          <a:schemeClr val="bg1"/>
        </a:solidFill>
        <a:latin typeface="Arial" panose="020B0604020202020204" pitchFamily="34" charset="0"/>
        <a:ea typeface="+mn-ea"/>
        <a:cs typeface="+mn-cs"/>
      </a:defRPr>
    </a:lvl1pPr>
    <a:lvl2pPr marL="457200" algn="l" defTabSz="457200" rtl="0" fontAlgn="base">
      <a:spcBef>
        <a:spcPct val="0"/>
      </a:spcBef>
      <a:spcAft>
        <a:spcPct val="0"/>
      </a:spcAft>
      <a:defRPr sz="2400" kern="1200">
        <a:solidFill>
          <a:schemeClr val="bg1"/>
        </a:solidFill>
        <a:latin typeface="Arial" panose="020B0604020202020204" pitchFamily="34" charset="0"/>
        <a:ea typeface="+mn-ea"/>
        <a:cs typeface="+mn-cs"/>
      </a:defRPr>
    </a:lvl2pPr>
    <a:lvl3pPr marL="914400" algn="l" defTabSz="457200" rtl="0" fontAlgn="base">
      <a:spcBef>
        <a:spcPct val="0"/>
      </a:spcBef>
      <a:spcAft>
        <a:spcPct val="0"/>
      </a:spcAft>
      <a:defRPr sz="2400" kern="1200">
        <a:solidFill>
          <a:schemeClr val="bg1"/>
        </a:solidFill>
        <a:latin typeface="Arial" panose="020B0604020202020204" pitchFamily="34" charset="0"/>
        <a:ea typeface="+mn-ea"/>
        <a:cs typeface="+mn-cs"/>
      </a:defRPr>
    </a:lvl3pPr>
    <a:lvl4pPr marL="1371600" algn="l" defTabSz="457200" rtl="0" fontAlgn="base">
      <a:spcBef>
        <a:spcPct val="0"/>
      </a:spcBef>
      <a:spcAft>
        <a:spcPct val="0"/>
      </a:spcAft>
      <a:defRPr sz="2400" kern="1200">
        <a:solidFill>
          <a:schemeClr val="bg1"/>
        </a:solidFill>
        <a:latin typeface="Arial" panose="020B0604020202020204" pitchFamily="34" charset="0"/>
        <a:ea typeface="+mn-ea"/>
        <a:cs typeface="+mn-cs"/>
      </a:defRPr>
    </a:lvl4pPr>
    <a:lvl5pPr marL="1828800" algn="l" defTabSz="457200" rtl="0" fontAlgn="base">
      <a:spcBef>
        <a:spcPct val="0"/>
      </a:spcBef>
      <a:spcAft>
        <a:spcPct val="0"/>
      </a:spcAft>
      <a:defRPr sz="2400" kern="1200">
        <a:solidFill>
          <a:schemeClr val="bg1"/>
        </a:solidFill>
        <a:latin typeface="Arial" panose="020B0604020202020204" pitchFamily="34" charset="0"/>
        <a:ea typeface="+mn-ea"/>
        <a:cs typeface="+mn-cs"/>
      </a:defRPr>
    </a:lvl5pPr>
    <a:lvl6pPr marL="2286000" algn="l" defTabSz="914400" rtl="0" eaLnBrk="1" latinLnBrk="0" hangingPunct="1">
      <a:defRPr sz="2400" kern="1200">
        <a:solidFill>
          <a:schemeClr val="bg1"/>
        </a:solidFill>
        <a:latin typeface="Arial" panose="020B0604020202020204" pitchFamily="34" charset="0"/>
        <a:ea typeface="+mn-ea"/>
        <a:cs typeface="+mn-cs"/>
      </a:defRPr>
    </a:lvl6pPr>
    <a:lvl7pPr marL="2743200" algn="l" defTabSz="914400" rtl="0" eaLnBrk="1" latinLnBrk="0" hangingPunct="1">
      <a:defRPr sz="2400" kern="1200">
        <a:solidFill>
          <a:schemeClr val="bg1"/>
        </a:solidFill>
        <a:latin typeface="Arial" panose="020B0604020202020204" pitchFamily="34" charset="0"/>
        <a:ea typeface="+mn-ea"/>
        <a:cs typeface="+mn-cs"/>
      </a:defRPr>
    </a:lvl7pPr>
    <a:lvl8pPr marL="3200400" algn="l" defTabSz="914400" rtl="0" eaLnBrk="1" latinLnBrk="0" hangingPunct="1">
      <a:defRPr sz="2400" kern="1200">
        <a:solidFill>
          <a:schemeClr val="bg1"/>
        </a:solidFill>
        <a:latin typeface="Arial" panose="020B0604020202020204" pitchFamily="34" charset="0"/>
        <a:ea typeface="+mn-ea"/>
        <a:cs typeface="+mn-cs"/>
      </a:defRPr>
    </a:lvl8pPr>
    <a:lvl9pPr marL="3657600" algn="l" defTabSz="914400" rtl="0" eaLnBrk="1" latinLnBrk="0" hangingPunct="1">
      <a:defRPr sz="2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a:srgbClr val="0080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9" autoAdjust="0"/>
    <p:restoredTop sz="94588" autoAdjust="0"/>
  </p:normalViewPr>
  <p:slideViewPr>
    <p:cSldViewPr>
      <p:cViewPr varScale="1">
        <p:scale>
          <a:sx n="85" d="100"/>
          <a:sy n="85" d="100"/>
        </p:scale>
        <p:origin x="72" y="8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E750D-5A34-428F-9211-02D77A6613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lnSpc>
                <a:spcPct val="81000"/>
              </a:lnSpc>
              <a:buClr>
                <a:srgbClr val="000000"/>
              </a:buClr>
              <a:buSzPct val="100000"/>
              <a:buFont typeface="Arial" charset="0"/>
              <a:buNone/>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DF3FB8D-091C-4BD5-86F4-EB7778AFF53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lnSpc>
                <a:spcPct val="81000"/>
              </a:lnSpc>
              <a:buClr>
                <a:srgbClr val="000000"/>
              </a:buClr>
              <a:buSzPct val="100000"/>
              <a:buFont typeface="Arial" charset="0"/>
              <a:buNone/>
              <a:defRPr sz="1200">
                <a:latin typeface="Arial" charset="0"/>
              </a:defRPr>
            </a:lvl1pPr>
          </a:lstStyle>
          <a:p>
            <a:pPr>
              <a:defRPr/>
            </a:pPr>
            <a:fld id="{6BB28FFB-3553-4C9A-A46C-20059AB3898D}" type="datetimeFigureOut">
              <a:rPr lang="en-US"/>
              <a:pPr>
                <a:defRPr/>
              </a:pPr>
              <a:t>5/14/2018</a:t>
            </a:fld>
            <a:endParaRPr lang="en-US" dirty="0"/>
          </a:p>
        </p:txBody>
      </p:sp>
      <p:sp>
        <p:nvSpPr>
          <p:cNvPr id="4" name="Footer Placeholder 3">
            <a:extLst>
              <a:ext uri="{FF2B5EF4-FFF2-40B4-BE49-F238E27FC236}">
                <a16:creationId xmlns:a16="http://schemas.microsoft.com/office/drawing/2014/main" id="{3B6ECDBC-3504-42B3-B5C3-AC0E6D82E6E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lnSpc>
                <a:spcPct val="81000"/>
              </a:lnSpc>
              <a:buClr>
                <a:srgbClr val="000000"/>
              </a:buClr>
              <a:buSzPct val="100000"/>
              <a:buFont typeface="Arial" charset="0"/>
              <a:buNone/>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C006D6E-AFC6-4513-898A-2F52CD1FF95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lnSpc>
                <a:spcPct val="81000"/>
              </a:lnSpc>
              <a:buClr>
                <a:srgbClr val="000000"/>
              </a:buClr>
              <a:buSzPct val="100000"/>
              <a:buFont typeface="Arial" panose="020B0604020202020204" pitchFamily="34" charset="0"/>
              <a:buNone/>
              <a:defRPr sz="1200"/>
            </a:lvl1pPr>
          </a:lstStyle>
          <a:p>
            <a:fld id="{CF777575-2EF1-4675-8FFD-4C05A301660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AutoShape 1">
            <a:extLst>
              <a:ext uri="{FF2B5EF4-FFF2-40B4-BE49-F238E27FC236}">
                <a16:creationId xmlns:a16="http://schemas.microsoft.com/office/drawing/2014/main" id="{52B5ECBA-6B5B-47E4-AAC1-9581A91F820C}"/>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p:spPr>
        <p:txBody>
          <a:bodyPr wrap="none" anchor="ctr"/>
          <a:lstStyle/>
          <a:p>
            <a:pPr eaLnBrk="0" hangingPunct="0">
              <a:lnSpc>
                <a:spcPct val="81000"/>
              </a:lnSpc>
              <a:buClr>
                <a:srgbClr val="000000"/>
              </a:buClr>
              <a:buSzPct val="100000"/>
              <a:buFont typeface="Arial" charset="0"/>
              <a:buNone/>
              <a:defRPr/>
            </a:pPr>
            <a:endParaRPr lang="en-US">
              <a:latin typeface="Arial" charset="0"/>
            </a:endParaRPr>
          </a:p>
        </p:txBody>
      </p:sp>
      <p:sp>
        <p:nvSpPr>
          <p:cNvPr id="19459" name="AutoShape 2">
            <a:extLst>
              <a:ext uri="{FF2B5EF4-FFF2-40B4-BE49-F238E27FC236}">
                <a16:creationId xmlns:a16="http://schemas.microsoft.com/office/drawing/2014/main" id="{66307399-62C3-4640-AB18-62926DB40F00}"/>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lnSpc>
                <a:spcPct val="81000"/>
              </a:lnSpc>
              <a:buClr>
                <a:srgbClr val="000000"/>
              </a:buClr>
              <a:buSzPct val="100000"/>
              <a:buFont typeface="Arial" charset="0"/>
              <a:buNone/>
              <a:defRPr/>
            </a:pPr>
            <a:endParaRPr lang="en-US">
              <a:latin typeface="Arial" charset="0"/>
            </a:endParaRPr>
          </a:p>
        </p:txBody>
      </p:sp>
      <p:sp>
        <p:nvSpPr>
          <p:cNvPr id="19460" name="AutoShape 3">
            <a:extLst>
              <a:ext uri="{FF2B5EF4-FFF2-40B4-BE49-F238E27FC236}">
                <a16:creationId xmlns:a16="http://schemas.microsoft.com/office/drawing/2014/main" id="{63919585-7BDA-4CCD-BACF-56EF366FC4E7}"/>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lnSpc>
                <a:spcPct val="81000"/>
              </a:lnSpc>
              <a:buClr>
                <a:srgbClr val="000000"/>
              </a:buClr>
              <a:buSzPct val="100000"/>
              <a:buFont typeface="Arial" charset="0"/>
              <a:buNone/>
              <a:defRPr/>
            </a:pPr>
            <a:endParaRPr lang="en-US">
              <a:latin typeface="Arial" charset="0"/>
            </a:endParaRPr>
          </a:p>
        </p:txBody>
      </p:sp>
      <p:sp>
        <p:nvSpPr>
          <p:cNvPr id="2052" name="Rectangle 4">
            <a:extLst>
              <a:ext uri="{FF2B5EF4-FFF2-40B4-BE49-F238E27FC236}">
                <a16:creationId xmlns:a16="http://schemas.microsoft.com/office/drawing/2014/main" id="{B608E3DB-BAC0-4A71-8A0D-F954FEA9BCFF}"/>
              </a:ext>
            </a:extLst>
          </p:cNvPr>
          <p:cNvSpPr>
            <a:spLocks noGrp="1" noChangeArrowheads="1"/>
          </p:cNvSpPr>
          <p:nvPr>
            <p:ph type="hdr"/>
          </p:nvPr>
        </p:nvSpPr>
        <p:spPr bwMode="auto">
          <a:xfrm>
            <a:off x="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defRPr>
            </a:lvl1pPr>
          </a:lstStyle>
          <a:p>
            <a:pPr>
              <a:defRPr/>
            </a:pPr>
            <a:endParaRPr lang="en-GB"/>
          </a:p>
        </p:txBody>
      </p:sp>
      <p:sp>
        <p:nvSpPr>
          <p:cNvPr id="2053" name="Rectangle 5">
            <a:extLst>
              <a:ext uri="{FF2B5EF4-FFF2-40B4-BE49-F238E27FC236}">
                <a16:creationId xmlns:a16="http://schemas.microsoft.com/office/drawing/2014/main" id="{41CD8917-4632-4B8E-9C9E-E8559E1C0849}"/>
              </a:ext>
            </a:extLst>
          </p:cNvPr>
          <p:cNvSpPr>
            <a:spLocks noGrp="1" noChangeArrowheads="1"/>
          </p:cNvSpPr>
          <p:nvPr>
            <p:ph type="dt"/>
          </p:nvPr>
        </p:nvSpPr>
        <p:spPr bwMode="auto">
          <a:xfrm>
            <a:off x="388620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defRPr>
            </a:lvl1pPr>
          </a:lstStyle>
          <a:p>
            <a:pPr>
              <a:defRPr/>
            </a:pPr>
            <a:endParaRPr lang="en-GB"/>
          </a:p>
        </p:txBody>
      </p:sp>
      <p:sp>
        <p:nvSpPr>
          <p:cNvPr id="19463" name="Rectangle 6">
            <a:extLst>
              <a:ext uri="{FF2B5EF4-FFF2-40B4-BE49-F238E27FC236}">
                <a16:creationId xmlns:a16="http://schemas.microsoft.com/office/drawing/2014/main" id="{5752CDAE-5C23-4DC5-928C-61E29B9D323D}"/>
              </a:ext>
            </a:extLst>
          </p:cNvPr>
          <p:cNvSpPr>
            <a:spLocks noGrp="1" noRot="1" noChangeAspect="1" noChangeArrowheads="1"/>
          </p:cNvSpPr>
          <p:nvPr>
            <p:ph type="sldImg"/>
          </p:nvPr>
        </p:nvSpPr>
        <p:spPr bwMode="auto">
          <a:xfrm>
            <a:off x="1143000" y="685800"/>
            <a:ext cx="4567238" cy="3424238"/>
          </a:xfrm>
          <a:prstGeom prst="rect">
            <a:avLst/>
          </a:prstGeom>
          <a:solidFill>
            <a:srgbClr val="FFFFFF"/>
          </a:solidFill>
          <a:ln w="9360">
            <a:solidFill>
              <a:srgbClr val="000000"/>
            </a:solidFill>
            <a:miter lim="800000"/>
            <a:headEnd/>
            <a:tailEnd/>
          </a:ln>
        </p:spPr>
      </p:sp>
      <p:sp>
        <p:nvSpPr>
          <p:cNvPr id="2055" name="Rectangle 7">
            <a:extLst>
              <a:ext uri="{FF2B5EF4-FFF2-40B4-BE49-F238E27FC236}">
                <a16:creationId xmlns:a16="http://schemas.microsoft.com/office/drawing/2014/main" id="{FA2EC1CE-F3F1-480B-B217-A6ABAC4668E2}"/>
              </a:ext>
            </a:extLst>
          </p:cNvPr>
          <p:cNvSpPr>
            <a:spLocks noGrp="1" noChangeArrowheads="1"/>
          </p:cNvSpPr>
          <p:nvPr>
            <p:ph type="body"/>
          </p:nvPr>
        </p:nvSpPr>
        <p:spPr bwMode="auto">
          <a:xfrm>
            <a:off x="914400" y="4343400"/>
            <a:ext cx="5024438" cy="41100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6" name="Rectangle 8">
            <a:extLst>
              <a:ext uri="{FF2B5EF4-FFF2-40B4-BE49-F238E27FC236}">
                <a16:creationId xmlns:a16="http://schemas.microsoft.com/office/drawing/2014/main" id="{7827F128-C531-4420-9A5A-23CD2A474704}"/>
              </a:ext>
            </a:extLst>
          </p:cNvPr>
          <p:cNvSpPr>
            <a:spLocks noGrp="1" noChangeArrowheads="1"/>
          </p:cNvSpPr>
          <p:nvPr>
            <p:ph type="ftr"/>
          </p:nvPr>
        </p:nvSpPr>
        <p:spPr bwMode="auto">
          <a:xfrm>
            <a:off x="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defRPr>
            </a:lvl1pPr>
          </a:lstStyle>
          <a:p>
            <a:pPr>
              <a:defRPr/>
            </a:pPr>
            <a:endParaRPr lang="en-GB"/>
          </a:p>
        </p:txBody>
      </p:sp>
      <p:sp>
        <p:nvSpPr>
          <p:cNvPr id="2057" name="Rectangle 9">
            <a:extLst>
              <a:ext uri="{FF2B5EF4-FFF2-40B4-BE49-F238E27FC236}">
                <a16:creationId xmlns:a16="http://schemas.microsoft.com/office/drawing/2014/main" id="{92690168-6F78-4944-847B-337DCFFB248F}"/>
              </a:ext>
            </a:extLst>
          </p:cNvPr>
          <p:cNvSpPr>
            <a:spLocks noGrp="1" noChangeArrowheads="1"/>
          </p:cNvSpPr>
          <p:nvPr>
            <p:ph type="sldNum"/>
          </p:nvPr>
        </p:nvSpPr>
        <p:spPr bwMode="auto">
          <a:xfrm>
            <a:off x="388620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0" hangingPunct="0">
              <a:buClr>
                <a:srgbClr val="000000"/>
              </a:buClr>
              <a:buSzPct val="100000"/>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94025841-F788-45A6-A0AC-8C9FABD04D0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a:extLst>
              <a:ext uri="{FF2B5EF4-FFF2-40B4-BE49-F238E27FC236}">
                <a16:creationId xmlns:a16="http://schemas.microsoft.com/office/drawing/2014/main" id="{6951FD54-6953-4C23-83F9-D14405D2C30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C3641397-C485-4338-9E76-8A27A83063DC}" type="slidenum">
              <a:rPr lang="en-GB" altLang="en-US" sz="1200">
                <a:solidFill>
                  <a:srgbClr val="000000"/>
                </a:solidFill>
              </a:rPr>
              <a:pPr/>
              <a:t>5</a:t>
            </a:fld>
            <a:endParaRPr lang="en-GB" altLang="en-US" sz="1200">
              <a:solidFill>
                <a:srgbClr val="000000"/>
              </a:solidFill>
            </a:endParaRPr>
          </a:p>
        </p:txBody>
      </p:sp>
      <p:sp>
        <p:nvSpPr>
          <p:cNvPr id="20483" name="Text Box 1">
            <a:extLst>
              <a:ext uri="{FF2B5EF4-FFF2-40B4-BE49-F238E27FC236}">
                <a16:creationId xmlns:a16="http://schemas.microsoft.com/office/drawing/2014/main" id="{CFF305E3-16CB-48F5-A237-51644FB8DAC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nSpc>
                <a:spcPct val="81000"/>
              </a:lnSpc>
              <a:buClr>
                <a:srgbClr val="000000"/>
              </a:buClr>
              <a:buSzPct val="100000"/>
              <a:buFont typeface="Arial" panose="020B0604020202020204" pitchFamily="34" charset="0"/>
              <a:buNone/>
            </a:pPr>
            <a:endParaRPr lang="en-US" altLang="en-US"/>
          </a:p>
        </p:txBody>
      </p:sp>
      <p:sp>
        <p:nvSpPr>
          <p:cNvPr id="20484" name="Rectangle 2">
            <a:extLst>
              <a:ext uri="{FF2B5EF4-FFF2-40B4-BE49-F238E27FC236}">
                <a16:creationId xmlns:a16="http://schemas.microsoft.com/office/drawing/2014/main" id="{6BC3BA6E-68F6-4744-BF27-368178A71718}"/>
              </a:ext>
            </a:extLst>
          </p:cNvPr>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79E92201-607C-445D-8964-199F125C7F2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1EE862CA-06C2-47DF-85E1-54478255AAF6}" type="slidenum">
              <a:rPr lang="en-GB" altLang="en-US" sz="1200">
                <a:solidFill>
                  <a:srgbClr val="000000"/>
                </a:solidFill>
              </a:rPr>
              <a:pPr/>
              <a:t>10</a:t>
            </a:fld>
            <a:endParaRPr lang="en-GB" altLang="en-US" sz="1200">
              <a:solidFill>
                <a:srgbClr val="000000"/>
              </a:solidFill>
            </a:endParaRPr>
          </a:p>
        </p:txBody>
      </p:sp>
      <p:sp>
        <p:nvSpPr>
          <p:cNvPr id="21507" name="Text Box 1">
            <a:extLst>
              <a:ext uri="{FF2B5EF4-FFF2-40B4-BE49-F238E27FC236}">
                <a16:creationId xmlns:a16="http://schemas.microsoft.com/office/drawing/2014/main" id="{BE75F400-6E3C-469A-B55D-5F2E3A2E16E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nSpc>
                <a:spcPct val="81000"/>
              </a:lnSpc>
              <a:buClr>
                <a:srgbClr val="000000"/>
              </a:buClr>
              <a:buSzPct val="100000"/>
              <a:buFont typeface="Arial" panose="020B0604020202020204" pitchFamily="34" charset="0"/>
              <a:buNone/>
            </a:pPr>
            <a:endParaRPr lang="en-US" altLang="en-US"/>
          </a:p>
        </p:txBody>
      </p:sp>
      <p:sp>
        <p:nvSpPr>
          <p:cNvPr id="21508" name="Rectangle 2">
            <a:extLst>
              <a:ext uri="{FF2B5EF4-FFF2-40B4-BE49-F238E27FC236}">
                <a16:creationId xmlns:a16="http://schemas.microsoft.com/office/drawing/2014/main" id="{60C7B80D-64A7-49E8-BF47-DE5326C0F556}"/>
              </a:ext>
            </a:extLst>
          </p:cNvPr>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58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68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25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13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92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55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89C42B38-9854-4E7E-B744-9142067AB5AD}"/>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8A06D988-40A4-4ACB-854B-D2F7B84990D3}"/>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814E367-185D-4BA3-8A7A-83B6A0524FE6}"/>
              </a:ext>
            </a:extLst>
          </p:cNvPr>
          <p:cNvSpPr>
            <a:spLocks noGrp="1" noChangeArrowheads="1"/>
          </p:cNvSpPr>
          <p:nvPr>
            <p:ph type="sldNum" idx="12"/>
          </p:nvPr>
        </p:nvSpPr>
        <p:spPr>
          <a:ln/>
        </p:spPr>
        <p:txBody>
          <a:bodyPr/>
          <a:lstStyle>
            <a:lvl1pPr>
              <a:defRPr/>
            </a:lvl1pPr>
          </a:lstStyle>
          <a:p>
            <a:fld id="{230482A9-B5E4-4B31-9B5E-C200CE649005}" type="slidenum">
              <a:rPr lang="en-GB" altLang="en-US"/>
              <a:pPr/>
              <a:t>‹#›</a:t>
            </a:fld>
            <a:endParaRPr lang="en-GB" altLang="en-US"/>
          </a:p>
        </p:txBody>
      </p:sp>
    </p:spTree>
    <p:extLst>
      <p:ext uri="{BB962C8B-B14F-4D97-AF65-F5344CB8AC3E}">
        <p14:creationId xmlns:p14="http://schemas.microsoft.com/office/powerpoint/2010/main" val="35386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75DE5C6-00BD-48D3-956F-1AF0A9D73F0B}"/>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D24AF79C-C855-440B-B8C7-519424A31158}"/>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6E1EA5-A7DB-4474-937F-A2FD209A9424}"/>
              </a:ext>
            </a:extLst>
          </p:cNvPr>
          <p:cNvSpPr>
            <a:spLocks noGrp="1" noChangeArrowheads="1"/>
          </p:cNvSpPr>
          <p:nvPr>
            <p:ph type="sldNum" idx="12"/>
          </p:nvPr>
        </p:nvSpPr>
        <p:spPr>
          <a:ln/>
        </p:spPr>
        <p:txBody>
          <a:bodyPr/>
          <a:lstStyle>
            <a:lvl1pPr>
              <a:defRPr/>
            </a:lvl1pPr>
          </a:lstStyle>
          <a:p>
            <a:fld id="{154B92AF-B000-498C-9985-AE6E04F6B5CC}" type="slidenum">
              <a:rPr lang="en-GB" altLang="en-US"/>
              <a:pPr/>
              <a:t>‹#›</a:t>
            </a:fld>
            <a:endParaRPr lang="en-GB" altLang="en-US"/>
          </a:p>
        </p:txBody>
      </p:sp>
    </p:spTree>
    <p:extLst>
      <p:ext uri="{BB962C8B-B14F-4D97-AF65-F5344CB8AC3E}">
        <p14:creationId xmlns:p14="http://schemas.microsoft.com/office/powerpoint/2010/main" val="29902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463550"/>
            <a:ext cx="1941513" cy="5627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3550"/>
            <a:ext cx="5673725" cy="5627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A79DE78-20DD-42CC-8443-66B5B4C4A52C}"/>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1AF1BA0E-34D9-4ED2-88EE-F6624341D7F4}"/>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760146-3C4C-4E6E-85B0-E78AF419A81D}"/>
              </a:ext>
            </a:extLst>
          </p:cNvPr>
          <p:cNvSpPr>
            <a:spLocks noGrp="1" noChangeArrowheads="1"/>
          </p:cNvSpPr>
          <p:nvPr>
            <p:ph type="sldNum" idx="12"/>
          </p:nvPr>
        </p:nvSpPr>
        <p:spPr>
          <a:ln/>
        </p:spPr>
        <p:txBody>
          <a:bodyPr/>
          <a:lstStyle>
            <a:lvl1pPr>
              <a:defRPr/>
            </a:lvl1pPr>
          </a:lstStyle>
          <a:p>
            <a:fld id="{2FA14589-26DB-431D-BAF7-D5AD46ECBD96}" type="slidenum">
              <a:rPr lang="en-GB" altLang="en-US"/>
              <a:pPr/>
              <a:t>‹#›</a:t>
            </a:fld>
            <a:endParaRPr lang="en-GB" altLang="en-US"/>
          </a:p>
        </p:txBody>
      </p:sp>
    </p:spTree>
    <p:extLst>
      <p:ext uri="{BB962C8B-B14F-4D97-AF65-F5344CB8AC3E}">
        <p14:creationId xmlns:p14="http://schemas.microsoft.com/office/powerpoint/2010/main" val="339718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Rectangle 3">
            <a:extLst>
              <a:ext uri="{FF2B5EF4-FFF2-40B4-BE49-F238E27FC236}">
                <a16:creationId xmlns:a16="http://schemas.microsoft.com/office/drawing/2014/main" id="{6337C12B-B5EC-4061-BB59-96BC981E0524}"/>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3B6A427E-5DC5-4433-9378-F080407BADAE}"/>
              </a:ext>
            </a:extLst>
          </p:cNvPr>
          <p:cNvSpPr>
            <a:spLocks noGrp="1" noChangeArrowheads="1"/>
          </p:cNvSpPr>
          <p:nvPr>
            <p:ph type="ftr" idx="11"/>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B6906D2-5C78-4D79-84EB-8C8C06245156}"/>
              </a:ext>
            </a:extLst>
          </p:cNvPr>
          <p:cNvSpPr>
            <a:spLocks noGrp="1" noChangeArrowheads="1"/>
          </p:cNvSpPr>
          <p:nvPr>
            <p:ph type="sldNum" idx="12"/>
          </p:nvPr>
        </p:nvSpPr>
        <p:spPr>
          <a:ln/>
        </p:spPr>
        <p:txBody>
          <a:bodyPr/>
          <a:lstStyle>
            <a:lvl1pPr>
              <a:defRPr/>
            </a:lvl1pPr>
          </a:lstStyle>
          <a:p>
            <a:fld id="{AE96E13B-B129-40C1-AD88-1963EE60B89F}" type="slidenum">
              <a:rPr lang="en-GB" altLang="en-US"/>
              <a:pPr/>
              <a:t>‹#›</a:t>
            </a:fld>
            <a:endParaRPr lang="en-GB" altLang="en-US"/>
          </a:p>
        </p:txBody>
      </p:sp>
    </p:spTree>
    <p:extLst>
      <p:ext uri="{BB962C8B-B14F-4D97-AF65-F5344CB8AC3E}">
        <p14:creationId xmlns:p14="http://schemas.microsoft.com/office/powerpoint/2010/main" val="382535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8413"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744880B-2B19-4DE4-86A3-190A201DDC20}"/>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02012B93-FD40-4365-9F79-1DDF29CDB34B}"/>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329EA115-E9EE-4CEE-8EBE-E2BB9F08EB6D}"/>
              </a:ext>
            </a:extLst>
          </p:cNvPr>
          <p:cNvSpPr>
            <a:spLocks noGrp="1" noChangeArrowheads="1"/>
          </p:cNvSpPr>
          <p:nvPr>
            <p:ph type="sldNum" idx="12"/>
          </p:nvPr>
        </p:nvSpPr>
        <p:spPr>
          <a:ln/>
        </p:spPr>
        <p:txBody>
          <a:bodyPr/>
          <a:lstStyle>
            <a:lvl1pPr>
              <a:defRPr/>
            </a:lvl1pPr>
          </a:lstStyle>
          <a:p>
            <a:fld id="{9E577590-A142-42F5-95C0-1F04D97B085C}" type="slidenum">
              <a:rPr lang="en-GB" altLang="en-US"/>
              <a:pPr/>
              <a:t>‹#›</a:t>
            </a:fld>
            <a:endParaRPr lang="en-GB" altLang="en-US"/>
          </a:p>
        </p:txBody>
      </p:sp>
    </p:spTree>
    <p:extLst>
      <p:ext uri="{BB962C8B-B14F-4D97-AF65-F5344CB8AC3E}">
        <p14:creationId xmlns:p14="http://schemas.microsoft.com/office/powerpoint/2010/main" val="120677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025" y="1981200"/>
            <a:ext cx="3808413"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2A62F7A-7973-4BC7-9474-1AD588BD145A}"/>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3E787798-53B8-45DB-BEAD-87C9F7042D6A}"/>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CFA8297A-6EAD-4BBC-8E22-BA4E23C42BB2}"/>
              </a:ext>
            </a:extLst>
          </p:cNvPr>
          <p:cNvSpPr>
            <a:spLocks noGrp="1" noChangeArrowheads="1"/>
          </p:cNvSpPr>
          <p:nvPr>
            <p:ph type="sldNum" idx="12"/>
          </p:nvPr>
        </p:nvSpPr>
        <p:spPr>
          <a:ln/>
        </p:spPr>
        <p:txBody>
          <a:bodyPr/>
          <a:lstStyle>
            <a:lvl1pPr>
              <a:defRPr/>
            </a:lvl1pPr>
          </a:lstStyle>
          <a:p>
            <a:fld id="{8CE8E6FA-F3F9-4EF1-89C9-064F08F24329}" type="slidenum">
              <a:rPr lang="en-GB" altLang="en-US"/>
              <a:pPr/>
              <a:t>‹#›</a:t>
            </a:fld>
            <a:endParaRPr lang="en-GB" altLang="en-US"/>
          </a:p>
        </p:txBody>
      </p:sp>
    </p:spTree>
    <p:extLst>
      <p:ext uri="{BB962C8B-B14F-4D97-AF65-F5344CB8AC3E}">
        <p14:creationId xmlns:p14="http://schemas.microsoft.com/office/powerpoint/2010/main" val="122978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7638" cy="143033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5025" y="1981200"/>
            <a:ext cx="3808413" cy="4110038"/>
          </a:xfrm>
        </p:spPr>
        <p:txBody>
          <a:bodyPr/>
          <a:lstStyle/>
          <a:p>
            <a:pPr lvl="0"/>
            <a:endParaRPr lang="en-US" noProof="0" dirty="0"/>
          </a:p>
        </p:txBody>
      </p:sp>
      <p:sp>
        <p:nvSpPr>
          <p:cNvPr id="5" name="Rectangle 3">
            <a:extLst>
              <a:ext uri="{FF2B5EF4-FFF2-40B4-BE49-F238E27FC236}">
                <a16:creationId xmlns:a16="http://schemas.microsoft.com/office/drawing/2014/main" id="{5E9919A8-8395-4430-9644-F1A3FC0A3115}"/>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72BACBC-63DE-4DCD-B5E4-1BE7C0A1AE6F}"/>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53F35EBC-904B-45DF-A99C-6F07735FFCAF}"/>
              </a:ext>
            </a:extLst>
          </p:cNvPr>
          <p:cNvSpPr>
            <a:spLocks noGrp="1" noChangeArrowheads="1"/>
          </p:cNvSpPr>
          <p:nvPr>
            <p:ph type="sldNum" idx="12"/>
          </p:nvPr>
        </p:nvSpPr>
        <p:spPr>
          <a:ln/>
        </p:spPr>
        <p:txBody>
          <a:bodyPr/>
          <a:lstStyle>
            <a:lvl1pPr>
              <a:defRPr/>
            </a:lvl1pPr>
          </a:lstStyle>
          <a:p>
            <a:fld id="{92576A2B-A33D-4AEF-AB50-3619F3100D14}" type="slidenum">
              <a:rPr lang="en-GB" altLang="en-US"/>
              <a:pPr/>
              <a:t>‹#›</a:t>
            </a:fld>
            <a:endParaRPr lang="en-GB" altLang="en-US"/>
          </a:p>
        </p:txBody>
      </p:sp>
    </p:spTree>
    <p:extLst>
      <p:ext uri="{BB962C8B-B14F-4D97-AF65-F5344CB8AC3E}">
        <p14:creationId xmlns:p14="http://schemas.microsoft.com/office/powerpoint/2010/main" val="370489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A2DA96B-5091-4E49-9C1E-1BDCBBD51B78}"/>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C017F9AA-60CB-4074-BC15-E277EDC5A19D}"/>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F32649E-7304-46B9-B501-DCF464FEA7D3}"/>
              </a:ext>
            </a:extLst>
          </p:cNvPr>
          <p:cNvSpPr>
            <a:spLocks noGrp="1" noChangeArrowheads="1"/>
          </p:cNvSpPr>
          <p:nvPr>
            <p:ph type="sldNum" idx="12"/>
          </p:nvPr>
        </p:nvSpPr>
        <p:spPr>
          <a:ln/>
        </p:spPr>
        <p:txBody>
          <a:bodyPr/>
          <a:lstStyle>
            <a:lvl1pPr>
              <a:defRPr/>
            </a:lvl1pPr>
          </a:lstStyle>
          <a:p>
            <a:fld id="{60F2B7F1-D296-4108-AF84-8349F5DAE980}" type="slidenum">
              <a:rPr lang="en-GB" altLang="en-US"/>
              <a:pPr/>
              <a:t>‹#›</a:t>
            </a:fld>
            <a:endParaRPr lang="en-GB" altLang="en-US"/>
          </a:p>
        </p:txBody>
      </p:sp>
    </p:spTree>
    <p:extLst>
      <p:ext uri="{BB962C8B-B14F-4D97-AF65-F5344CB8AC3E}">
        <p14:creationId xmlns:p14="http://schemas.microsoft.com/office/powerpoint/2010/main" val="104830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1296558C-7782-490E-863F-7D85F4725415}"/>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2CD2FA15-9065-4131-B301-3C5A5406DDA0}"/>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6F1393D-6F58-4E29-A0E0-D8D85919AFF5}"/>
              </a:ext>
            </a:extLst>
          </p:cNvPr>
          <p:cNvSpPr>
            <a:spLocks noGrp="1" noChangeArrowheads="1"/>
          </p:cNvSpPr>
          <p:nvPr>
            <p:ph type="sldNum" idx="12"/>
          </p:nvPr>
        </p:nvSpPr>
        <p:spPr>
          <a:ln/>
        </p:spPr>
        <p:txBody>
          <a:bodyPr/>
          <a:lstStyle>
            <a:lvl1pPr>
              <a:defRPr/>
            </a:lvl1pPr>
          </a:lstStyle>
          <a:p>
            <a:fld id="{F9A57F3D-91B7-490B-9C7C-3F4A32D3489B}" type="slidenum">
              <a:rPr lang="en-GB" altLang="en-US"/>
              <a:pPr/>
              <a:t>‹#›</a:t>
            </a:fld>
            <a:endParaRPr lang="en-GB" altLang="en-US"/>
          </a:p>
        </p:txBody>
      </p:sp>
    </p:spTree>
    <p:extLst>
      <p:ext uri="{BB962C8B-B14F-4D97-AF65-F5344CB8AC3E}">
        <p14:creationId xmlns:p14="http://schemas.microsoft.com/office/powerpoint/2010/main" val="282660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6F9715C1-CE3C-41DF-8276-75BD443590FD}"/>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722CC4E-3146-4610-9661-6FA99BA15F2E}"/>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787994C7-AE94-4DAF-BF5B-5029FEF95225}"/>
              </a:ext>
            </a:extLst>
          </p:cNvPr>
          <p:cNvSpPr>
            <a:spLocks noGrp="1" noChangeArrowheads="1"/>
          </p:cNvSpPr>
          <p:nvPr>
            <p:ph type="sldNum" idx="12"/>
          </p:nvPr>
        </p:nvSpPr>
        <p:spPr>
          <a:ln/>
        </p:spPr>
        <p:txBody>
          <a:bodyPr/>
          <a:lstStyle>
            <a:lvl1pPr>
              <a:defRPr/>
            </a:lvl1pPr>
          </a:lstStyle>
          <a:p>
            <a:fld id="{663410BD-EDBC-4B4B-9162-E8E830F5D343}" type="slidenum">
              <a:rPr lang="en-GB" altLang="en-US"/>
              <a:pPr/>
              <a:t>‹#›</a:t>
            </a:fld>
            <a:endParaRPr lang="en-GB" altLang="en-US"/>
          </a:p>
        </p:txBody>
      </p:sp>
    </p:spTree>
    <p:extLst>
      <p:ext uri="{BB962C8B-B14F-4D97-AF65-F5344CB8AC3E}">
        <p14:creationId xmlns:p14="http://schemas.microsoft.com/office/powerpoint/2010/main" val="35021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383315C9-A950-4BE2-AA74-DB041F1871CB}"/>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2C13E2AC-3778-4133-98C2-5EE766E61369}"/>
              </a:ext>
            </a:extLst>
          </p:cNvPr>
          <p:cNvSpPr>
            <a:spLocks noGrp="1" noChangeArrowheads="1"/>
          </p:cNvSpPr>
          <p:nvPr>
            <p:ph type="ftr" idx="11"/>
          </p:nvPr>
        </p:nvSpPr>
        <p:spPr>
          <a:ln/>
        </p:spPr>
        <p:txBody>
          <a:bodyPr/>
          <a:lstStyle>
            <a:lvl1pPr>
              <a:defRPr/>
            </a:lvl1pPr>
          </a:lstStyle>
          <a:p>
            <a:pPr>
              <a:defRPr/>
            </a:pPr>
            <a:endParaRPr lang="en-GB"/>
          </a:p>
        </p:txBody>
      </p:sp>
      <p:sp>
        <p:nvSpPr>
          <p:cNvPr id="9" name="Rectangle 5">
            <a:extLst>
              <a:ext uri="{FF2B5EF4-FFF2-40B4-BE49-F238E27FC236}">
                <a16:creationId xmlns:a16="http://schemas.microsoft.com/office/drawing/2014/main" id="{A6616233-F09A-4A6B-A338-D5324C9C3A62}"/>
              </a:ext>
            </a:extLst>
          </p:cNvPr>
          <p:cNvSpPr>
            <a:spLocks noGrp="1" noChangeArrowheads="1"/>
          </p:cNvSpPr>
          <p:nvPr>
            <p:ph type="sldNum" idx="12"/>
          </p:nvPr>
        </p:nvSpPr>
        <p:spPr>
          <a:ln/>
        </p:spPr>
        <p:txBody>
          <a:bodyPr/>
          <a:lstStyle>
            <a:lvl1pPr>
              <a:defRPr/>
            </a:lvl1pPr>
          </a:lstStyle>
          <a:p>
            <a:fld id="{15F3BDDA-9043-4DD3-B7E4-D5F97DF0B6BA}" type="slidenum">
              <a:rPr lang="en-GB" altLang="en-US"/>
              <a:pPr/>
              <a:t>‹#›</a:t>
            </a:fld>
            <a:endParaRPr lang="en-GB" altLang="en-US"/>
          </a:p>
        </p:txBody>
      </p:sp>
    </p:spTree>
    <p:extLst>
      <p:ext uri="{BB962C8B-B14F-4D97-AF65-F5344CB8AC3E}">
        <p14:creationId xmlns:p14="http://schemas.microsoft.com/office/powerpoint/2010/main" val="35728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41BEEC2-18D2-4C57-BAF0-6D10B07FEA2C}"/>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8736F0DA-022F-4D5F-95A6-67439857A916}"/>
              </a:ext>
            </a:extLst>
          </p:cNvPr>
          <p:cNvSpPr>
            <a:spLocks noGrp="1" noChangeArrowheads="1"/>
          </p:cNvSpPr>
          <p:nvPr>
            <p:ph type="ftr" idx="11"/>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1F60D47-28FD-4966-810F-00C2CA6BAF31}"/>
              </a:ext>
            </a:extLst>
          </p:cNvPr>
          <p:cNvSpPr>
            <a:spLocks noGrp="1" noChangeArrowheads="1"/>
          </p:cNvSpPr>
          <p:nvPr>
            <p:ph type="sldNum" idx="12"/>
          </p:nvPr>
        </p:nvSpPr>
        <p:spPr>
          <a:ln/>
        </p:spPr>
        <p:txBody>
          <a:bodyPr/>
          <a:lstStyle>
            <a:lvl1pPr>
              <a:defRPr/>
            </a:lvl1pPr>
          </a:lstStyle>
          <a:p>
            <a:fld id="{DDCE21FF-A945-4A1E-B8C6-4E317025FBC8}" type="slidenum">
              <a:rPr lang="en-GB" altLang="en-US"/>
              <a:pPr/>
              <a:t>‹#›</a:t>
            </a:fld>
            <a:endParaRPr lang="en-GB" altLang="en-US"/>
          </a:p>
        </p:txBody>
      </p:sp>
    </p:spTree>
    <p:extLst>
      <p:ext uri="{BB962C8B-B14F-4D97-AF65-F5344CB8AC3E}">
        <p14:creationId xmlns:p14="http://schemas.microsoft.com/office/powerpoint/2010/main" val="348245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507010C-6221-4EE6-9916-236AB74D74B9}"/>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2557BB4A-7D57-4673-AE2D-5E2A295FF28D}"/>
              </a:ext>
            </a:extLst>
          </p:cNvPr>
          <p:cNvSpPr>
            <a:spLocks noGrp="1" noChangeArrowheads="1"/>
          </p:cNvSpPr>
          <p:nvPr>
            <p:ph type="ftr" idx="11"/>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D8E2DEB3-97BB-4D49-9651-0E7A4D07E268}"/>
              </a:ext>
            </a:extLst>
          </p:cNvPr>
          <p:cNvSpPr>
            <a:spLocks noGrp="1" noChangeArrowheads="1"/>
          </p:cNvSpPr>
          <p:nvPr>
            <p:ph type="sldNum" idx="12"/>
          </p:nvPr>
        </p:nvSpPr>
        <p:spPr>
          <a:ln/>
        </p:spPr>
        <p:txBody>
          <a:bodyPr/>
          <a:lstStyle>
            <a:lvl1pPr>
              <a:defRPr/>
            </a:lvl1pPr>
          </a:lstStyle>
          <a:p>
            <a:fld id="{7C830B3F-D860-423C-B9DC-BDFBD638B75F}" type="slidenum">
              <a:rPr lang="en-GB" altLang="en-US"/>
              <a:pPr/>
              <a:t>‹#›</a:t>
            </a:fld>
            <a:endParaRPr lang="en-GB" altLang="en-US"/>
          </a:p>
        </p:txBody>
      </p:sp>
    </p:spTree>
    <p:extLst>
      <p:ext uri="{BB962C8B-B14F-4D97-AF65-F5344CB8AC3E}">
        <p14:creationId xmlns:p14="http://schemas.microsoft.com/office/powerpoint/2010/main" val="67700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5A1E810-D9FF-4C6F-B2E9-93E0F5C8B541}"/>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EE20B71-8A0D-4AC2-9286-CA9A67CE4220}"/>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E2306B98-3E74-417E-B78F-72774D0DF5FE}"/>
              </a:ext>
            </a:extLst>
          </p:cNvPr>
          <p:cNvSpPr>
            <a:spLocks noGrp="1" noChangeArrowheads="1"/>
          </p:cNvSpPr>
          <p:nvPr>
            <p:ph type="sldNum" idx="12"/>
          </p:nvPr>
        </p:nvSpPr>
        <p:spPr>
          <a:ln/>
        </p:spPr>
        <p:txBody>
          <a:bodyPr/>
          <a:lstStyle>
            <a:lvl1pPr>
              <a:defRPr/>
            </a:lvl1pPr>
          </a:lstStyle>
          <a:p>
            <a:fld id="{7494DD21-151E-4E5A-9E43-7EBBDA1198A7}" type="slidenum">
              <a:rPr lang="en-GB" altLang="en-US"/>
              <a:pPr/>
              <a:t>‹#›</a:t>
            </a:fld>
            <a:endParaRPr lang="en-GB" altLang="en-US"/>
          </a:p>
        </p:txBody>
      </p:sp>
    </p:spTree>
    <p:extLst>
      <p:ext uri="{BB962C8B-B14F-4D97-AF65-F5344CB8AC3E}">
        <p14:creationId xmlns:p14="http://schemas.microsoft.com/office/powerpoint/2010/main" val="389019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DA14322-073B-4163-A20C-E454173E4253}"/>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64EF68E-F578-42DF-BBDF-253AA8E11BB1}"/>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05C22F87-BFF5-4EA3-B00F-B2DBCFB18BCA}"/>
              </a:ext>
            </a:extLst>
          </p:cNvPr>
          <p:cNvSpPr>
            <a:spLocks noGrp="1" noChangeArrowheads="1"/>
          </p:cNvSpPr>
          <p:nvPr>
            <p:ph type="sldNum" idx="12"/>
          </p:nvPr>
        </p:nvSpPr>
        <p:spPr>
          <a:ln/>
        </p:spPr>
        <p:txBody>
          <a:bodyPr/>
          <a:lstStyle>
            <a:lvl1pPr>
              <a:defRPr/>
            </a:lvl1pPr>
          </a:lstStyle>
          <a:p>
            <a:fld id="{0DAE9956-E770-4FE1-AD73-B85FF8232412}" type="slidenum">
              <a:rPr lang="en-GB" altLang="en-US"/>
              <a:pPr/>
              <a:t>‹#›</a:t>
            </a:fld>
            <a:endParaRPr lang="en-GB" altLang="en-US"/>
          </a:p>
        </p:txBody>
      </p:sp>
    </p:spTree>
    <p:extLst>
      <p:ext uri="{BB962C8B-B14F-4D97-AF65-F5344CB8AC3E}">
        <p14:creationId xmlns:p14="http://schemas.microsoft.com/office/powerpoint/2010/main" val="293801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A1AAC10F-615F-4E8F-A4BD-6B0B7093ADFE}"/>
              </a:ext>
            </a:extLst>
          </p:cNvPr>
          <p:cNvSpPr>
            <a:spLocks noGrp="1" noChangeArrowheads="1"/>
          </p:cNvSpPr>
          <p:nvPr>
            <p:ph type="title"/>
          </p:nvPr>
        </p:nvSpPr>
        <p:spPr bwMode="auto">
          <a:xfrm>
            <a:off x="685800" y="463550"/>
            <a:ext cx="77676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5" name="Rectangle 2">
            <a:extLst>
              <a:ext uri="{FF2B5EF4-FFF2-40B4-BE49-F238E27FC236}">
                <a16:creationId xmlns:a16="http://schemas.microsoft.com/office/drawing/2014/main" id="{3DB6E5F5-0EC1-4075-9904-69F233BF08FE}"/>
              </a:ext>
            </a:extLst>
          </p:cNvPr>
          <p:cNvSpPr>
            <a:spLocks noGrp="1" noChangeArrowheads="1"/>
          </p:cNvSpPr>
          <p:nvPr>
            <p:ph type="body" idx="1"/>
          </p:nvPr>
        </p:nvSpPr>
        <p:spPr bwMode="auto">
          <a:xfrm>
            <a:off x="685800" y="1981200"/>
            <a:ext cx="7767638"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A5A37373-85CB-4B21-8F6B-80256C580F43}"/>
              </a:ext>
            </a:extLst>
          </p:cNvPr>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charset="0"/>
              </a:defRPr>
            </a:lvl1pPr>
          </a:lstStyle>
          <a:p>
            <a:pPr>
              <a:defRPr/>
            </a:pPr>
            <a:endParaRPr lang="en-GB"/>
          </a:p>
        </p:txBody>
      </p:sp>
      <p:sp>
        <p:nvSpPr>
          <p:cNvPr id="1028" name="Rectangle 4">
            <a:extLst>
              <a:ext uri="{FF2B5EF4-FFF2-40B4-BE49-F238E27FC236}">
                <a16:creationId xmlns:a16="http://schemas.microsoft.com/office/drawing/2014/main" id="{9F38E3A6-2D37-43F4-8023-C7B4CCB7B5A8}"/>
              </a:ext>
            </a:extLst>
          </p:cNvPr>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charset="0"/>
              </a:defRPr>
            </a:lvl1pPr>
          </a:lstStyle>
          <a:p>
            <a:pPr>
              <a:defRPr/>
            </a:pPr>
            <a:endParaRPr lang="en-GB"/>
          </a:p>
        </p:txBody>
      </p:sp>
      <p:sp>
        <p:nvSpPr>
          <p:cNvPr id="1029" name="Rectangle 5">
            <a:extLst>
              <a:ext uri="{FF2B5EF4-FFF2-40B4-BE49-F238E27FC236}">
                <a16:creationId xmlns:a16="http://schemas.microsoft.com/office/drawing/2014/main" id="{EA380C5E-846E-4A5A-A866-5CE0C8200615}"/>
              </a:ext>
            </a:extLst>
          </p:cNvPr>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Arial" panose="020B0604020202020204" pitchFamily="34" charset="0"/>
              <a:buNone/>
              <a:defRPr sz="1400">
                <a:solidFill>
                  <a:srgbClr val="000000"/>
                </a:solidFill>
              </a:defRPr>
            </a:lvl1pPr>
          </a:lstStyle>
          <a:p>
            <a:fld id="{7894D15E-1A24-4AA2-904C-07EE4EFEF64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0" fontAlgn="base" hangingPunct="0">
        <a:lnSpc>
          <a:spcPct val="81000"/>
        </a:lnSpc>
        <a:spcBef>
          <a:spcPct val="0"/>
        </a:spcBef>
        <a:spcAft>
          <a:spcPct val="0"/>
        </a:spcAft>
        <a:buClr>
          <a:srgbClr val="000000"/>
        </a:buClr>
        <a:buSzPct val="100000"/>
        <a:buFont typeface="Arial" panose="020B0604020202020204" pitchFamily="34" charset="0"/>
        <a:defRPr sz="4400">
          <a:solidFill>
            <a:srgbClr val="000000"/>
          </a:solidFill>
          <a:latin typeface="+mj-lt"/>
          <a:ea typeface="+mj-ea"/>
          <a:cs typeface="+mj-cs"/>
        </a:defRPr>
      </a:lvl1pPr>
      <a:lvl2pPr algn="ctr" defTabSz="457200" rtl="0" eaLnBrk="0" fontAlgn="base" hangingPunct="0">
        <a:lnSpc>
          <a:spcPct val="81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2pPr>
      <a:lvl3pPr algn="ctr" defTabSz="457200" rtl="0" eaLnBrk="0" fontAlgn="base" hangingPunct="0">
        <a:lnSpc>
          <a:spcPct val="81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3pPr>
      <a:lvl4pPr algn="ctr" defTabSz="457200" rtl="0" eaLnBrk="0" fontAlgn="base" hangingPunct="0">
        <a:lnSpc>
          <a:spcPct val="81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4pPr>
      <a:lvl5pPr algn="ctr" defTabSz="457200" rtl="0" eaLnBrk="0" fontAlgn="base" hangingPunct="0">
        <a:lnSpc>
          <a:spcPct val="81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5pPr>
      <a:lvl6pPr marL="4572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38138" indent="-338138" algn="l" defTabSz="457200" rtl="0" eaLnBrk="0" fontAlgn="base" hangingPunct="0">
        <a:lnSpc>
          <a:spcPct val="81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38188" indent="-280988" algn="l" defTabSz="457200" rtl="0" eaLnBrk="0" fontAlgn="base" hangingPunct="0">
        <a:lnSpc>
          <a:spcPct val="81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defRPr>
      </a:lvl2pPr>
      <a:lvl3pPr marL="1143000" indent="-228600" algn="l" defTabSz="457200" rtl="0" eaLnBrk="0" fontAlgn="base" hangingPunct="0">
        <a:lnSpc>
          <a:spcPct val="81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defRPr>
      </a:lvl3pPr>
      <a:lvl4pPr marL="16002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5pPr>
      <a:lvl6pPr marL="25146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10"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descr="Image result for acids and bases">
            <a:extLst>
              <a:ext uri="{FF2B5EF4-FFF2-40B4-BE49-F238E27FC236}">
                <a16:creationId xmlns:a16="http://schemas.microsoft.com/office/drawing/2014/main" id="{CF9F8B12-74C3-4281-9693-7C787AA32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272" y="5562600"/>
            <a:ext cx="2543175" cy="1137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F8373E-6274-4B1A-B009-8A7973957E21}"/>
              </a:ext>
            </a:extLst>
          </p:cNvPr>
          <p:cNvPicPr>
            <a:picLocks noChangeAspect="1"/>
          </p:cNvPicPr>
          <p:nvPr/>
        </p:nvPicPr>
        <p:blipFill>
          <a:blip r:embed="rId3"/>
          <a:stretch>
            <a:fillRect/>
          </a:stretch>
        </p:blipFill>
        <p:spPr>
          <a:xfrm>
            <a:off x="6144147" y="1447800"/>
            <a:ext cx="2886075" cy="1914875"/>
          </a:xfrm>
          <a:prstGeom prst="rect">
            <a:avLst/>
          </a:prstGeom>
        </p:spPr>
      </p:pic>
      <p:sp>
        <p:nvSpPr>
          <p:cNvPr id="2" name="Rectangle 1">
            <a:extLst>
              <a:ext uri="{FF2B5EF4-FFF2-40B4-BE49-F238E27FC236}">
                <a16:creationId xmlns:a16="http://schemas.microsoft.com/office/drawing/2014/main" id="{C1A05E7F-099A-4892-9E73-14CEC26046C5}"/>
              </a:ext>
            </a:extLst>
          </p:cNvPr>
          <p:cNvSpPr/>
          <p:nvPr/>
        </p:nvSpPr>
        <p:spPr>
          <a:xfrm>
            <a:off x="-228600" y="0"/>
            <a:ext cx="9764212" cy="923330"/>
          </a:xfrm>
          <a:prstGeom prst="rect">
            <a:avLst/>
          </a:prstGeom>
          <a:noFill/>
        </p:spPr>
        <p:txBody>
          <a:bodyPr wrap="none" lIns="91440" tIns="45720" rIns="91440" bIns="45720">
            <a:spAutoFit/>
          </a:bodyPr>
          <a:lstStyle/>
          <a:p>
            <a:pPr algn="ctr"/>
            <a:r>
              <a:rPr lang="en-US" sz="5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Unit 14 – Stars and Solutions</a:t>
            </a:r>
          </a:p>
        </p:txBody>
      </p:sp>
      <p:sp>
        <p:nvSpPr>
          <p:cNvPr id="4" name="Rectangle 3">
            <a:extLst>
              <a:ext uri="{FF2B5EF4-FFF2-40B4-BE49-F238E27FC236}">
                <a16:creationId xmlns:a16="http://schemas.microsoft.com/office/drawing/2014/main" id="{EC535B99-29AE-47C8-9D65-8AB6ABF2B40D}"/>
              </a:ext>
            </a:extLst>
          </p:cNvPr>
          <p:cNvSpPr/>
          <p:nvPr/>
        </p:nvSpPr>
        <p:spPr>
          <a:xfrm>
            <a:off x="6019800" y="609600"/>
            <a:ext cx="3214342"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800" b="1" cap="none" spc="0" dirty="0">
                <a:ln/>
                <a:solidFill>
                  <a:schemeClr val="accent4"/>
                </a:solidFill>
                <a:effectLst/>
              </a:rPr>
              <a:t>(our last unit together!!!! </a:t>
            </a:r>
            <a:r>
              <a:rPr lang="en-US" sz="1800" b="1" cap="none" spc="0" dirty="0">
                <a:ln/>
                <a:solidFill>
                  <a:schemeClr val="accent4"/>
                </a:solidFill>
                <a:effectLst/>
                <a:sym typeface="Wingdings" panose="05000000000000000000" pitchFamily="2" charset="2"/>
              </a:rPr>
              <a:t></a:t>
            </a:r>
            <a:r>
              <a:rPr lang="en-US" sz="1800" b="1" cap="none" spc="0" dirty="0">
                <a:ln/>
                <a:solidFill>
                  <a:schemeClr val="accent4"/>
                </a:solidFill>
                <a:effectLst/>
              </a:rPr>
              <a:t>)</a:t>
            </a:r>
          </a:p>
        </p:txBody>
      </p:sp>
      <p:sp>
        <p:nvSpPr>
          <p:cNvPr id="5" name="Rectangle 4">
            <a:extLst>
              <a:ext uri="{FF2B5EF4-FFF2-40B4-BE49-F238E27FC236}">
                <a16:creationId xmlns:a16="http://schemas.microsoft.com/office/drawing/2014/main" id="{2C637080-5F98-4474-9B9D-98D9995ECF51}"/>
              </a:ext>
            </a:extLst>
          </p:cNvPr>
          <p:cNvSpPr/>
          <p:nvPr/>
        </p:nvSpPr>
        <p:spPr>
          <a:xfrm>
            <a:off x="76200" y="888883"/>
            <a:ext cx="8763000" cy="563231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285750" indent="-285750">
              <a:buFont typeface="Arial" panose="020B0604020202020204" pitchFamily="34" charset="0"/>
              <a:buChar char="•"/>
            </a:pPr>
            <a:r>
              <a:rPr lang="en-US" sz="3600" b="1" cap="none" spc="0" dirty="0">
                <a:ln/>
                <a:solidFill>
                  <a:schemeClr val="accent4"/>
                </a:solidFill>
                <a:effectLst/>
              </a:rPr>
              <a:t>How do scientists </a:t>
            </a:r>
            <a:r>
              <a:rPr lang="en-US" sz="3600" b="1" dirty="0">
                <a:ln w="22225">
                  <a:solidFill>
                    <a:schemeClr val="accent2"/>
                  </a:solidFill>
                  <a:prstDash val="solid"/>
                </a:ln>
                <a:solidFill>
                  <a:schemeClr val="accent2">
                    <a:lumMod val="40000"/>
                    <a:lumOff val="60000"/>
                  </a:schemeClr>
                </a:solidFill>
              </a:rPr>
              <a:t>use graphs </a:t>
            </a:r>
            <a:r>
              <a:rPr lang="en-US" sz="3600" b="1" cap="none" spc="0" dirty="0">
                <a:ln/>
                <a:solidFill>
                  <a:schemeClr val="accent4"/>
                </a:solidFill>
                <a:effectLst/>
              </a:rPr>
              <a:t>to study patterns of the stars and solutions?</a:t>
            </a:r>
          </a:p>
          <a:p>
            <a:pPr marL="285750" indent="-285750">
              <a:buFont typeface="Arial" panose="020B0604020202020204" pitchFamily="34" charset="0"/>
              <a:buChar char="•"/>
            </a:pPr>
            <a:r>
              <a:rPr lang="en-US" sz="3600" b="1" dirty="0">
                <a:ln/>
                <a:solidFill>
                  <a:schemeClr val="accent4"/>
                </a:solidFill>
              </a:rPr>
              <a:t>How can we use </a:t>
            </a:r>
            <a:r>
              <a:rPr lang="en-US" sz="3600" b="1" dirty="0">
                <a:ln w="22225">
                  <a:solidFill>
                    <a:schemeClr val="accent2"/>
                  </a:solidFill>
                  <a:prstDash val="solid"/>
                </a:ln>
                <a:solidFill>
                  <a:schemeClr val="accent2">
                    <a:lumMod val="40000"/>
                    <a:lumOff val="60000"/>
                  </a:schemeClr>
                </a:solidFill>
              </a:rPr>
              <a:t>quantitative correlations </a:t>
            </a:r>
            <a:r>
              <a:rPr lang="en-US" sz="3600" b="1" dirty="0">
                <a:ln/>
                <a:solidFill>
                  <a:schemeClr val="accent4"/>
                </a:solidFill>
              </a:rPr>
              <a:t>to draw conclusions about stars/solutions and make predictions about chemical behavior?</a:t>
            </a:r>
          </a:p>
          <a:p>
            <a:pPr marL="285750" indent="-285750">
              <a:buFont typeface="Arial" panose="020B0604020202020204" pitchFamily="34" charset="0"/>
              <a:buChar char="•"/>
            </a:pPr>
            <a:r>
              <a:rPr lang="en-US" sz="3600" b="1" cap="none" spc="0" dirty="0">
                <a:ln/>
                <a:solidFill>
                  <a:schemeClr val="accent4"/>
                </a:solidFill>
                <a:effectLst/>
              </a:rPr>
              <a:t>What </a:t>
            </a:r>
            <a:r>
              <a:rPr lang="en-US" sz="3600" b="1" dirty="0">
                <a:ln w="22225">
                  <a:solidFill>
                    <a:schemeClr val="accent2"/>
                  </a:solidFill>
                  <a:prstDash val="solid"/>
                </a:ln>
                <a:solidFill>
                  <a:schemeClr val="accent2">
                    <a:lumMod val="40000"/>
                    <a:lumOff val="60000"/>
                  </a:schemeClr>
                </a:solidFill>
              </a:rPr>
              <a:t>practical application </a:t>
            </a:r>
            <a:r>
              <a:rPr lang="en-US" sz="3600" b="1" cap="none" spc="0" dirty="0">
                <a:ln/>
                <a:solidFill>
                  <a:schemeClr val="accent4"/>
                </a:solidFill>
                <a:effectLst/>
              </a:rPr>
              <a:t>do acids, bases, and concentration have in the lab?</a:t>
            </a:r>
          </a:p>
        </p:txBody>
      </p:sp>
      <p:sp>
        <p:nvSpPr>
          <p:cNvPr id="9" name="AutoShape 6" descr="Image result for acids and bases">
            <a:extLst>
              <a:ext uri="{FF2B5EF4-FFF2-40B4-BE49-F238E27FC236}">
                <a16:creationId xmlns:a16="http://schemas.microsoft.com/office/drawing/2014/main" id="{A3A5342B-824C-4FF7-AE26-A4345C3B2E0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248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4214A4E-F39A-4EB5-ACBF-60E74A511651}"/>
              </a:ext>
            </a:extLst>
          </p:cNvPr>
          <p:cNvSpPr txBox="1">
            <a:spLocks/>
          </p:cNvSpPr>
          <p:nvPr/>
        </p:nvSpPr>
        <p:spPr bwMode="auto">
          <a:xfrm>
            <a:off x="304800" y="17463"/>
            <a:ext cx="7767638" cy="1430337"/>
          </a:xfrm>
          <a:prstGeom prst="rect">
            <a:avLst/>
          </a:prstGeom>
          <a:noFill/>
          <a:ln w="9525">
            <a:noFill/>
            <a:round/>
            <a:headEnd/>
            <a:tailEnd/>
          </a:ln>
        </p:spPr>
        <p:txBody>
          <a:bodyPr lIns="90000" tIns="46800" rIns="90000" bIns="46800" anchor="ctr"/>
          <a:lstStyle/>
          <a:p>
            <a:pPr eaLnBrk="0" hangingPunct="0">
              <a:lnSpc>
                <a:spcPct val="81000"/>
              </a:lnSpc>
              <a:buClr>
                <a:srgbClr val="000000"/>
              </a:buClr>
              <a:buSzPct val="100000"/>
              <a:buFont typeface="Arial" charset="0"/>
              <a:buNone/>
              <a:defRPr/>
            </a:pPr>
            <a:r>
              <a:rPr lang="en-US" b="1" i="1" kern="0" dirty="0">
                <a:solidFill>
                  <a:srgbClr val="0070C0"/>
                </a:solidFill>
                <a:effectLst>
                  <a:outerShdw blurRad="38100" dist="38100" dir="2700000" algn="tl">
                    <a:srgbClr val="000000">
                      <a:alpha val="43137"/>
                    </a:srgbClr>
                  </a:outerShdw>
                </a:effectLst>
                <a:latin typeface="+mj-lt"/>
                <a:ea typeface="+mj-ea"/>
                <a:cs typeface="+mj-cs"/>
              </a:rPr>
              <a:t>Concentration of Solutions</a:t>
            </a:r>
          </a:p>
        </p:txBody>
      </p:sp>
      <p:sp>
        <p:nvSpPr>
          <p:cNvPr id="12291" name="TextBox 6">
            <a:extLst>
              <a:ext uri="{FF2B5EF4-FFF2-40B4-BE49-F238E27FC236}">
                <a16:creationId xmlns:a16="http://schemas.microsoft.com/office/drawing/2014/main" id="{58497AD4-E1D7-4B08-B63C-C68A4D49F6A4}"/>
              </a:ext>
            </a:extLst>
          </p:cNvPr>
          <p:cNvSpPr txBox="1">
            <a:spLocks noChangeArrowheads="1"/>
          </p:cNvSpPr>
          <p:nvPr/>
        </p:nvSpPr>
        <p:spPr bwMode="auto">
          <a:xfrm>
            <a:off x="304800" y="11430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buClr>
                <a:srgbClr val="000000"/>
              </a:buClr>
              <a:buSzPct val="100000"/>
              <a:buFont typeface="Arial" panose="020B0604020202020204" pitchFamily="34" charset="0"/>
              <a:buNone/>
            </a:pPr>
            <a:r>
              <a:rPr lang="en-US" altLang="en-US" b="1" i="1" dirty="0">
                <a:solidFill>
                  <a:srgbClr val="0070C0"/>
                </a:solidFill>
                <a:latin typeface="Times New Roman" panose="02020603050405020304" pitchFamily="18" charset="0"/>
                <a:cs typeface="Times New Roman" panose="02020603050405020304" pitchFamily="18" charset="0"/>
              </a:rPr>
              <a:t>_______________</a:t>
            </a:r>
            <a:r>
              <a:rPr lang="en-US" altLang="en-US" b="1" i="1" dirty="0">
                <a:solidFill>
                  <a:schemeClr val="tx1"/>
                </a:solidFill>
                <a:latin typeface="Times New Roman" panose="02020603050405020304" pitchFamily="18" charset="0"/>
                <a:cs typeface="Times New Roman" panose="02020603050405020304" pitchFamily="18" charset="0"/>
              </a:rPr>
              <a:t> </a:t>
            </a:r>
            <a:r>
              <a:rPr lang="en-US" altLang="en-US" dirty="0">
                <a:solidFill>
                  <a:schemeClr val="tx1"/>
                </a:solidFill>
                <a:latin typeface="Times New Roman" panose="02020603050405020304" pitchFamily="18" charset="0"/>
                <a:cs typeface="Times New Roman" panose="02020603050405020304" pitchFamily="18" charset="0"/>
              </a:rPr>
              <a:t>is the process of preparing a less concentrated solution from a more concentrated one.</a:t>
            </a:r>
            <a:endParaRPr lang="en-US" altLang="en-US" b="1" i="1" dirty="0">
              <a:solidFill>
                <a:schemeClr val="tx1"/>
              </a:solidFill>
              <a:latin typeface="Times New Roman" panose="02020603050405020304" pitchFamily="18" charset="0"/>
              <a:cs typeface="Times New Roman" panose="02020603050405020304" pitchFamily="18" charset="0"/>
            </a:endParaRPr>
          </a:p>
        </p:txBody>
      </p:sp>
      <p:pic>
        <p:nvPicPr>
          <p:cNvPr id="12293" name="Picture 11" descr="bur75640_0412a">
            <a:extLst>
              <a:ext uri="{FF2B5EF4-FFF2-40B4-BE49-F238E27FC236}">
                <a16:creationId xmlns:a16="http://schemas.microsoft.com/office/drawing/2014/main" id="{48FCE7BC-1850-4759-8A5A-81A7FE4F1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81" b="5887"/>
          <a:stretch>
            <a:fillRect/>
          </a:stretch>
        </p:blipFill>
        <p:spPr bwMode="auto">
          <a:xfrm>
            <a:off x="457200" y="1981200"/>
            <a:ext cx="29622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bur75640_0412b">
            <a:extLst>
              <a:ext uri="{FF2B5EF4-FFF2-40B4-BE49-F238E27FC236}">
                <a16:creationId xmlns:a16="http://schemas.microsoft.com/office/drawing/2014/main" id="{8E885D16-4015-47ED-917D-EA609CB42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48" b="7643"/>
          <a:stretch>
            <a:fillRect/>
          </a:stretch>
        </p:blipFill>
        <p:spPr bwMode="auto">
          <a:xfrm>
            <a:off x="4114800" y="1981200"/>
            <a:ext cx="4222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C17105A-85E3-4912-A2EB-F1090331E8A2}"/>
              </a:ext>
            </a:extLst>
          </p:cNvPr>
          <p:cNvSpPr/>
          <p:nvPr/>
        </p:nvSpPr>
        <p:spPr>
          <a:xfrm>
            <a:off x="914400" y="1122537"/>
            <a:ext cx="1244251" cy="461665"/>
          </a:xfrm>
          <a:prstGeom prst="rect">
            <a:avLst/>
          </a:prstGeom>
        </p:spPr>
        <p:txBody>
          <a:bodyPr wrap="none">
            <a:spAutoFit/>
          </a:bodyPr>
          <a:lstStyle/>
          <a:p>
            <a:r>
              <a:rPr lang="en-US" altLang="en-US" b="1" i="1" dirty="0">
                <a:solidFill>
                  <a:srgbClr val="0070C0"/>
                </a:solidFill>
                <a:latin typeface="Times New Roman" panose="02020603050405020304" pitchFamily="18" charset="0"/>
                <a:cs typeface="Times New Roman" panose="02020603050405020304" pitchFamily="18" charset="0"/>
              </a:rPr>
              <a:t>Dilution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Snipped 1">
            <a:extLst>
              <a:ext uri="{FF2B5EF4-FFF2-40B4-BE49-F238E27FC236}">
                <a16:creationId xmlns:a16="http://schemas.microsoft.com/office/drawing/2014/main" id="{54439D85-FAFF-488C-B271-8B619AAA6019}"/>
              </a:ext>
            </a:extLst>
          </p:cNvPr>
          <p:cNvSpPr/>
          <p:nvPr/>
        </p:nvSpPr>
        <p:spPr bwMode="auto">
          <a:xfrm>
            <a:off x="685800" y="1319908"/>
            <a:ext cx="2438400" cy="636696"/>
          </a:xfrm>
          <a:prstGeom prst="snip1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grpSp>
        <p:nvGrpSpPr>
          <p:cNvPr id="2051" name="Group 2">
            <a:extLst>
              <a:ext uri="{FF2B5EF4-FFF2-40B4-BE49-F238E27FC236}">
                <a16:creationId xmlns:a16="http://schemas.microsoft.com/office/drawing/2014/main" id="{9E4A1458-6484-4929-9C03-0A1487C076F1}"/>
              </a:ext>
            </a:extLst>
          </p:cNvPr>
          <p:cNvGrpSpPr>
            <a:grpSpLocks/>
          </p:cNvGrpSpPr>
          <p:nvPr/>
        </p:nvGrpSpPr>
        <p:grpSpPr bwMode="auto">
          <a:xfrm>
            <a:off x="173038" y="-19833"/>
            <a:ext cx="8439150" cy="1368425"/>
            <a:chOff x="239" y="192"/>
            <a:chExt cx="5316" cy="862"/>
          </a:xfrm>
        </p:grpSpPr>
        <p:sp>
          <p:nvSpPr>
            <p:cNvPr id="2071" name="Text Box 3">
              <a:extLst>
                <a:ext uri="{FF2B5EF4-FFF2-40B4-BE49-F238E27FC236}">
                  <a16:creationId xmlns:a16="http://schemas.microsoft.com/office/drawing/2014/main" id="{4055B2A5-0A89-4AC4-A7E9-67B7DDF89B88}"/>
                </a:ext>
              </a:extLst>
            </p:cNvPr>
            <p:cNvSpPr txBox="1">
              <a:spLocks noChangeArrowheads="1"/>
            </p:cNvSpPr>
            <p:nvPr/>
          </p:nvSpPr>
          <p:spPr bwMode="auto">
            <a:xfrm>
              <a:off x="722" y="352"/>
              <a:ext cx="483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r>
                <a:rPr lang="en-US" altLang="en-US" sz="2800" b="1" dirty="0">
                  <a:solidFill>
                    <a:schemeClr val="tx1"/>
                  </a:solidFill>
                </a:rPr>
                <a:t>How would you prepare 0.06 L of 0.2 </a:t>
              </a:r>
              <a:r>
                <a:rPr lang="en-US" altLang="en-US" sz="2800" b="1" i="1" dirty="0">
                  <a:solidFill>
                    <a:schemeClr val="tx1"/>
                  </a:solidFill>
                </a:rPr>
                <a:t>M</a:t>
              </a:r>
            </a:p>
            <a:p>
              <a:r>
                <a:rPr lang="en-US" altLang="en-US" sz="2800" b="1" dirty="0">
                  <a:solidFill>
                    <a:schemeClr val="tx1"/>
                  </a:solidFill>
                </a:rPr>
                <a:t>HNO</a:t>
              </a:r>
              <a:r>
                <a:rPr lang="en-US" altLang="en-US" sz="2800" b="1" baseline="-25000" dirty="0">
                  <a:solidFill>
                    <a:schemeClr val="tx1"/>
                  </a:solidFill>
                </a:rPr>
                <a:t>3</a:t>
              </a:r>
              <a:r>
                <a:rPr lang="en-US" altLang="en-US" sz="2800" b="1" dirty="0">
                  <a:solidFill>
                    <a:schemeClr val="tx1"/>
                  </a:solidFill>
                </a:rPr>
                <a:t> from a </a:t>
              </a:r>
              <a:r>
                <a:rPr lang="en-US" altLang="en-US" sz="2800" b="1" u="sng" dirty="0">
                  <a:solidFill>
                    <a:srgbClr val="FF0000"/>
                  </a:solidFill>
                </a:rPr>
                <a:t>stock</a:t>
              </a:r>
              <a:r>
                <a:rPr lang="en-US" altLang="en-US" sz="2800" b="1" dirty="0">
                  <a:solidFill>
                    <a:schemeClr val="tx1"/>
                  </a:solidFill>
                </a:rPr>
                <a:t> solution of 4.00 </a:t>
              </a:r>
              <a:r>
                <a:rPr lang="en-US" altLang="en-US" sz="2800" b="1" i="1" dirty="0">
                  <a:solidFill>
                    <a:schemeClr val="tx1"/>
                  </a:solidFill>
                </a:rPr>
                <a:t>M</a:t>
              </a:r>
              <a:r>
                <a:rPr lang="en-US" altLang="en-US" sz="2800" b="1" dirty="0">
                  <a:solidFill>
                    <a:schemeClr val="tx1"/>
                  </a:solidFill>
                </a:rPr>
                <a:t> HNO</a:t>
              </a:r>
              <a:r>
                <a:rPr lang="en-US" altLang="en-US" sz="2800" b="1" baseline="-25000" dirty="0">
                  <a:solidFill>
                    <a:schemeClr val="tx1"/>
                  </a:solidFill>
                </a:rPr>
                <a:t>3</a:t>
              </a:r>
              <a:r>
                <a:rPr lang="en-US" altLang="en-US" sz="2800" b="1" dirty="0">
                  <a:solidFill>
                    <a:schemeClr val="tx1"/>
                  </a:solidFill>
                </a:rPr>
                <a:t>?</a:t>
              </a:r>
            </a:p>
          </p:txBody>
        </p:sp>
        <p:graphicFrame>
          <p:nvGraphicFramePr>
            <p:cNvPr id="2050" name="Object 4">
              <a:extLst>
                <a:ext uri="{FF2B5EF4-FFF2-40B4-BE49-F238E27FC236}">
                  <a16:creationId xmlns:a16="http://schemas.microsoft.com/office/drawing/2014/main" id="{918A666C-B5D1-45A4-8455-B89B6A942BB7}"/>
                </a:ext>
              </a:extLst>
            </p:cNvPr>
            <p:cNvGraphicFramePr>
              <a:graphicFrameLocks noChangeAspect="1"/>
            </p:cNvGraphicFramePr>
            <p:nvPr/>
          </p:nvGraphicFramePr>
          <p:xfrm>
            <a:off x="239" y="192"/>
            <a:ext cx="452" cy="862"/>
          </p:xfrm>
          <a:graphic>
            <a:graphicData uri="http://schemas.openxmlformats.org/presentationml/2006/ole">
              <mc:AlternateContent xmlns:mc="http://schemas.openxmlformats.org/markup-compatibility/2006">
                <mc:Choice xmlns:v="urn:schemas-microsoft-com:vml" Requires="v">
                  <p:oleObj spid="_x0000_s2078" name="Clip" r:id="rId3" imgW="856615" imgH="1637665" progId="MS_ClipArt_Gallery.2">
                    <p:embed/>
                  </p:oleObj>
                </mc:Choice>
                <mc:Fallback>
                  <p:oleObj name="Clip" r:id="rId3" imgW="856615" imgH="163766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 y="192"/>
                          <a:ext cx="452"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3973" name="Text Box 5">
            <a:extLst>
              <a:ext uri="{FF2B5EF4-FFF2-40B4-BE49-F238E27FC236}">
                <a16:creationId xmlns:a16="http://schemas.microsoft.com/office/drawing/2014/main" id="{045D5BE1-A284-411C-B361-4E4ED12355DB}"/>
              </a:ext>
            </a:extLst>
          </p:cNvPr>
          <p:cNvSpPr txBox="1">
            <a:spLocks noChangeArrowheads="1"/>
          </p:cNvSpPr>
          <p:nvPr/>
        </p:nvSpPr>
        <p:spPr bwMode="auto">
          <a:xfrm>
            <a:off x="675232" y="1321203"/>
            <a:ext cx="23948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3600" i="1" dirty="0" err="1">
                <a:solidFill>
                  <a:schemeClr val="tx1"/>
                </a:solidFill>
              </a:rPr>
              <a:t>M</a:t>
            </a:r>
            <a:r>
              <a:rPr lang="en-US" altLang="en-US" sz="3600" baseline="-25000" dirty="0" err="1">
                <a:solidFill>
                  <a:schemeClr val="tx1"/>
                </a:solidFill>
              </a:rPr>
              <a:t>i</a:t>
            </a:r>
            <a:r>
              <a:rPr lang="en-US" altLang="en-US" sz="3600" dirty="0" err="1">
                <a:solidFill>
                  <a:schemeClr val="tx1"/>
                </a:solidFill>
              </a:rPr>
              <a:t>V</a:t>
            </a:r>
            <a:r>
              <a:rPr lang="en-US" altLang="en-US" sz="3600" baseline="-25000" dirty="0" err="1">
                <a:solidFill>
                  <a:schemeClr val="tx1"/>
                </a:solidFill>
              </a:rPr>
              <a:t>i</a:t>
            </a:r>
            <a:r>
              <a:rPr lang="en-US" altLang="en-US" sz="3600" dirty="0">
                <a:solidFill>
                  <a:schemeClr val="tx1"/>
                </a:solidFill>
              </a:rPr>
              <a:t> = </a:t>
            </a:r>
            <a:r>
              <a:rPr lang="en-US" altLang="en-US" sz="3600" i="1" dirty="0" err="1">
                <a:solidFill>
                  <a:schemeClr val="tx1"/>
                </a:solidFill>
              </a:rPr>
              <a:t>M</a:t>
            </a:r>
            <a:r>
              <a:rPr lang="en-US" altLang="en-US" sz="3600" baseline="-25000" dirty="0" err="1">
                <a:solidFill>
                  <a:schemeClr val="tx1"/>
                </a:solidFill>
              </a:rPr>
              <a:t>f</a:t>
            </a:r>
            <a:r>
              <a:rPr lang="en-US" altLang="en-US" sz="3600" dirty="0" err="1">
                <a:solidFill>
                  <a:schemeClr val="tx1"/>
                </a:solidFill>
              </a:rPr>
              <a:t>V</a:t>
            </a:r>
            <a:r>
              <a:rPr lang="en-US" altLang="en-US" sz="3600" baseline="-25000" dirty="0" err="1">
                <a:solidFill>
                  <a:schemeClr val="tx1"/>
                </a:solidFill>
              </a:rPr>
              <a:t>f</a:t>
            </a:r>
            <a:endParaRPr lang="en-US" altLang="en-US" sz="3600" i="1" dirty="0">
              <a:solidFill>
                <a:schemeClr val="tx1"/>
              </a:solidFill>
            </a:endParaRPr>
          </a:p>
        </p:txBody>
      </p:sp>
      <p:sp>
        <p:nvSpPr>
          <p:cNvPr id="83974" name="Text Box 6">
            <a:extLst>
              <a:ext uri="{FF2B5EF4-FFF2-40B4-BE49-F238E27FC236}">
                <a16:creationId xmlns:a16="http://schemas.microsoft.com/office/drawing/2014/main" id="{FA3762C8-B693-49A1-B2F1-99FD86B0037B}"/>
              </a:ext>
            </a:extLst>
          </p:cNvPr>
          <p:cNvSpPr txBox="1">
            <a:spLocks noChangeArrowheads="1"/>
          </p:cNvSpPr>
          <p:nvPr/>
        </p:nvSpPr>
        <p:spPr bwMode="auto">
          <a:xfrm>
            <a:off x="609600" y="2895600"/>
            <a:ext cx="1633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i="1">
                <a:solidFill>
                  <a:schemeClr val="tx1"/>
                </a:solidFill>
              </a:rPr>
              <a:t>M</a:t>
            </a:r>
            <a:r>
              <a:rPr lang="en-US" altLang="en-US" sz="2800" baseline="-25000">
                <a:solidFill>
                  <a:schemeClr val="tx1"/>
                </a:solidFill>
              </a:rPr>
              <a:t>i</a:t>
            </a:r>
            <a:r>
              <a:rPr lang="en-US" altLang="en-US" sz="2800">
                <a:solidFill>
                  <a:schemeClr val="tx1"/>
                </a:solidFill>
              </a:rPr>
              <a:t> = 4.00</a:t>
            </a:r>
          </a:p>
        </p:txBody>
      </p:sp>
      <p:sp>
        <p:nvSpPr>
          <p:cNvPr id="83975" name="Text Box 7">
            <a:extLst>
              <a:ext uri="{FF2B5EF4-FFF2-40B4-BE49-F238E27FC236}">
                <a16:creationId xmlns:a16="http://schemas.microsoft.com/office/drawing/2014/main" id="{0C3010EF-89E1-46C4-8B29-0C25CFAA5BE6}"/>
              </a:ext>
            </a:extLst>
          </p:cNvPr>
          <p:cNvSpPr txBox="1">
            <a:spLocks noChangeArrowheads="1"/>
          </p:cNvSpPr>
          <p:nvPr/>
        </p:nvSpPr>
        <p:spPr bwMode="auto">
          <a:xfrm>
            <a:off x="2934424" y="2897188"/>
            <a:ext cx="1459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i="1" dirty="0" err="1">
                <a:solidFill>
                  <a:schemeClr val="tx1"/>
                </a:solidFill>
              </a:rPr>
              <a:t>M</a:t>
            </a:r>
            <a:r>
              <a:rPr lang="en-US" altLang="en-US" sz="2800" baseline="-25000" dirty="0" err="1">
                <a:solidFill>
                  <a:schemeClr val="tx1"/>
                </a:solidFill>
              </a:rPr>
              <a:t>f</a:t>
            </a:r>
            <a:r>
              <a:rPr lang="en-US" altLang="en-US" sz="2800" dirty="0">
                <a:solidFill>
                  <a:schemeClr val="tx1"/>
                </a:solidFill>
              </a:rPr>
              <a:t> = 0.2</a:t>
            </a:r>
          </a:p>
        </p:txBody>
      </p:sp>
      <p:sp>
        <p:nvSpPr>
          <p:cNvPr id="83976" name="Text Box 8">
            <a:extLst>
              <a:ext uri="{FF2B5EF4-FFF2-40B4-BE49-F238E27FC236}">
                <a16:creationId xmlns:a16="http://schemas.microsoft.com/office/drawing/2014/main" id="{48219762-399E-4339-9C13-8F2F61F950BE}"/>
              </a:ext>
            </a:extLst>
          </p:cNvPr>
          <p:cNvSpPr txBox="1">
            <a:spLocks noChangeArrowheads="1"/>
          </p:cNvSpPr>
          <p:nvPr/>
        </p:nvSpPr>
        <p:spPr bwMode="auto">
          <a:xfrm>
            <a:off x="5084763" y="2897188"/>
            <a:ext cx="1882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dirty="0" err="1">
                <a:solidFill>
                  <a:schemeClr val="tx1"/>
                </a:solidFill>
              </a:rPr>
              <a:t>V</a:t>
            </a:r>
            <a:r>
              <a:rPr lang="en-US" altLang="en-US" sz="2800" baseline="-25000" dirty="0" err="1">
                <a:solidFill>
                  <a:schemeClr val="tx1"/>
                </a:solidFill>
              </a:rPr>
              <a:t>f</a:t>
            </a:r>
            <a:r>
              <a:rPr lang="en-US" altLang="en-US" sz="2800" dirty="0">
                <a:solidFill>
                  <a:schemeClr val="tx1"/>
                </a:solidFill>
              </a:rPr>
              <a:t> = 0.06 L</a:t>
            </a:r>
          </a:p>
        </p:txBody>
      </p:sp>
      <p:sp>
        <p:nvSpPr>
          <p:cNvPr id="83977" name="Text Box 9">
            <a:extLst>
              <a:ext uri="{FF2B5EF4-FFF2-40B4-BE49-F238E27FC236}">
                <a16:creationId xmlns:a16="http://schemas.microsoft.com/office/drawing/2014/main" id="{F13ED709-F3FA-46FD-A982-4B482A9C37A5}"/>
              </a:ext>
            </a:extLst>
          </p:cNvPr>
          <p:cNvSpPr txBox="1">
            <a:spLocks noChangeArrowheads="1"/>
          </p:cNvSpPr>
          <p:nvPr/>
        </p:nvSpPr>
        <p:spPr bwMode="auto">
          <a:xfrm>
            <a:off x="7467600" y="2895600"/>
            <a:ext cx="137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V</a:t>
            </a:r>
            <a:r>
              <a:rPr lang="en-US" altLang="en-US" sz="2800" baseline="-25000">
                <a:solidFill>
                  <a:schemeClr val="tx1"/>
                </a:solidFill>
              </a:rPr>
              <a:t>i</a:t>
            </a:r>
            <a:r>
              <a:rPr lang="en-US" altLang="en-US" sz="2800">
                <a:solidFill>
                  <a:schemeClr val="tx1"/>
                </a:solidFill>
              </a:rPr>
              <a:t> = ? L</a:t>
            </a:r>
          </a:p>
        </p:txBody>
      </p:sp>
      <p:grpSp>
        <p:nvGrpSpPr>
          <p:cNvPr id="3" name="Group 11">
            <a:extLst>
              <a:ext uri="{FF2B5EF4-FFF2-40B4-BE49-F238E27FC236}">
                <a16:creationId xmlns:a16="http://schemas.microsoft.com/office/drawing/2014/main" id="{23966784-5F3E-47AD-8790-379EA95C4639}"/>
              </a:ext>
            </a:extLst>
          </p:cNvPr>
          <p:cNvGrpSpPr>
            <a:grpSpLocks/>
          </p:cNvGrpSpPr>
          <p:nvPr/>
        </p:nvGrpSpPr>
        <p:grpSpPr bwMode="auto">
          <a:xfrm>
            <a:off x="1181100" y="3810000"/>
            <a:ext cx="1735138" cy="1063625"/>
            <a:chOff x="1531" y="2570"/>
            <a:chExt cx="1093" cy="670"/>
          </a:xfrm>
        </p:grpSpPr>
        <p:sp>
          <p:nvSpPr>
            <p:cNvPr id="2067" name="Text Box 12">
              <a:extLst>
                <a:ext uri="{FF2B5EF4-FFF2-40B4-BE49-F238E27FC236}">
                  <a16:creationId xmlns:a16="http://schemas.microsoft.com/office/drawing/2014/main" id="{68854DC7-EABE-4E91-A903-14F5EE63B2C3}"/>
                </a:ext>
              </a:extLst>
            </p:cNvPr>
            <p:cNvSpPr txBox="1">
              <a:spLocks noChangeArrowheads="1"/>
            </p:cNvSpPr>
            <p:nvPr/>
          </p:nvSpPr>
          <p:spPr bwMode="auto">
            <a:xfrm>
              <a:off x="1531" y="2729"/>
              <a:ext cx="4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V</a:t>
              </a:r>
              <a:r>
                <a:rPr lang="en-US" altLang="en-US" sz="2800" baseline="-25000">
                  <a:solidFill>
                    <a:schemeClr val="tx1"/>
                  </a:solidFill>
                </a:rPr>
                <a:t>i</a:t>
              </a:r>
              <a:r>
                <a:rPr lang="en-US" altLang="en-US" sz="2800">
                  <a:solidFill>
                    <a:schemeClr val="tx1"/>
                  </a:solidFill>
                </a:rPr>
                <a:t> =</a:t>
              </a:r>
            </a:p>
          </p:txBody>
        </p:sp>
        <p:sp>
          <p:nvSpPr>
            <p:cNvPr id="2068" name="Text Box 13">
              <a:extLst>
                <a:ext uri="{FF2B5EF4-FFF2-40B4-BE49-F238E27FC236}">
                  <a16:creationId xmlns:a16="http://schemas.microsoft.com/office/drawing/2014/main" id="{42B745CA-221F-49B2-9FCF-2DA2DD1D6337}"/>
                </a:ext>
              </a:extLst>
            </p:cNvPr>
            <p:cNvSpPr txBox="1">
              <a:spLocks noChangeArrowheads="1"/>
            </p:cNvSpPr>
            <p:nvPr/>
          </p:nvSpPr>
          <p:spPr bwMode="auto">
            <a:xfrm>
              <a:off x="2088" y="2570"/>
              <a:ext cx="5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i="1">
                  <a:solidFill>
                    <a:schemeClr val="tx1"/>
                  </a:solidFill>
                </a:rPr>
                <a:t>M</a:t>
              </a:r>
              <a:r>
                <a:rPr lang="en-US" altLang="en-US" sz="2800" baseline="-25000">
                  <a:solidFill>
                    <a:schemeClr val="tx1"/>
                  </a:solidFill>
                </a:rPr>
                <a:t>f</a:t>
              </a:r>
              <a:r>
                <a:rPr lang="en-US" altLang="en-US" sz="2800">
                  <a:solidFill>
                    <a:schemeClr val="tx1"/>
                  </a:solidFill>
                </a:rPr>
                <a:t>V</a:t>
              </a:r>
              <a:r>
                <a:rPr lang="en-US" altLang="en-US" sz="2800" baseline="-25000">
                  <a:solidFill>
                    <a:schemeClr val="tx1"/>
                  </a:solidFill>
                </a:rPr>
                <a:t>f</a:t>
              </a:r>
              <a:endParaRPr lang="en-US" altLang="en-US" sz="2800" i="1">
                <a:solidFill>
                  <a:schemeClr val="tx1"/>
                </a:solidFill>
              </a:endParaRPr>
            </a:p>
          </p:txBody>
        </p:sp>
        <p:sp>
          <p:nvSpPr>
            <p:cNvPr id="2069" name="Text Box 14">
              <a:extLst>
                <a:ext uri="{FF2B5EF4-FFF2-40B4-BE49-F238E27FC236}">
                  <a16:creationId xmlns:a16="http://schemas.microsoft.com/office/drawing/2014/main" id="{A89D029A-A2E8-467B-BD02-6DC81493A9B6}"/>
                </a:ext>
              </a:extLst>
            </p:cNvPr>
            <p:cNvSpPr txBox="1">
              <a:spLocks noChangeArrowheads="1"/>
            </p:cNvSpPr>
            <p:nvPr/>
          </p:nvSpPr>
          <p:spPr bwMode="auto">
            <a:xfrm>
              <a:off x="2188" y="2913"/>
              <a:ext cx="3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i="1">
                  <a:solidFill>
                    <a:schemeClr val="tx1"/>
                  </a:solidFill>
                </a:rPr>
                <a:t>M</a:t>
              </a:r>
              <a:r>
                <a:rPr lang="en-US" altLang="en-US" sz="2800" baseline="-25000">
                  <a:solidFill>
                    <a:schemeClr val="tx1"/>
                  </a:solidFill>
                </a:rPr>
                <a:t>i</a:t>
              </a:r>
              <a:endParaRPr lang="en-US" altLang="en-US" sz="2800" i="1">
                <a:solidFill>
                  <a:schemeClr val="tx1"/>
                </a:solidFill>
              </a:endParaRPr>
            </a:p>
          </p:txBody>
        </p:sp>
        <p:sp>
          <p:nvSpPr>
            <p:cNvPr id="2070" name="Line 15">
              <a:extLst>
                <a:ext uri="{FF2B5EF4-FFF2-40B4-BE49-F238E27FC236}">
                  <a16:creationId xmlns:a16="http://schemas.microsoft.com/office/drawing/2014/main" id="{DB7E8929-FDA9-4E40-803B-47BA44416E70}"/>
                </a:ext>
              </a:extLst>
            </p:cNvPr>
            <p:cNvSpPr>
              <a:spLocks noChangeShapeType="1"/>
            </p:cNvSpPr>
            <p:nvPr/>
          </p:nvSpPr>
          <p:spPr bwMode="auto">
            <a:xfrm>
              <a:off x="2093" y="2905"/>
              <a:ext cx="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a:extLst>
              <a:ext uri="{FF2B5EF4-FFF2-40B4-BE49-F238E27FC236}">
                <a16:creationId xmlns:a16="http://schemas.microsoft.com/office/drawing/2014/main" id="{FF2AE182-E9F1-4FFA-944A-D3A9F6552123}"/>
              </a:ext>
            </a:extLst>
          </p:cNvPr>
          <p:cNvGrpSpPr>
            <a:grpSpLocks/>
          </p:cNvGrpSpPr>
          <p:nvPr/>
        </p:nvGrpSpPr>
        <p:grpSpPr bwMode="auto">
          <a:xfrm>
            <a:off x="2933700" y="3848100"/>
            <a:ext cx="2532063" cy="987425"/>
            <a:chOff x="2757" y="2593"/>
            <a:chExt cx="1595" cy="622"/>
          </a:xfrm>
        </p:grpSpPr>
        <p:sp>
          <p:nvSpPr>
            <p:cNvPr id="2063" name="Text Box 17">
              <a:extLst>
                <a:ext uri="{FF2B5EF4-FFF2-40B4-BE49-F238E27FC236}">
                  <a16:creationId xmlns:a16="http://schemas.microsoft.com/office/drawing/2014/main" id="{0356AF7C-2187-4B56-8F60-5991317AC9E0}"/>
                </a:ext>
              </a:extLst>
            </p:cNvPr>
            <p:cNvSpPr txBox="1">
              <a:spLocks noChangeArrowheads="1"/>
            </p:cNvSpPr>
            <p:nvPr/>
          </p:nvSpPr>
          <p:spPr bwMode="auto">
            <a:xfrm>
              <a:off x="2757" y="272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a:t>
              </a:r>
            </a:p>
          </p:txBody>
        </p:sp>
        <p:sp>
          <p:nvSpPr>
            <p:cNvPr id="2064" name="Text Box 18">
              <a:extLst>
                <a:ext uri="{FF2B5EF4-FFF2-40B4-BE49-F238E27FC236}">
                  <a16:creationId xmlns:a16="http://schemas.microsoft.com/office/drawing/2014/main" id="{734CAACF-7531-45CB-892F-8063688BD493}"/>
                </a:ext>
              </a:extLst>
            </p:cNvPr>
            <p:cNvSpPr txBox="1">
              <a:spLocks noChangeArrowheads="1"/>
            </p:cNvSpPr>
            <p:nvPr/>
          </p:nvSpPr>
          <p:spPr bwMode="auto">
            <a:xfrm>
              <a:off x="3001" y="2593"/>
              <a:ext cx="13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0.200 x 0.06</a:t>
              </a:r>
            </a:p>
          </p:txBody>
        </p:sp>
        <p:sp>
          <p:nvSpPr>
            <p:cNvPr id="2065" name="Text Box 19">
              <a:extLst>
                <a:ext uri="{FF2B5EF4-FFF2-40B4-BE49-F238E27FC236}">
                  <a16:creationId xmlns:a16="http://schemas.microsoft.com/office/drawing/2014/main" id="{34466841-8D5C-42CC-A385-436C7728961B}"/>
                </a:ext>
              </a:extLst>
            </p:cNvPr>
            <p:cNvSpPr txBox="1">
              <a:spLocks noChangeArrowheads="1"/>
            </p:cNvSpPr>
            <p:nvPr/>
          </p:nvSpPr>
          <p:spPr bwMode="auto">
            <a:xfrm>
              <a:off x="3400" y="2888"/>
              <a:ext cx="5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4.00</a:t>
              </a:r>
            </a:p>
          </p:txBody>
        </p:sp>
        <p:sp>
          <p:nvSpPr>
            <p:cNvPr id="2066" name="Line 20">
              <a:extLst>
                <a:ext uri="{FF2B5EF4-FFF2-40B4-BE49-F238E27FC236}">
                  <a16:creationId xmlns:a16="http://schemas.microsoft.com/office/drawing/2014/main" id="{DC82E298-F3E4-43BC-8403-FCEBFB585019}"/>
                </a:ext>
              </a:extLst>
            </p:cNvPr>
            <p:cNvSpPr>
              <a:spLocks noChangeShapeType="1"/>
            </p:cNvSpPr>
            <p:nvPr/>
          </p:nvSpPr>
          <p:spPr bwMode="auto">
            <a:xfrm>
              <a:off x="3028" y="2904"/>
              <a:ext cx="12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989" name="Text Box 21">
            <a:extLst>
              <a:ext uri="{FF2B5EF4-FFF2-40B4-BE49-F238E27FC236}">
                <a16:creationId xmlns:a16="http://schemas.microsoft.com/office/drawing/2014/main" id="{0796C675-0B11-43A9-B931-90254C087111}"/>
              </a:ext>
            </a:extLst>
          </p:cNvPr>
          <p:cNvSpPr txBox="1">
            <a:spLocks noChangeArrowheads="1"/>
          </p:cNvSpPr>
          <p:nvPr/>
        </p:nvSpPr>
        <p:spPr bwMode="auto">
          <a:xfrm>
            <a:off x="5429250" y="4064000"/>
            <a:ext cx="287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 0.003 L = 3 mL</a:t>
            </a:r>
          </a:p>
        </p:txBody>
      </p:sp>
      <p:sp>
        <p:nvSpPr>
          <p:cNvPr id="83990" name="Text Box 22">
            <a:extLst>
              <a:ext uri="{FF2B5EF4-FFF2-40B4-BE49-F238E27FC236}">
                <a16:creationId xmlns:a16="http://schemas.microsoft.com/office/drawing/2014/main" id="{F2C441C0-B7FE-4CCF-BEAC-BE8235901D87}"/>
              </a:ext>
            </a:extLst>
          </p:cNvPr>
          <p:cNvSpPr txBox="1">
            <a:spLocks noChangeArrowheads="1"/>
          </p:cNvSpPr>
          <p:nvPr/>
        </p:nvSpPr>
        <p:spPr bwMode="auto">
          <a:xfrm>
            <a:off x="847725" y="5105400"/>
            <a:ext cx="212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3 mL of acid</a:t>
            </a:r>
          </a:p>
        </p:txBody>
      </p:sp>
      <p:sp>
        <p:nvSpPr>
          <p:cNvPr id="83991" name="Text Box 23">
            <a:extLst>
              <a:ext uri="{FF2B5EF4-FFF2-40B4-BE49-F238E27FC236}">
                <a16:creationId xmlns:a16="http://schemas.microsoft.com/office/drawing/2014/main" id="{41E1B1E1-9B34-4632-BFE6-F0A3D5530A60}"/>
              </a:ext>
            </a:extLst>
          </p:cNvPr>
          <p:cNvSpPr txBox="1">
            <a:spLocks noChangeArrowheads="1"/>
          </p:cNvSpPr>
          <p:nvPr/>
        </p:nvSpPr>
        <p:spPr bwMode="auto">
          <a:xfrm>
            <a:off x="2871788" y="5106988"/>
            <a:ext cx="2846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dirty="0">
                <a:solidFill>
                  <a:schemeClr val="tx1"/>
                </a:solidFill>
              </a:rPr>
              <a:t>+ 57 mL of water</a:t>
            </a:r>
          </a:p>
        </p:txBody>
      </p:sp>
      <p:sp>
        <p:nvSpPr>
          <p:cNvPr id="83992" name="Text Box 24">
            <a:extLst>
              <a:ext uri="{FF2B5EF4-FFF2-40B4-BE49-F238E27FC236}">
                <a16:creationId xmlns:a16="http://schemas.microsoft.com/office/drawing/2014/main" id="{B5D7A85E-F898-49C1-B8B7-EC93E07A2EEF}"/>
              </a:ext>
            </a:extLst>
          </p:cNvPr>
          <p:cNvSpPr txBox="1">
            <a:spLocks noChangeArrowheads="1"/>
          </p:cNvSpPr>
          <p:nvPr/>
        </p:nvSpPr>
        <p:spPr bwMode="auto">
          <a:xfrm>
            <a:off x="5638800" y="5106988"/>
            <a:ext cx="3203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a:solidFill>
                  <a:schemeClr val="tx1"/>
                </a:solidFill>
              </a:rPr>
              <a:t>= 60 mL of solution</a:t>
            </a:r>
          </a:p>
        </p:txBody>
      </p:sp>
      <p:sp>
        <p:nvSpPr>
          <p:cNvPr id="25" name="TextBox 6">
            <a:extLst>
              <a:ext uri="{FF2B5EF4-FFF2-40B4-BE49-F238E27FC236}">
                <a16:creationId xmlns:a16="http://schemas.microsoft.com/office/drawing/2014/main" id="{811BF69A-3F03-4FBA-A90A-F12B62CA474C}"/>
              </a:ext>
            </a:extLst>
          </p:cNvPr>
          <p:cNvSpPr txBox="1">
            <a:spLocks noChangeArrowheads="1"/>
          </p:cNvSpPr>
          <p:nvPr/>
        </p:nvSpPr>
        <p:spPr bwMode="auto">
          <a:xfrm>
            <a:off x="432595" y="5637212"/>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buClr>
                <a:srgbClr val="000000"/>
              </a:buClr>
              <a:buSzPct val="100000"/>
              <a:buFont typeface="Arial" panose="020B0604020202020204" pitchFamily="34" charset="0"/>
              <a:buNone/>
            </a:pPr>
            <a:r>
              <a:rPr lang="en-US" altLang="en-US" dirty="0">
                <a:solidFill>
                  <a:schemeClr val="tx1"/>
                </a:solidFill>
                <a:latin typeface="Times New Roman" panose="02020603050405020304" pitchFamily="18" charset="0"/>
                <a:cs typeface="Times New Roman" panose="02020603050405020304" pitchFamily="18" charset="0"/>
              </a:rPr>
              <a:t>Because most volumes measured in the laboratory are in milliliters rather than liters, it is worth pointing out that the equation can use any unit of volume, as long as they are </a:t>
            </a:r>
            <a:r>
              <a:rPr lang="en-US" altLang="en-US" i="1" dirty="0">
                <a:solidFill>
                  <a:schemeClr val="tx1"/>
                </a:solidFill>
                <a:latin typeface="Times New Roman" panose="02020603050405020304" pitchFamily="18" charset="0"/>
                <a:cs typeface="Times New Roman" panose="02020603050405020304" pitchFamily="18" charset="0"/>
              </a:rPr>
              <a:t>consistent</a:t>
            </a:r>
            <a:endParaRPr lang="en-US" alt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500" fill="hold"/>
                                        <p:tgtEl>
                                          <p:spTgt spid="83973"/>
                                        </p:tgtEl>
                                        <p:attrNameLst>
                                          <p:attrName>ppt_w</p:attrName>
                                        </p:attrNameLst>
                                      </p:cBhvr>
                                      <p:tavLst>
                                        <p:tav tm="0">
                                          <p:val>
                                            <p:fltVal val="0"/>
                                          </p:val>
                                        </p:tav>
                                        <p:tav tm="100000">
                                          <p:val>
                                            <p:strVal val="#ppt_w"/>
                                          </p:val>
                                        </p:tav>
                                      </p:tavLst>
                                    </p:anim>
                                    <p:anim calcmode="lin" valueType="num">
                                      <p:cBhvr>
                                        <p:cTn id="8" dur="500" fill="hold"/>
                                        <p:tgtEl>
                                          <p:spTgt spid="8397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4"/>
                                        </p:tgtEl>
                                        <p:attrNameLst>
                                          <p:attrName>style.visibility</p:attrName>
                                        </p:attrNameLst>
                                      </p:cBhvr>
                                      <p:to>
                                        <p:strVal val="visible"/>
                                      </p:to>
                                    </p:set>
                                    <p:anim calcmode="lin" valueType="num">
                                      <p:cBhvr additive="base">
                                        <p:cTn id="13" dur="500" fill="hold"/>
                                        <p:tgtEl>
                                          <p:spTgt spid="83974"/>
                                        </p:tgtEl>
                                        <p:attrNameLst>
                                          <p:attrName>ppt_x</p:attrName>
                                        </p:attrNameLst>
                                      </p:cBhvr>
                                      <p:tavLst>
                                        <p:tav tm="0">
                                          <p:val>
                                            <p:strVal val="0-#ppt_w/2"/>
                                          </p:val>
                                        </p:tav>
                                        <p:tav tm="100000">
                                          <p:val>
                                            <p:strVal val="#ppt_x"/>
                                          </p:val>
                                        </p:tav>
                                      </p:tavLst>
                                    </p:anim>
                                    <p:anim calcmode="lin" valueType="num">
                                      <p:cBhvr additive="base">
                                        <p:cTn id="14"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3975"/>
                                        </p:tgtEl>
                                        <p:attrNameLst>
                                          <p:attrName>style.visibility</p:attrName>
                                        </p:attrNameLst>
                                      </p:cBhvr>
                                      <p:to>
                                        <p:strVal val="visible"/>
                                      </p:to>
                                    </p:set>
                                    <p:anim calcmode="lin" valueType="num">
                                      <p:cBhvr additive="base">
                                        <p:cTn id="19" dur="500" fill="hold"/>
                                        <p:tgtEl>
                                          <p:spTgt spid="83975"/>
                                        </p:tgtEl>
                                        <p:attrNameLst>
                                          <p:attrName>ppt_x</p:attrName>
                                        </p:attrNameLst>
                                      </p:cBhvr>
                                      <p:tavLst>
                                        <p:tav tm="0">
                                          <p:val>
                                            <p:strVal val="1+#ppt_w/2"/>
                                          </p:val>
                                        </p:tav>
                                        <p:tav tm="100000">
                                          <p:val>
                                            <p:strVal val="#ppt_x"/>
                                          </p:val>
                                        </p:tav>
                                      </p:tavLst>
                                    </p:anim>
                                    <p:anim calcmode="lin" valueType="num">
                                      <p:cBhvr additive="base">
                                        <p:cTn id="20" dur="500" fill="hold"/>
                                        <p:tgtEl>
                                          <p:spTgt spid="839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3976"/>
                                        </p:tgtEl>
                                        <p:attrNameLst>
                                          <p:attrName>style.visibility</p:attrName>
                                        </p:attrNameLst>
                                      </p:cBhvr>
                                      <p:to>
                                        <p:strVal val="visible"/>
                                      </p:to>
                                    </p:set>
                                    <p:anim calcmode="lin" valueType="num">
                                      <p:cBhvr additive="base">
                                        <p:cTn id="25" dur="500" fill="hold"/>
                                        <p:tgtEl>
                                          <p:spTgt spid="83976"/>
                                        </p:tgtEl>
                                        <p:attrNameLst>
                                          <p:attrName>ppt_x</p:attrName>
                                        </p:attrNameLst>
                                      </p:cBhvr>
                                      <p:tavLst>
                                        <p:tav tm="0">
                                          <p:val>
                                            <p:strVal val="1+#ppt_w/2"/>
                                          </p:val>
                                        </p:tav>
                                        <p:tav tm="100000">
                                          <p:val>
                                            <p:strVal val="#ppt_x"/>
                                          </p:val>
                                        </p:tav>
                                      </p:tavLst>
                                    </p:anim>
                                    <p:anim calcmode="lin" valueType="num">
                                      <p:cBhvr additive="base">
                                        <p:cTn id="26" dur="500" fill="hold"/>
                                        <p:tgtEl>
                                          <p:spTgt spid="8397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3977"/>
                                        </p:tgtEl>
                                        <p:attrNameLst>
                                          <p:attrName>style.visibility</p:attrName>
                                        </p:attrNameLst>
                                      </p:cBhvr>
                                      <p:to>
                                        <p:strVal val="visible"/>
                                      </p:to>
                                    </p:set>
                                    <p:anim calcmode="lin" valueType="num">
                                      <p:cBhvr additive="base">
                                        <p:cTn id="31" dur="500" fill="hold"/>
                                        <p:tgtEl>
                                          <p:spTgt spid="83977"/>
                                        </p:tgtEl>
                                        <p:attrNameLst>
                                          <p:attrName>ppt_x</p:attrName>
                                        </p:attrNameLst>
                                      </p:cBhvr>
                                      <p:tavLst>
                                        <p:tav tm="0">
                                          <p:val>
                                            <p:strVal val="1+#ppt_w/2"/>
                                          </p:val>
                                        </p:tav>
                                        <p:tav tm="100000">
                                          <p:val>
                                            <p:strVal val="#ppt_x"/>
                                          </p:val>
                                        </p:tav>
                                      </p:tavLst>
                                    </p:anim>
                                    <p:anim calcmode="lin" valueType="num">
                                      <p:cBhvr additive="base">
                                        <p:cTn id="32" dur="500" fill="hold"/>
                                        <p:tgtEl>
                                          <p:spTgt spid="8397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3989"/>
                                        </p:tgtEl>
                                        <p:attrNameLst>
                                          <p:attrName>style.visibility</p:attrName>
                                        </p:attrNameLst>
                                      </p:cBhvr>
                                      <p:to>
                                        <p:strVal val="visible"/>
                                      </p:to>
                                    </p:set>
                                    <p:anim calcmode="lin" valueType="num">
                                      <p:cBhvr additive="base">
                                        <p:cTn id="49" dur="500" fill="hold"/>
                                        <p:tgtEl>
                                          <p:spTgt spid="83989"/>
                                        </p:tgtEl>
                                        <p:attrNameLst>
                                          <p:attrName>ppt_x</p:attrName>
                                        </p:attrNameLst>
                                      </p:cBhvr>
                                      <p:tavLst>
                                        <p:tav tm="0">
                                          <p:val>
                                            <p:strVal val="1+#ppt_w/2"/>
                                          </p:val>
                                        </p:tav>
                                        <p:tav tm="100000">
                                          <p:val>
                                            <p:strVal val="#ppt_x"/>
                                          </p:val>
                                        </p:tav>
                                      </p:tavLst>
                                    </p:anim>
                                    <p:anim calcmode="lin" valueType="num">
                                      <p:cBhvr additive="base">
                                        <p:cTn id="50" dur="500" fill="hold"/>
                                        <p:tgtEl>
                                          <p:spTgt spid="8398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3990"/>
                                        </p:tgtEl>
                                        <p:attrNameLst>
                                          <p:attrName>style.visibility</p:attrName>
                                        </p:attrNameLst>
                                      </p:cBhvr>
                                      <p:to>
                                        <p:strVal val="visible"/>
                                      </p:to>
                                    </p:set>
                                    <p:anim calcmode="lin" valueType="num">
                                      <p:cBhvr additive="base">
                                        <p:cTn id="55" dur="500" fill="hold"/>
                                        <p:tgtEl>
                                          <p:spTgt spid="83990"/>
                                        </p:tgtEl>
                                        <p:attrNameLst>
                                          <p:attrName>ppt_x</p:attrName>
                                        </p:attrNameLst>
                                      </p:cBhvr>
                                      <p:tavLst>
                                        <p:tav tm="0">
                                          <p:val>
                                            <p:strVal val="0-#ppt_w/2"/>
                                          </p:val>
                                        </p:tav>
                                        <p:tav tm="100000">
                                          <p:val>
                                            <p:strVal val="#ppt_x"/>
                                          </p:val>
                                        </p:tav>
                                      </p:tavLst>
                                    </p:anim>
                                    <p:anim calcmode="lin" valueType="num">
                                      <p:cBhvr additive="base">
                                        <p:cTn id="56" dur="500" fill="hold"/>
                                        <p:tgtEl>
                                          <p:spTgt spid="8399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3991"/>
                                        </p:tgtEl>
                                        <p:attrNameLst>
                                          <p:attrName>style.visibility</p:attrName>
                                        </p:attrNameLst>
                                      </p:cBhvr>
                                      <p:to>
                                        <p:strVal val="visible"/>
                                      </p:to>
                                    </p:set>
                                    <p:anim calcmode="lin" valueType="num">
                                      <p:cBhvr additive="base">
                                        <p:cTn id="61" dur="500" fill="hold"/>
                                        <p:tgtEl>
                                          <p:spTgt spid="83991"/>
                                        </p:tgtEl>
                                        <p:attrNameLst>
                                          <p:attrName>ppt_x</p:attrName>
                                        </p:attrNameLst>
                                      </p:cBhvr>
                                      <p:tavLst>
                                        <p:tav tm="0">
                                          <p:val>
                                            <p:strVal val="1+#ppt_w/2"/>
                                          </p:val>
                                        </p:tav>
                                        <p:tav tm="100000">
                                          <p:val>
                                            <p:strVal val="#ppt_x"/>
                                          </p:val>
                                        </p:tav>
                                      </p:tavLst>
                                    </p:anim>
                                    <p:anim calcmode="lin" valueType="num">
                                      <p:cBhvr additive="base">
                                        <p:cTn id="62" dur="500" fill="hold"/>
                                        <p:tgtEl>
                                          <p:spTgt spid="8399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83992"/>
                                        </p:tgtEl>
                                        <p:attrNameLst>
                                          <p:attrName>style.visibility</p:attrName>
                                        </p:attrNameLst>
                                      </p:cBhvr>
                                      <p:to>
                                        <p:strVal val="visible"/>
                                      </p:to>
                                    </p:set>
                                    <p:anim calcmode="lin" valueType="num">
                                      <p:cBhvr additive="base">
                                        <p:cTn id="67" dur="500" fill="hold"/>
                                        <p:tgtEl>
                                          <p:spTgt spid="83992"/>
                                        </p:tgtEl>
                                        <p:attrNameLst>
                                          <p:attrName>ppt_x</p:attrName>
                                        </p:attrNameLst>
                                      </p:cBhvr>
                                      <p:tavLst>
                                        <p:tav tm="0">
                                          <p:val>
                                            <p:strVal val="1+#ppt_w/2"/>
                                          </p:val>
                                        </p:tav>
                                        <p:tav tm="100000">
                                          <p:val>
                                            <p:strVal val="#ppt_x"/>
                                          </p:val>
                                        </p:tav>
                                      </p:tavLst>
                                    </p:anim>
                                    <p:anim calcmode="lin" valueType="num">
                                      <p:cBhvr additive="base">
                                        <p:cTn id="68" dur="500" fill="hold"/>
                                        <p:tgtEl>
                                          <p:spTgt spid="839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utoUpdateAnimBg="0"/>
      <p:bldP spid="83974" grpId="0" autoUpdateAnimBg="0"/>
      <p:bldP spid="83975" grpId="0" autoUpdateAnimBg="0"/>
      <p:bldP spid="83976" grpId="0" autoUpdateAnimBg="0"/>
      <p:bldP spid="83977" grpId="0" autoUpdateAnimBg="0"/>
      <p:bldP spid="83989" grpId="0" autoUpdateAnimBg="0"/>
      <p:bldP spid="83990" grpId="0" autoUpdateAnimBg="0"/>
      <p:bldP spid="83991" grpId="0" autoUpdateAnimBg="0"/>
      <p:bldP spid="839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57200" y="457200"/>
            <a:ext cx="8229600" cy="601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1" u="sng" strike="noStrike" dirty="0">
                <a:ln w="22225">
                  <a:solidFill>
                    <a:schemeClr val="accent2"/>
                  </a:solidFill>
                  <a:prstDash val="solid"/>
                </a:ln>
                <a:solidFill>
                  <a:schemeClr val="accent2">
                    <a:lumMod val="40000"/>
                    <a:lumOff val="60000"/>
                  </a:schemeClr>
                </a:solidFill>
                <a:latin typeface="Calibri"/>
                <a:ea typeface="Calibri"/>
                <a:cs typeface="Calibri"/>
                <a:sym typeface="Calibri"/>
              </a:rPr>
              <a:t>Acids</a:t>
            </a:r>
            <a:r>
              <a:rPr lang="en-US" sz="3200" b="0" i="0" u="none" strike="noStrike" cap="none" dirty="0">
                <a:solidFill>
                  <a:schemeClr val="dk1"/>
                </a:solidFill>
                <a:latin typeface="Calibri"/>
                <a:ea typeface="Calibri"/>
                <a:cs typeface="Calibri"/>
                <a:sym typeface="Calibri"/>
              </a:rPr>
              <a:t> → typically “donate” hydrogens; contain hydrogen (usually written </a:t>
            </a:r>
            <a:r>
              <a:rPr lang="en-US" sz="3200" b="0" i="1" u="none" strike="noStrike" cap="none" dirty="0">
                <a:solidFill>
                  <a:schemeClr val="dk1"/>
                </a:solidFill>
                <a:latin typeface="Calibri"/>
                <a:ea typeface="Calibri"/>
                <a:cs typeface="Calibri"/>
                <a:sym typeface="Calibri"/>
              </a:rPr>
              <a:t>first</a:t>
            </a:r>
            <a:r>
              <a:rPr lang="en-US" sz="3200" b="0" i="0" u="none" strike="noStrike" cap="none" dirty="0">
                <a:solidFill>
                  <a:schemeClr val="dk1"/>
                </a:solidFill>
                <a:latin typeface="Calibri"/>
                <a:ea typeface="Calibri"/>
                <a:cs typeface="Calibri"/>
                <a:sym typeface="Calibri"/>
              </a:rPr>
              <a:t> in the formula)</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1" i="1" u="sng" strike="noStrike" dirty="0">
                <a:ln w="22225">
                  <a:solidFill>
                    <a:schemeClr val="accent2"/>
                  </a:solidFill>
                  <a:prstDash val="solid"/>
                </a:ln>
                <a:solidFill>
                  <a:schemeClr val="accent2">
                    <a:lumMod val="40000"/>
                    <a:lumOff val="60000"/>
                  </a:schemeClr>
                </a:solidFill>
                <a:latin typeface="Calibri"/>
                <a:ea typeface="Calibri"/>
                <a:cs typeface="Calibri"/>
                <a:sym typeface="Calibri"/>
              </a:rPr>
              <a:t>Bases</a:t>
            </a:r>
            <a:r>
              <a:rPr lang="en-US" sz="3200" b="0" i="0" u="none" strike="noStrike" cap="none" dirty="0">
                <a:solidFill>
                  <a:schemeClr val="dk1"/>
                </a:solidFill>
                <a:latin typeface="Calibri"/>
                <a:ea typeface="Calibri"/>
                <a:cs typeface="Calibri"/>
                <a:sym typeface="Calibri"/>
              </a:rPr>
              <a:t> → typically “accept” hydrogens; typically contain hydroxide (usually written </a:t>
            </a:r>
            <a:r>
              <a:rPr lang="en-US" sz="3200" b="0" i="1" u="none" strike="noStrike" cap="none" dirty="0">
                <a:solidFill>
                  <a:schemeClr val="dk1"/>
                </a:solidFill>
                <a:latin typeface="Calibri"/>
                <a:ea typeface="Calibri"/>
                <a:cs typeface="Calibri"/>
                <a:sym typeface="Calibri"/>
              </a:rPr>
              <a:t>last</a:t>
            </a:r>
            <a:r>
              <a:rPr lang="en-US" sz="3200" b="0" i="0" u="none" strike="noStrike" cap="none" dirty="0">
                <a:solidFill>
                  <a:schemeClr val="dk1"/>
                </a:solidFill>
                <a:latin typeface="Calibri"/>
                <a:ea typeface="Calibri"/>
                <a:cs typeface="Calibri"/>
                <a:sym typeface="Calibri"/>
              </a:rPr>
              <a:t> in the formula)</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HCl</a:t>
            </a:r>
            <a:endParaRPr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a:t>
            </a:r>
            <a:r>
              <a:rPr lang="en-US" sz="1800" b="0" i="0" u="none" strike="noStrike" cap="none" dirty="0">
                <a:solidFill>
                  <a:schemeClr val="dk1"/>
                </a:solidFill>
                <a:latin typeface="Calibri"/>
                <a:ea typeface="Calibri"/>
                <a:cs typeface="Calibri"/>
                <a:sym typeface="Calibri"/>
              </a:rPr>
              <a:t>2</a:t>
            </a:r>
            <a:r>
              <a:rPr lang="en-US" sz="3200" b="0" i="0" u="none" strike="noStrike" cap="none" dirty="0">
                <a:solidFill>
                  <a:schemeClr val="dk1"/>
                </a:solidFill>
                <a:latin typeface="Calibri"/>
                <a:ea typeface="Calibri"/>
                <a:cs typeface="Calibri"/>
                <a:sym typeface="Calibri"/>
              </a:rPr>
              <a:t>SO</a:t>
            </a:r>
            <a:r>
              <a:rPr lang="en-US" sz="2000" b="0" i="0" u="none" strike="noStrike" cap="none" dirty="0">
                <a:solidFill>
                  <a:schemeClr val="dk1"/>
                </a:solidFill>
                <a:latin typeface="Calibri"/>
                <a:ea typeface="Calibri"/>
                <a:cs typeface="Calibri"/>
                <a:sym typeface="Calibri"/>
              </a:rPr>
              <a:t>4</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NaOH</a:t>
            </a:r>
            <a:endParaRPr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72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HF</a:t>
            </a:r>
            <a:endParaRPr dirty="0"/>
          </a:p>
          <a:p>
            <a:pPr marL="342900" marR="0" lvl="0" indent="-342900" algn="l" rtl="0">
              <a:lnSpc>
                <a:spcPct val="90000"/>
              </a:lnSpc>
              <a:spcBef>
                <a:spcPts val="72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Ca(OH)</a:t>
            </a:r>
            <a:r>
              <a:rPr lang="en-US" sz="2400" b="0" i="0" u="none" strike="noStrike" cap="none" dirty="0">
                <a:solidFill>
                  <a:schemeClr val="dk1"/>
                </a:solidFill>
                <a:latin typeface="Calibri"/>
                <a:ea typeface="Calibri"/>
                <a:cs typeface="Calibri"/>
                <a:sym typeface="Calibri"/>
              </a:rPr>
              <a:t>2</a:t>
            </a:r>
            <a:endParaRPr sz="3600" b="0" i="0" u="none" strike="noStrike" cap="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2995F153-06BC-4318-8D52-365AD8FB4C8F}"/>
              </a:ext>
            </a:extLst>
          </p:cNvPr>
          <p:cNvSpPr/>
          <p:nvPr/>
        </p:nvSpPr>
        <p:spPr>
          <a:xfrm>
            <a:off x="1524000" y="3200400"/>
            <a:ext cx="1107996"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acid</a:t>
            </a:r>
          </a:p>
        </p:txBody>
      </p:sp>
      <p:sp>
        <p:nvSpPr>
          <p:cNvPr id="4" name="Rectangle 3">
            <a:extLst>
              <a:ext uri="{FF2B5EF4-FFF2-40B4-BE49-F238E27FC236}">
                <a16:creationId xmlns:a16="http://schemas.microsoft.com/office/drawing/2014/main" id="{73265C7C-D36A-4134-BE77-7959FC4EC983}"/>
              </a:ext>
            </a:extLst>
          </p:cNvPr>
          <p:cNvSpPr/>
          <p:nvPr/>
        </p:nvSpPr>
        <p:spPr>
          <a:xfrm>
            <a:off x="1862689" y="3689592"/>
            <a:ext cx="1107996"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acid</a:t>
            </a:r>
          </a:p>
        </p:txBody>
      </p:sp>
      <p:sp>
        <p:nvSpPr>
          <p:cNvPr id="5" name="Rectangle 4">
            <a:extLst>
              <a:ext uri="{FF2B5EF4-FFF2-40B4-BE49-F238E27FC236}">
                <a16:creationId xmlns:a16="http://schemas.microsoft.com/office/drawing/2014/main" id="{C0216E83-7516-4D6D-B457-F8315C8453D3}"/>
              </a:ext>
            </a:extLst>
          </p:cNvPr>
          <p:cNvSpPr/>
          <p:nvPr/>
        </p:nvSpPr>
        <p:spPr>
          <a:xfrm>
            <a:off x="1840880" y="4178784"/>
            <a:ext cx="1236237"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6" name="Rectangle 5">
            <a:extLst>
              <a:ext uri="{FF2B5EF4-FFF2-40B4-BE49-F238E27FC236}">
                <a16:creationId xmlns:a16="http://schemas.microsoft.com/office/drawing/2014/main" id="{8AD0B3D8-3633-4BA7-BB7A-A9AAB1554B1C}"/>
              </a:ext>
            </a:extLst>
          </p:cNvPr>
          <p:cNvSpPr/>
          <p:nvPr/>
        </p:nvSpPr>
        <p:spPr>
          <a:xfrm>
            <a:off x="1447800" y="4782234"/>
            <a:ext cx="1107996"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acid</a:t>
            </a:r>
          </a:p>
        </p:txBody>
      </p:sp>
      <p:sp>
        <p:nvSpPr>
          <p:cNvPr id="7" name="Rectangle 6">
            <a:extLst>
              <a:ext uri="{FF2B5EF4-FFF2-40B4-BE49-F238E27FC236}">
                <a16:creationId xmlns:a16="http://schemas.microsoft.com/office/drawing/2014/main" id="{5123FB35-18D1-447C-8CE0-78D768DA1524}"/>
              </a:ext>
            </a:extLst>
          </p:cNvPr>
          <p:cNvSpPr/>
          <p:nvPr/>
        </p:nvSpPr>
        <p:spPr>
          <a:xfrm>
            <a:off x="2310159" y="5428565"/>
            <a:ext cx="1236237"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Tree>
    <p:extLst>
      <p:ext uri="{BB962C8B-B14F-4D97-AF65-F5344CB8AC3E}">
        <p14:creationId xmlns:p14="http://schemas.microsoft.com/office/powerpoint/2010/main" val="409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pH is a concept used to measure _____________.</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24" name="Shape 124"/>
          <p:cNvPicPr preferRelativeResize="0"/>
          <p:nvPr/>
        </p:nvPicPr>
        <p:blipFill rotWithShape="1">
          <a:blip r:embed="rId3">
            <a:alphaModFix/>
          </a:blip>
          <a:srcRect/>
          <a:stretch/>
        </p:blipFill>
        <p:spPr>
          <a:xfrm>
            <a:off x="1600200" y="2819400"/>
            <a:ext cx="6341204" cy="2809875"/>
          </a:xfrm>
          <a:prstGeom prst="rect">
            <a:avLst/>
          </a:prstGeom>
          <a:noFill/>
          <a:ln>
            <a:noFill/>
          </a:ln>
        </p:spPr>
      </p:pic>
      <p:sp>
        <p:nvSpPr>
          <p:cNvPr id="5" name="Rectangle 4">
            <a:extLst>
              <a:ext uri="{FF2B5EF4-FFF2-40B4-BE49-F238E27FC236}">
                <a16:creationId xmlns:a16="http://schemas.microsoft.com/office/drawing/2014/main" id="{D877A337-1F9E-4375-84A7-15C6E890DBA0}"/>
              </a:ext>
            </a:extLst>
          </p:cNvPr>
          <p:cNvSpPr/>
          <p:nvPr/>
        </p:nvSpPr>
        <p:spPr>
          <a:xfrm>
            <a:off x="1219200" y="1828800"/>
            <a:ext cx="1646605" cy="646331"/>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acidity</a:t>
            </a:r>
          </a:p>
        </p:txBody>
      </p:sp>
    </p:spTree>
    <p:extLst>
      <p:ext uri="{BB962C8B-B14F-4D97-AF65-F5344CB8AC3E}">
        <p14:creationId xmlns:p14="http://schemas.microsoft.com/office/powerpoint/2010/main" val="2328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Rectangle: Single Corner Snipped 1">
            <a:extLst>
              <a:ext uri="{FF2B5EF4-FFF2-40B4-BE49-F238E27FC236}">
                <a16:creationId xmlns:a16="http://schemas.microsoft.com/office/drawing/2014/main" id="{A0B6415C-DDC0-4D30-935A-C5038E9A9681}"/>
              </a:ext>
            </a:extLst>
          </p:cNvPr>
          <p:cNvSpPr/>
          <p:nvPr/>
        </p:nvSpPr>
        <p:spPr bwMode="auto">
          <a:xfrm>
            <a:off x="609600" y="1524000"/>
            <a:ext cx="4114800" cy="762000"/>
          </a:xfrm>
          <a:prstGeom prst="snip1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129" name="Shape 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4400" b="1" i="0" u="none" strike="noStrike" dirty="0">
                <a:ln w="6600">
                  <a:solidFill>
                    <a:schemeClr val="accent2"/>
                  </a:solidFill>
                  <a:prstDash val="solid"/>
                </a:ln>
                <a:solidFill>
                  <a:srgbClr val="FFFFFF"/>
                </a:solidFill>
                <a:effectLst>
                  <a:outerShdw dist="38100" dir="2700000" algn="tl" rotWithShape="0">
                    <a:schemeClr val="accent2"/>
                  </a:outerShdw>
                </a:effectLst>
                <a:latin typeface="Calibri"/>
                <a:ea typeface="Calibri"/>
                <a:cs typeface="Calibri"/>
                <a:sym typeface="Calibri"/>
              </a:rPr>
              <a:t>pH = -log[H</a:t>
            </a:r>
            <a:r>
              <a:rPr lang="en-US" sz="4400" b="1" i="0" u="none" strike="noStrike" baseline="30000" dirty="0">
                <a:ln w="6600">
                  <a:solidFill>
                    <a:schemeClr val="accent2"/>
                  </a:solidFill>
                  <a:prstDash val="solid"/>
                </a:ln>
                <a:solidFill>
                  <a:srgbClr val="FFFFFF"/>
                </a:solidFill>
                <a:effectLst>
                  <a:outerShdw dist="38100" dir="2700000" algn="tl" rotWithShape="0">
                    <a:schemeClr val="accent2"/>
                  </a:outerShdw>
                </a:effectLst>
                <a:latin typeface="Calibri"/>
                <a:ea typeface="Calibri"/>
                <a:cs typeface="Calibri"/>
                <a:sym typeface="Calibri"/>
              </a:rPr>
              <a:t>+</a:t>
            </a:r>
            <a:r>
              <a:rPr lang="en-US" sz="4400" b="1" i="0" u="none" strike="noStrike" dirty="0">
                <a:ln w="6600">
                  <a:solidFill>
                    <a:schemeClr val="accent2"/>
                  </a:solidFill>
                  <a:prstDash val="solid"/>
                </a:ln>
                <a:solidFill>
                  <a:srgbClr val="FFFFFF"/>
                </a:solidFill>
                <a:effectLst>
                  <a:outerShdw dist="38100" dir="2700000" algn="tl" rotWithShape="0">
                    <a:schemeClr val="accent2"/>
                  </a:outerShdw>
                </a:effectLst>
                <a:latin typeface="Calibri"/>
                <a:ea typeface="Calibri"/>
                <a:cs typeface="Calibri"/>
                <a:sym typeface="Calibri"/>
              </a:rPr>
              <a:t>]</a:t>
            </a:r>
            <a:endParaRPr sz="4400" b="1" dirty="0">
              <a:ln w="6600">
                <a:solidFill>
                  <a:schemeClr val="accent2"/>
                </a:solidFill>
                <a:prstDash val="solid"/>
              </a:ln>
              <a:solidFill>
                <a:srgbClr val="FFFFFF"/>
              </a:solidFill>
              <a:effectLst>
                <a:outerShdw dist="38100" dir="2700000" algn="tl" rotWithShape="0">
                  <a:schemeClr val="accent2"/>
                </a:outerShdw>
              </a:effectLst>
            </a:endParaRPr>
          </a:p>
          <a:p>
            <a:pPr marL="342900" marR="0" lvl="0" indent="-139700" algn="l" rtl="0">
              <a:spcBef>
                <a:spcPts val="640"/>
              </a:spcBef>
              <a:spcAft>
                <a:spcPts val="0"/>
              </a:spcAft>
              <a:buClr>
                <a:schemeClr val="dk1"/>
              </a:buClr>
              <a:buSzPts val="3200"/>
              <a:buFont typeface="Arial"/>
              <a:buNone/>
            </a:pPr>
            <a:endParaRPr sz="44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4400" b="0" i="0" u="none" strike="noStrike" cap="none" dirty="0">
                <a:solidFill>
                  <a:schemeClr val="dk1"/>
                </a:solidFill>
                <a:latin typeface="Calibri"/>
                <a:ea typeface="Calibri"/>
                <a:cs typeface="Calibri"/>
                <a:sym typeface="Calibri"/>
              </a:rPr>
              <a:t>So for example if a solution has 0.1 M of H</a:t>
            </a:r>
            <a:r>
              <a:rPr lang="en-US" sz="4400" b="0" i="0" u="none" strike="noStrike" cap="none" baseline="30000" dirty="0">
                <a:solidFill>
                  <a:schemeClr val="dk1"/>
                </a:solidFill>
                <a:latin typeface="Calibri"/>
                <a:ea typeface="Calibri"/>
                <a:cs typeface="Calibri"/>
                <a:sym typeface="Calibri"/>
              </a:rPr>
              <a:t>+</a:t>
            </a:r>
            <a:r>
              <a:rPr lang="en-US" sz="4400" b="0" i="0" u="none" strike="noStrike" cap="none" dirty="0">
                <a:solidFill>
                  <a:schemeClr val="dk1"/>
                </a:solidFill>
                <a:latin typeface="Calibri"/>
                <a:ea typeface="Calibri"/>
                <a:cs typeface="Calibri"/>
                <a:sym typeface="Calibri"/>
              </a:rPr>
              <a:t>, what is its pH?</a:t>
            </a:r>
            <a:endParaRPr sz="4400" dirty="0"/>
          </a:p>
          <a:p>
            <a:pPr marL="342900" marR="0" lvl="0" indent="-139700" algn="l" rtl="0">
              <a:spcBef>
                <a:spcPts val="640"/>
              </a:spcBef>
              <a:spcAft>
                <a:spcPts val="0"/>
              </a:spcAft>
              <a:buClr>
                <a:schemeClr val="dk1"/>
              </a:buClr>
              <a:buSzPts val="3200"/>
              <a:buFont typeface="Arial"/>
              <a:buNone/>
            </a:pPr>
            <a:endParaRPr sz="44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4400" b="0" i="0" u="none" strike="noStrike" cap="none" dirty="0">
                <a:solidFill>
                  <a:schemeClr val="dk1"/>
                </a:solidFill>
                <a:latin typeface="Calibri"/>
                <a:ea typeface="Calibri"/>
                <a:cs typeface="Calibri"/>
                <a:sym typeface="Calibri"/>
              </a:rPr>
              <a:t>pH = -log [ 0.1 ] = 1.00</a:t>
            </a:r>
            <a:endParaRPr sz="44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4400" b="0" i="0" u="none" strike="noStrike" cap="none" dirty="0">
                <a:solidFill>
                  <a:schemeClr val="dk1"/>
                </a:solidFill>
                <a:latin typeface="Calibri"/>
                <a:ea typeface="Calibri"/>
                <a:cs typeface="Calibri"/>
                <a:sym typeface="Calibri"/>
              </a:rPr>
              <a:t>VERY ACIDIC</a:t>
            </a:r>
            <a:endParaRPr sz="4400" b="0" i="0" u="none" strike="noStrike" cap="none" dirty="0">
              <a:solidFill>
                <a:schemeClr val="dk1"/>
              </a:solidFill>
              <a:latin typeface="Calibri"/>
              <a:ea typeface="Calibri"/>
              <a:cs typeface="Calibri"/>
              <a:sym typeface="Calibri"/>
            </a:endParaRPr>
          </a:p>
        </p:txBody>
      </p:sp>
      <p:pic>
        <p:nvPicPr>
          <p:cNvPr id="5" name="Shape 124">
            <a:extLst>
              <a:ext uri="{FF2B5EF4-FFF2-40B4-BE49-F238E27FC236}">
                <a16:creationId xmlns:a16="http://schemas.microsoft.com/office/drawing/2014/main" id="{95D61850-0AEE-4728-BE03-B04C6AC7E847}"/>
              </a:ext>
            </a:extLst>
          </p:cNvPr>
          <p:cNvPicPr preferRelativeResize="0"/>
          <p:nvPr/>
        </p:nvPicPr>
        <p:blipFill rotWithShape="1">
          <a:blip r:embed="rId3">
            <a:alphaModFix/>
          </a:blip>
          <a:srcRect/>
          <a:stretch/>
        </p:blipFill>
        <p:spPr>
          <a:xfrm>
            <a:off x="4724400" y="431800"/>
            <a:ext cx="4267200" cy="1971675"/>
          </a:xfrm>
          <a:prstGeom prst="rect">
            <a:avLst/>
          </a:prstGeom>
          <a:noFill/>
          <a:ln>
            <a:noFill/>
          </a:ln>
        </p:spPr>
      </p:pic>
    </p:spTree>
    <p:extLst>
      <p:ext uri="{BB962C8B-B14F-4D97-AF65-F5344CB8AC3E}">
        <p14:creationId xmlns:p14="http://schemas.microsoft.com/office/powerpoint/2010/main" val="121899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xEl>
                                              <p:pRg st="2" end="2"/>
                                            </p:txEl>
                                          </p:spTgt>
                                        </p:tgtEl>
                                        <p:attrNameLst>
                                          <p:attrName>style.visibility</p:attrName>
                                        </p:attrNameLst>
                                      </p:cBhvr>
                                      <p:to>
                                        <p:strVal val="visible"/>
                                      </p:to>
                                    </p:set>
                                    <p:animEffect transition="in" filter="fade">
                                      <p:cBhvr>
                                        <p:cTn id="7" dur="1000"/>
                                        <p:tgtEl>
                                          <p:spTgt spid="130">
                                            <p:txEl>
                                              <p:pRg st="2" end="2"/>
                                            </p:txEl>
                                          </p:spTgt>
                                        </p:tgtEl>
                                      </p:cBhvr>
                                    </p:animEffect>
                                    <p:anim calcmode="lin" valueType="num">
                                      <p:cBhvr>
                                        <p:cTn id="8" dur="10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0">
                                            <p:txEl>
                                              <p:pRg st="4" end="4"/>
                                            </p:txEl>
                                          </p:spTgt>
                                        </p:tgtEl>
                                        <p:attrNameLst>
                                          <p:attrName>style.visibility</p:attrName>
                                        </p:attrNameLst>
                                      </p:cBhvr>
                                      <p:to>
                                        <p:strVal val="visible"/>
                                      </p:to>
                                    </p:set>
                                    <p:animEffect transition="in" filter="fade">
                                      <p:cBhvr>
                                        <p:cTn id="14" dur="1000"/>
                                        <p:tgtEl>
                                          <p:spTgt spid="130">
                                            <p:txEl>
                                              <p:pRg st="4" end="4"/>
                                            </p:txEl>
                                          </p:spTgt>
                                        </p:tgtEl>
                                      </p:cBhvr>
                                    </p:animEffect>
                                    <p:anim calcmode="lin" valueType="num">
                                      <p:cBhvr>
                                        <p:cTn id="15" dur="1000" fill="hold"/>
                                        <p:tgtEl>
                                          <p:spTgt spid="13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0">
                                            <p:txEl>
                                              <p:pRg st="5" end="5"/>
                                            </p:txEl>
                                          </p:spTgt>
                                        </p:tgtEl>
                                        <p:attrNameLst>
                                          <p:attrName>style.visibility</p:attrName>
                                        </p:attrNameLst>
                                      </p:cBhvr>
                                      <p:to>
                                        <p:strVal val="visible"/>
                                      </p:to>
                                    </p:set>
                                    <p:animEffect transition="in" filter="fade">
                                      <p:cBhvr>
                                        <p:cTn id="21" dur="1000"/>
                                        <p:tgtEl>
                                          <p:spTgt spid="130">
                                            <p:txEl>
                                              <p:pRg st="5" end="5"/>
                                            </p:txEl>
                                          </p:spTgt>
                                        </p:tgtEl>
                                      </p:cBhvr>
                                    </p:animEffect>
                                    <p:anim calcmode="lin" valueType="num">
                                      <p:cBhvr>
                                        <p:cTn id="22" dur="10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1"/>
          </p:nvPr>
        </p:nvSpPr>
        <p:spPr>
          <a:xfrm>
            <a:off x="492690" y="3810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In water/aqueous solutions, hydrogen ions (H</a:t>
            </a:r>
            <a:r>
              <a:rPr lang="en-US" sz="3200" b="0" i="0" u="none" strike="noStrike" cap="none" baseline="30000" dirty="0">
                <a:solidFill>
                  <a:schemeClr val="dk1"/>
                </a:solidFill>
                <a:latin typeface="Calibri"/>
                <a:ea typeface="Calibri"/>
                <a:cs typeface="Calibri"/>
                <a:sym typeface="Calibri"/>
              </a:rPr>
              <a:t>+</a:t>
            </a:r>
            <a:r>
              <a:rPr lang="en-US" sz="3200" b="0" i="0" u="none" strike="noStrike" cap="none" dirty="0">
                <a:solidFill>
                  <a:schemeClr val="dk1"/>
                </a:solidFill>
                <a:latin typeface="Calibri"/>
                <a:ea typeface="Calibri"/>
                <a:cs typeface="Calibri"/>
                <a:sym typeface="Calibri"/>
              </a:rPr>
              <a:t>) bond to water molecules to create…</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Hydronium ions = H</a:t>
            </a:r>
            <a:r>
              <a:rPr lang="en-US" sz="2000" b="0" i="0" u="none" strike="noStrike" cap="none" dirty="0">
                <a:solidFill>
                  <a:schemeClr val="dk1"/>
                </a:solidFill>
                <a:latin typeface="Calibri"/>
                <a:ea typeface="Calibri"/>
                <a:cs typeface="Calibri"/>
                <a:sym typeface="Calibri"/>
              </a:rPr>
              <a:t>3</a:t>
            </a:r>
            <a:r>
              <a:rPr lang="en-US" sz="3200" b="0" i="0" u="none" strike="noStrike" cap="none" dirty="0">
                <a:solidFill>
                  <a:schemeClr val="dk1"/>
                </a:solidFill>
                <a:latin typeface="Calibri"/>
                <a:ea typeface="Calibri"/>
                <a:cs typeface="Calibri"/>
                <a:sym typeface="Calibri"/>
              </a:rPr>
              <a:t>O</a:t>
            </a:r>
            <a:r>
              <a:rPr lang="en-US" sz="3200" b="0" i="0" u="none" strike="noStrike" cap="none" baseline="30000" dirty="0">
                <a:solidFill>
                  <a:schemeClr val="dk1"/>
                </a:solidFill>
                <a:latin typeface="Calibri"/>
                <a:ea typeface="Calibri"/>
                <a:cs typeface="Calibri"/>
                <a:sym typeface="Calibri"/>
              </a:rPr>
              <a:t>+</a:t>
            </a:r>
            <a:endParaRPr sz="3200" b="0" i="0" u="none" strike="noStrike" cap="none" baseline="30000" dirty="0">
              <a:solidFill>
                <a:schemeClr val="dk1"/>
              </a:solidFill>
              <a:latin typeface="Calibri"/>
              <a:ea typeface="Calibri"/>
              <a:cs typeface="Calibri"/>
              <a:sym typeface="Calibri"/>
            </a:endParaRPr>
          </a:p>
        </p:txBody>
      </p:sp>
      <p:pic>
        <p:nvPicPr>
          <p:cNvPr id="97" name="Shape 97"/>
          <p:cNvPicPr preferRelativeResize="0"/>
          <p:nvPr/>
        </p:nvPicPr>
        <p:blipFill rotWithShape="1">
          <a:blip r:embed="rId3">
            <a:alphaModFix/>
          </a:blip>
          <a:srcRect/>
          <a:stretch/>
        </p:blipFill>
        <p:spPr>
          <a:xfrm>
            <a:off x="6019800" y="1143000"/>
            <a:ext cx="2505075" cy="2676525"/>
          </a:xfrm>
          <a:prstGeom prst="rect">
            <a:avLst/>
          </a:prstGeom>
          <a:noFill/>
          <a:ln>
            <a:noFill/>
          </a:ln>
        </p:spPr>
      </p:pic>
      <p:sp>
        <p:nvSpPr>
          <p:cNvPr id="5" name="Shape 103">
            <a:extLst>
              <a:ext uri="{FF2B5EF4-FFF2-40B4-BE49-F238E27FC236}">
                <a16:creationId xmlns:a16="http://schemas.microsoft.com/office/drawing/2014/main" id="{74D7ACC9-EECE-49CF-B847-DDEEB281A7E0}"/>
              </a:ext>
            </a:extLst>
          </p:cNvPr>
          <p:cNvSpPr txBox="1">
            <a:spLocks/>
          </p:cNvSpPr>
          <p:nvPr/>
        </p:nvSpPr>
        <p:spPr bwMode="auto">
          <a:xfrm>
            <a:off x="152400" y="381639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spcFirstLastPara="1" vert="horz" wrap="square" lIns="91425" tIns="45700" rIns="91425" bIns="45700" numCol="1" anchor="t" anchorCtr="0" compatLnSpc="1">
            <a:prstTxWarp prst="textNoShape">
              <a:avLst/>
            </a:prstTxWarp>
            <a:noAutofit/>
          </a:bodyPr>
          <a:lstStyle>
            <a:lvl1pPr marL="338138" indent="-338138" algn="l" defTabSz="457200" rtl="0" eaLnBrk="0" fontAlgn="base" hangingPunct="0">
              <a:lnSpc>
                <a:spcPct val="81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38188" indent="-280988" algn="l" defTabSz="457200" rtl="0" eaLnBrk="0" fontAlgn="base" hangingPunct="0">
              <a:lnSpc>
                <a:spcPct val="81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defRPr>
            </a:lvl2pPr>
            <a:lvl3pPr marL="1143000" indent="-228600" algn="l" defTabSz="457200" rtl="0" eaLnBrk="0" fontAlgn="base" hangingPunct="0">
              <a:lnSpc>
                <a:spcPct val="81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defRPr>
            </a:lvl3pPr>
            <a:lvl4pPr marL="16002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5pPr>
            <a:lvl6pPr marL="25146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9pPr>
          </a:lstStyle>
          <a:p>
            <a:pPr marL="342900" indent="-342900">
              <a:spcBef>
                <a:spcPts val="0"/>
              </a:spcBef>
              <a:spcAft>
                <a:spcPts val="0"/>
              </a:spcAft>
              <a:buClr>
                <a:schemeClr val="dk1"/>
              </a:buClr>
              <a:buSzPts val="3200"/>
              <a:buFont typeface="Arial"/>
              <a:buChar char="•"/>
            </a:pPr>
            <a:r>
              <a:rPr lang="en-US" kern="0" dirty="0">
                <a:solidFill>
                  <a:schemeClr val="dk1"/>
                </a:solidFill>
                <a:latin typeface="Calibri"/>
                <a:ea typeface="Calibri"/>
                <a:cs typeface="Calibri"/>
                <a:sym typeface="Calibri"/>
              </a:rPr>
              <a:t>_______________________→ process by which water molecules are constantly forming hydronium and hydroxide ions</a:t>
            </a:r>
          </a:p>
        </p:txBody>
      </p:sp>
      <p:sp>
        <p:nvSpPr>
          <p:cNvPr id="2" name="Rectangle 1">
            <a:extLst>
              <a:ext uri="{FF2B5EF4-FFF2-40B4-BE49-F238E27FC236}">
                <a16:creationId xmlns:a16="http://schemas.microsoft.com/office/drawing/2014/main" id="{E911D4E4-32FA-4F9F-B47D-9943438CF042}"/>
              </a:ext>
            </a:extLst>
          </p:cNvPr>
          <p:cNvSpPr/>
          <p:nvPr/>
        </p:nvSpPr>
        <p:spPr>
          <a:xfrm>
            <a:off x="619125" y="3657600"/>
            <a:ext cx="4767652" cy="646331"/>
          </a:xfrm>
          <a:prstGeom prst="rect">
            <a:avLst/>
          </a:prstGeom>
        </p:spPr>
        <p:txBody>
          <a:bodyPr wrap="none">
            <a:spAutoFit/>
          </a:bodyPr>
          <a:lstStyle/>
          <a:p>
            <a:r>
              <a:rPr lang="en-US" sz="3600" kern="0" dirty="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Auto-ionization of water</a:t>
            </a:r>
            <a:endParaRPr lang="en-US" sz="3600" dirty="0">
              <a:ln w="0"/>
              <a:solidFill>
                <a:schemeClr val="accent1"/>
              </a:solidFill>
              <a:effectLst>
                <a:outerShdw blurRad="38100" dist="25400" dir="5400000" algn="ctr" rotWithShape="0">
                  <a:srgbClr val="6E747A">
                    <a:alpha val="43000"/>
                  </a:srgbClr>
                </a:outerShdw>
              </a:effectLst>
            </a:endParaRPr>
          </a:p>
        </p:txBody>
      </p:sp>
      <p:pic>
        <p:nvPicPr>
          <p:cNvPr id="7" name="Shape 104">
            <a:extLst>
              <a:ext uri="{FF2B5EF4-FFF2-40B4-BE49-F238E27FC236}">
                <a16:creationId xmlns:a16="http://schemas.microsoft.com/office/drawing/2014/main" id="{5E68905E-4E4E-4350-90AE-074929E536CF}"/>
              </a:ext>
            </a:extLst>
          </p:cNvPr>
          <p:cNvPicPr preferRelativeResize="0"/>
          <p:nvPr/>
        </p:nvPicPr>
        <p:blipFill rotWithShape="1">
          <a:blip r:embed="rId4">
            <a:alphaModFix/>
          </a:blip>
          <a:srcRect/>
          <a:stretch/>
        </p:blipFill>
        <p:spPr>
          <a:xfrm>
            <a:off x="1295400" y="4962090"/>
            <a:ext cx="6324600" cy="1911568"/>
          </a:xfrm>
          <a:prstGeom prst="rect">
            <a:avLst/>
          </a:prstGeom>
          <a:noFill/>
          <a:ln>
            <a:noFill/>
          </a:ln>
        </p:spPr>
      </p:pic>
    </p:spTree>
    <p:extLst>
      <p:ext uri="{BB962C8B-B14F-4D97-AF65-F5344CB8AC3E}">
        <p14:creationId xmlns:p14="http://schemas.microsoft.com/office/powerpoint/2010/main" val="105129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xfrm>
            <a:off x="381000" y="2286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Water has ions… so how is it </a:t>
            </a:r>
            <a:r>
              <a:rPr lang="en-US" sz="3200" b="0" i="1" u="none" strike="noStrike" cap="none" dirty="0">
                <a:solidFill>
                  <a:schemeClr val="dk1"/>
                </a:solidFill>
                <a:latin typeface="Calibri"/>
                <a:ea typeface="Calibri"/>
                <a:cs typeface="Calibri"/>
                <a:sym typeface="Calibri"/>
              </a:rPr>
              <a:t>neutral?</a:t>
            </a: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This is in </a:t>
            </a:r>
            <a:r>
              <a:rPr lang="en-US" sz="3200" b="0" i="1" u="none" strike="noStrike" cap="none" dirty="0">
                <a:solidFill>
                  <a:schemeClr val="dk1"/>
                </a:solidFill>
                <a:latin typeface="Calibri"/>
                <a:ea typeface="Calibri"/>
                <a:cs typeface="Calibri"/>
                <a:sym typeface="Calibri"/>
              </a:rPr>
              <a:t>______________</a:t>
            </a:r>
            <a:r>
              <a:rPr lang="en-US" sz="3200" b="0" i="0" u="none" strike="noStrike" cap="none" dirty="0">
                <a:solidFill>
                  <a:schemeClr val="dk1"/>
                </a:solidFill>
                <a:latin typeface="Calibri"/>
                <a:ea typeface="Calibri"/>
                <a:cs typeface="Calibri"/>
                <a:sym typeface="Calibri"/>
              </a:rPr>
              <a:t>… what does that mean?</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It’s going “back and forth” constantly, but keeping a “balance”</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11" name="Shape 111" descr="http://onlinehomework.zohosites.com/files/Water-molecule-dissociation.JPG"/>
          <p:cNvPicPr preferRelativeResize="0"/>
          <p:nvPr/>
        </p:nvPicPr>
        <p:blipFill rotWithShape="1">
          <a:blip r:embed="rId3">
            <a:alphaModFix/>
          </a:blip>
          <a:srcRect/>
          <a:stretch/>
        </p:blipFill>
        <p:spPr>
          <a:xfrm>
            <a:off x="1219200" y="2472247"/>
            <a:ext cx="5911125" cy="2147888"/>
          </a:xfrm>
          <a:prstGeom prst="rect">
            <a:avLst/>
          </a:prstGeom>
          <a:noFill/>
          <a:ln>
            <a:noFill/>
          </a:ln>
        </p:spPr>
      </p:pic>
      <p:sp>
        <p:nvSpPr>
          <p:cNvPr id="2" name="Rectangle 1">
            <a:extLst>
              <a:ext uri="{FF2B5EF4-FFF2-40B4-BE49-F238E27FC236}">
                <a16:creationId xmlns:a16="http://schemas.microsoft.com/office/drawing/2014/main" id="{AEC7C39A-DE98-4243-BF40-240BB94848DF}"/>
              </a:ext>
            </a:extLst>
          </p:cNvPr>
          <p:cNvSpPr/>
          <p:nvPr/>
        </p:nvSpPr>
        <p:spPr>
          <a:xfrm>
            <a:off x="2667000" y="533400"/>
            <a:ext cx="2302233" cy="646331"/>
          </a:xfrm>
          <a:prstGeom prst="rect">
            <a:avLst/>
          </a:prstGeom>
        </p:spPr>
        <p:txBody>
          <a:bodyPr wrap="none">
            <a:spAutoFit/>
          </a:bodyPr>
          <a:lstStyle/>
          <a:p>
            <a:r>
              <a:rPr lang="en-US" sz="3600" i="1" dirty="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equilibrium</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6" name="Shape 117">
            <a:extLst>
              <a:ext uri="{FF2B5EF4-FFF2-40B4-BE49-F238E27FC236}">
                <a16:creationId xmlns:a16="http://schemas.microsoft.com/office/drawing/2014/main" id="{59CEDC94-01BA-48AF-830B-7B3EB9E02E1E}"/>
              </a:ext>
            </a:extLst>
          </p:cNvPr>
          <p:cNvSpPr txBox="1">
            <a:spLocks/>
          </p:cNvSpPr>
          <p:nvPr/>
        </p:nvSpPr>
        <p:spPr bwMode="auto">
          <a:xfrm>
            <a:off x="533400" y="462326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spcFirstLastPara="1" vert="horz" wrap="square" lIns="91425" tIns="45700" rIns="91425" bIns="45700" numCol="1" anchor="t" anchorCtr="0" compatLnSpc="1">
            <a:prstTxWarp prst="textNoShape">
              <a:avLst/>
            </a:prstTxWarp>
            <a:noAutofit/>
          </a:bodyPr>
          <a:lstStyle>
            <a:lvl1pPr marL="338138" indent="-338138" algn="l" defTabSz="457200" rtl="0" eaLnBrk="0" fontAlgn="base" hangingPunct="0">
              <a:lnSpc>
                <a:spcPct val="81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38188" indent="-280988" algn="l" defTabSz="457200" rtl="0" eaLnBrk="0" fontAlgn="base" hangingPunct="0">
              <a:lnSpc>
                <a:spcPct val="81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defRPr>
            </a:lvl2pPr>
            <a:lvl3pPr marL="1143000" indent="-228600" algn="l" defTabSz="457200" rtl="0" eaLnBrk="0" fontAlgn="base" hangingPunct="0">
              <a:lnSpc>
                <a:spcPct val="81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defRPr>
            </a:lvl3pPr>
            <a:lvl4pPr marL="16002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5pPr>
            <a:lvl6pPr marL="25146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9pPr>
          </a:lstStyle>
          <a:p>
            <a:pPr marL="342900" indent="-342900">
              <a:spcBef>
                <a:spcPts val="0"/>
              </a:spcBef>
              <a:spcAft>
                <a:spcPts val="0"/>
              </a:spcAft>
              <a:buClr>
                <a:schemeClr val="dk1"/>
              </a:buClr>
              <a:buSzPts val="3200"/>
              <a:buFont typeface="Arial"/>
              <a:buChar char="•"/>
            </a:pPr>
            <a:r>
              <a:rPr lang="en-US" kern="0" dirty="0">
                <a:solidFill>
                  <a:schemeClr val="dk1"/>
                </a:solidFill>
                <a:latin typeface="Calibri"/>
                <a:ea typeface="Calibri"/>
                <a:cs typeface="Calibri"/>
                <a:sym typeface="Calibri"/>
              </a:rPr>
              <a:t>Water is neutral because the amounts [concentrations] of OH</a:t>
            </a:r>
            <a:r>
              <a:rPr lang="en-US" kern="0" baseline="30000" dirty="0">
                <a:solidFill>
                  <a:schemeClr val="dk1"/>
                </a:solidFill>
                <a:latin typeface="Calibri"/>
                <a:ea typeface="Calibri"/>
                <a:cs typeface="Calibri"/>
                <a:sym typeface="Calibri"/>
              </a:rPr>
              <a:t>-</a:t>
            </a:r>
            <a:r>
              <a:rPr lang="en-US" kern="0" dirty="0">
                <a:solidFill>
                  <a:schemeClr val="dk1"/>
                </a:solidFill>
                <a:latin typeface="Calibri"/>
                <a:ea typeface="Calibri"/>
                <a:cs typeface="Calibri"/>
                <a:sym typeface="Calibri"/>
              </a:rPr>
              <a:t> (hydroxide) and hydronium (H</a:t>
            </a:r>
            <a:r>
              <a:rPr lang="en-US" sz="1800" kern="0" dirty="0">
                <a:solidFill>
                  <a:schemeClr val="dk1"/>
                </a:solidFill>
                <a:latin typeface="Calibri"/>
                <a:ea typeface="Calibri"/>
                <a:cs typeface="Calibri"/>
                <a:sym typeface="Calibri"/>
              </a:rPr>
              <a:t>3</a:t>
            </a:r>
            <a:r>
              <a:rPr lang="en-US" kern="0" dirty="0">
                <a:solidFill>
                  <a:schemeClr val="dk1"/>
                </a:solidFill>
                <a:latin typeface="Calibri"/>
                <a:ea typeface="Calibri"/>
                <a:cs typeface="Calibri"/>
                <a:sym typeface="Calibri"/>
              </a:rPr>
              <a:t>O</a:t>
            </a:r>
            <a:r>
              <a:rPr lang="en-US" kern="0" baseline="30000" dirty="0">
                <a:solidFill>
                  <a:schemeClr val="dk1"/>
                </a:solidFill>
                <a:latin typeface="Calibri"/>
                <a:ea typeface="Calibri"/>
                <a:cs typeface="Calibri"/>
                <a:sym typeface="Calibri"/>
              </a:rPr>
              <a:t>+</a:t>
            </a:r>
            <a:r>
              <a:rPr lang="en-US" kern="0" dirty="0">
                <a:solidFill>
                  <a:schemeClr val="dk1"/>
                </a:solidFill>
                <a:latin typeface="Calibri"/>
                <a:ea typeface="Calibri"/>
                <a:cs typeface="Calibri"/>
                <a:sym typeface="Calibri"/>
              </a:rPr>
              <a:t>) are equal</a:t>
            </a:r>
            <a:endParaRPr lang="en-US" kern="0" dirty="0"/>
          </a:p>
          <a:p>
            <a:pPr marL="342900" indent="-342900">
              <a:spcBef>
                <a:spcPts val="640"/>
              </a:spcBef>
              <a:spcAft>
                <a:spcPts val="0"/>
              </a:spcAft>
              <a:buClr>
                <a:schemeClr val="dk1"/>
              </a:buClr>
              <a:buSzPts val="3200"/>
              <a:buFont typeface="Arial"/>
              <a:buChar char="•"/>
            </a:pPr>
            <a:r>
              <a:rPr lang="en-US" kern="0" dirty="0">
                <a:solidFill>
                  <a:schemeClr val="dk1"/>
                </a:solidFill>
                <a:latin typeface="Calibri"/>
                <a:ea typeface="Calibri"/>
                <a:cs typeface="Calibri"/>
                <a:sym typeface="Calibri"/>
              </a:rPr>
              <a:t>[H</a:t>
            </a:r>
            <a:r>
              <a:rPr lang="en-US" sz="1800" kern="0" dirty="0">
                <a:solidFill>
                  <a:schemeClr val="dk1"/>
                </a:solidFill>
                <a:latin typeface="Calibri"/>
                <a:ea typeface="Calibri"/>
                <a:cs typeface="Calibri"/>
                <a:sym typeface="Calibri"/>
              </a:rPr>
              <a:t>3</a:t>
            </a:r>
            <a:r>
              <a:rPr lang="en-US" kern="0" dirty="0">
                <a:solidFill>
                  <a:schemeClr val="dk1"/>
                </a:solidFill>
                <a:latin typeface="Calibri"/>
                <a:ea typeface="Calibri"/>
                <a:cs typeface="Calibri"/>
                <a:sym typeface="Calibri"/>
              </a:rPr>
              <a:t>O</a:t>
            </a:r>
            <a:r>
              <a:rPr lang="en-US" kern="0" baseline="30000" dirty="0">
                <a:solidFill>
                  <a:schemeClr val="dk1"/>
                </a:solidFill>
                <a:latin typeface="Calibri"/>
                <a:ea typeface="Calibri"/>
                <a:cs typeface="Calibri"/>
                <a:sym typeface="Calibri"/>
              </a:rPr>
              <a:t>+</a:t>
            </a:r>
            <a:r>
              <a:rPr lang="en-US" kern="0" dirty="0">
                <a:solidFill>
                  <a:schemeClr val="dk1"/>
                </a:solidFill>
                <a:latin typeface="Calibri"/>
                <a:ea typeface="Calibri"/>
                <a:cs typeface="Calibri"/>
                <a:sym typeface="Calibri"/>
              </a:rPr>
              <a:t>] and [OH</a:t>
            </a:r>
            <a:r>
              <a:rPr lang="en-US" kern="0" baseline="30000" dirty="0">
                <a:solidFill>
                  <a:schemeClr val="dk1"/>
                </a:solidFill>
                <a:latin typeface="Calibri"/>
                <a:ea typeface="Calibri"/>
                <a:cs typeface="Calibri"/>
                <a:sym typeface="Calibri"/>
              </a:rPr>
              <a:t>-</a:t>
            </a:r>
            <a:r>
              <a:rPr lang="en-US" kern="0" dirty="0">
                <a:solidFill>
                  <a:schemeClr val="dk1"/>
                </a:solidFill>
                <a:latin typeface="Calibri"/>
                <a:ea typeface="Calibri"/>
                <a:cs typeface="Calibri"/>
                <a:sym typeface="Calibri"/>
              </a:rPr>
              <a:t>] in </a:t>
            </a:r>
            <a:r>
              <a:rPr lang="en-US" i="1" kern="0" dirty="0">
                <a:solidFill>
                  <a:schemeClr val="dk1"/>
                </a:solidFill>
                <a:latin typeface="Calibri"/>
                <a:ea typeface="Calibri"/>
                <a:cs typeface="Calibri"/>
                <a:sym typeface="Calibri"/>
              </a:rPr>
              <a:t>neutral</a:t>
            </a:r>
            <a:r>
              <a:rPr lang="en-US" kern="0" dirty="0">
                <a:solidFill>
                  <a:schemeClr val="dk1"/>
                </a:solidFill>
                <a:latin typeface="Calibri"/>
                <a:ea typeface="Calibri"/>
                <a:cs typeface="Calibri"/>
                <a:sym typeface="Calibri"/>
              </a:rPr>
              <a:t> water are THE SAME</a:t>
            </a:r>
            <a:endParaRPr lang="en-US" kern="0" dirty="0"/>
          </a:p>
        </p:txBody>
      </p:sp>
    </p:spTree>
    <p:extLst>
      <p:ext uri="{BB962C8B-B14F-4D97-AF65-F5344CB8AC3E}">
        <p14:creationId xmlns:p14="http://schemas.microsoft.com/office/powerpoint/2010/main" val="229382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36" name="Shape 136"/>
          <p:cNvSpPr txBox="1">
            <a:spLocks noGrp="1"/>
          </p:cNvSpPr>
          <p:nvPr>
            <p:ph type="body" idx="1"/>
          </p:nvPr>
        </p:nvSpPr>
        <p:spPr>
          <a:xfrm>
            <a:off x="381000" y="15240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Find the pH of the following scenarios and describe whether they are </a:t>
            </a:r>
            <a:r>
              <a:rPr lang="en-US" sz="3200" b="0" i="1" u="none" strike="noStrike" cap="none" dirty="0">
                <a:solidFill>
                  <a:schemeClr val="dk1"/>
                </a:solidFill>
                <a:latin typeface="Calibri"/>
                <a:ea typeface="Calibri"/>
                <a:cs typeface="Calibri"/>
                <a:sym typeface="Calibri"/>
              </a:rPr>
              <a:t>acidic</a:t>
            </a:r>
            <a:r>
              <a:rPr lang="en-US" sz="3200" b="0" i="0" u="none" strike="noStrike" cap="none" dirty="0">
                <a:solidFill>
                  <a:schemeClr val="dk1"/>
                </a:solidFill>
                <a:latin typeface="Calibri"/>
                <a:ea typeface="Calibri"/>
                <a:cs typeface="Calibri"/>
                <a:sym typeface="Calibri"/>
              </a:rPr>
              <a:t> or </a:t>
            </a:r>
            <a:r>
              <a:rPr lang="en-US" sz="3200" b="0" i="1" u="none" strike="noStrike" cap="none" dirty="0">
                <a:solidFill>
                  <a:schemeClr val="dk1"/>
                </a:solidFill>
                <a:latin typeface="Calibri"/>
                <a:ea typeface="Calibri"/>
                <a:cs typeface="Calibri"/>
                <a:sym typeface="Calibri"/>
              </a:rPr>
              <a:t>basic</a:t>
            </a:r>
            <a:r>
              <a:rPr lang="en-US" sz="3200" b="0" i="0" u="none" strike="noStrike" cap="none" dirty="0">
                <a:solidFill>
                  <a:schemeClr val="dk1"/>
                </a:solidFill>
                <a:latin typeface="Calibri"/>
                <a:ea typeface="Calibri"/>
                <a:cs typeface="Calibri"/>
                <a:sym typeface="Calibri"/>
              </a:rPr>
              <a:t>:</a:t>
            </a:r>
            <a:endParaRPr dirty="0"/>
          </a:p>
          <a:p>
            <a:pPr marL="971550" marR="0" lvl="1" indent="-514350" algn="l" rtl="0">
              <a:spcBef>
                <a:spcPts val="560"/>
              </a:spcBef>
              <a:spcAft>
                <a:spcPts val="0"/>
              </a:spcAft>
              <a:buClr>
                <a:schemeClr val="dk1"/>
              </a:buClr>
              <a:buSzPts val="2800"/>
              <a:buFont typeface="+mj-lt"/>
              <a:buAutoNum type="arabicPeriod"/>
            </a:pPr>
            <a:r>
              <a:rPr lang="en-US" sz="2800" b="0" i="0" u="none" strike="noStrike" cap="none" dirty="0">
                <a:solidFill>
                  <a:schemeClr val="dk1"/>
                </a:solidFill>
                <a:latin typeface="Calibri"/>
                <a:ea typeface="Calibri"/>
                <a:cs typeface="Calibri"/>
                <a:sym typeface="Calibri"/>
              </a:rPr>
              <a:t>[H</a:t>
            </a:r>
            <a:r>
              <a:rPr lang="en-US" sz="1800" b="0" i="0" u="none" strike="noStrike" cap="none" dirty="0">
                <a:solidFill>
                  <a:schemeClr val="dk1"/>
                </a:solidFill>
                <a:latin typeface="Calibri"/>
                <a:ea typeface="Calibri"/>
                <a:cs typeface="Calibri"/>
                <a:sym typeface="Calibri"/>
              </a:rPr>
              <a:t>3</a:t>
            </a:r>
            <a:r>
              <a:rPr lang="en-US" sz="2800" b="0" i="0" u="none" strike="noStrike" cap="none" dirty="0">
                <a:solidFill>
                  <a:schemeClr val="dk1"/>
                </a:solidFill>
                <a:latin typeface="Calibri"/>
                <a:ea typeface="Calibri"/>
                <a:cs typeface="Calibri"/>
                <a:sym typeface="Calibri"/>
              </a:rPr>
              <a:t>O+] = .045 M</a:t>
            </a:r>
            <a:endParaRPr sz="2800" b="0" i="0" u="none" strike="noStrike" cap="none" dirty="0">
              <a:solidFill>
                <a:schemeClr val="dk1"/>
              </a:solidFill>
              <a:latin typeface="Calibri"/>
              <a:ea typeface="Calibri"/>
              <a:cs typeface="Calibri"/>
              <a:sym typeface="Calibri"/>
            </a:endParaRPr>
          </a:p>
          <a:p>
            <a:pPr marL="971550" marR="0" lvl="1" indent="-514350" algn="l" rtl="0">
              <a:spcBef>
                <a:spcPts val="560"/>
              </a:spcBef>
              <a:spcAft>
                <a:spcPts val="0"/>
              </a:spcAft>
              <a:buClr>
                <a:schemeClr val="dk1"/>
              </a:buClr>
              <a:buSzPts val="2800"/>
              <a:buFont typeface="+mj-lt"/>
              <a:buAutoNum type="arabicPeriod"/>
            </a:pPr>
            <a:r>
              <a:rPr lang="en-US" sz="2800" b="0" i="0" u="none" strike="noStrike" cap="none" dirty="0">
                <a:solidFill>
                  <a:schemeClr val="dk1"/>
                </a:solidFill>
                <a:latin typeface="Calibri"/>
                <a:ea typeface="Calibri"/>
                <a:cs typeface="Calibri"/>
                <a:sym typeface="Calibri"/>
              </a:rPr>
              <a:t>[H</a:t>
            </a:r>
            <a:r>
              <a:rPr lang="en-US" sz="1600" b="0" i="0" u="none" strike="noStrike" cap="none" dirty="0">
                <a:solidFill>
                  <a:schemeClr val="dk1"/>
                </a:solidFill>
                <a:latin typeface="Calibri"/>
                <a:ea typeface="Calibri"/>
                <a:cs typeface="Calibri"/>
                <a:sym typeface="Calibri"/>
              </a:rPr>
              <a:t>3</a:t>
            </a:r>
            <a:r>
              <a:rPr lang="en-US" sz="2800" b="0" i="0" u="none" strike="noStrike" cap="none" dirty="0">
                <a:solidFill>
                  <a:schemeClr val="dk1"/>
                </a:solidFill>
                <a:latin typeface="Calibri"/>
                <a:ea typeface="Calibri"/>
                <a:cs typeface="Calibri"/>
                <a:sym typeface="Calibri"/>
              </a:rPr>
              <a:t>O+] = .000015 M</a:t>
            </a:r>
            <a:endParaRPr dirty="0"/>
          </a:p>
          <a:p>
            <a:pPr marL="971550" marR="0" lvl="1" indent="-514350" algn="l" rtl="0">
              <a:spcBef>
                <a:spcPts val="560"/>
              </a:spcBef>
              <a:spcAft>
                <a:spcPts val="0"/>
              </a:spcAft>
              <a:buClr>
                <a:schemeClr val="dk1"/>
              </a:buClr>
              <a:buSzPts val="2800"/>
              <a:buFont typeface="+mj-lt"/>
              <a:buAutoNum type="arabicPeriod"/>
            </a:pPr>
            <a:r>
              <a:rPr lang="en-US" sz="2800" b="0" i="0" u="none" strike="noStrike" cap="none" dirty="0">
                <a:solidFill>
                  <a:schemeClr val="dk1"/>
                </a:solidFill>
                <a:latin typeface="Calibri"/>
                <a:ea typeface="Calibri"/>
                <a:cs typeface="Calibri"/>
                <a:sym typeface="Calibri"/>
              </a:rPr>
              <a:t>[H</a:t>
            </a:r>
            <a:r>
              <a:rPr lang="en-US" sz="1600" b="0" i="0" u="none" strike="noStrike" cap="none" dirty="0">
                <a:solidFill>
                  <a:schemeClr val="dk1"/>
                </a:solidFill>
                <a:latin typeface="Calibri"/>
                <a:ea typeface="Calibri"/>
                <a:cs typeface="Calibri"/>
                <a:sym typeface="Calibri"/>
              </a:rPr>
              <a:t>3</a:t>
            </a:r>
            <a:r>
              <a:rPr lang="en-US" sz="2800" b="0" i="0" u="none" strike="noStrike" cap="none" dirty="0">
                <a:solidFill>
                  <a:schemeClr val="dk1"/>
                </a:solidFill>
                <a:latin typeface="Calibri"/>
                <a:ea typeface="Calibri"/>
                <a:cs typeface="Calibri"/>
                <a:sym typeface="Calibri"/>
              </a:rPr>
              <a:t>O+] = .0000000042 M</a:t>
            </a:r>
            <a:endParaRPr dirty="0"/>
          </a:p>
        </p:txBody>
      </p:sp>
      <p:sp>
        <p:nvSpPr>
          <p:cNvPr id="2" name="Rectangle 1">
            <a:extLst>
              <a:ext uri="{FF2B5EF4-FFF2-40B4-BE49-F238E27FC236}">
                <a16:creationId xmlns:a16="http://schemas.microsoft.com/office/drawing/2014/main" id="{85264AD7-8EF9-471D-9937-35E8CF885EBF}"/>
              </a:ext>
            </a:extLst>
          </p:cNvPr>
          <p:cNvSpPr/>
          <p:nvPr/>
        </p:nvSpPr>
        <p:spPr>
          <a:xfrm>
            <a:off x="228600" y="3886200"/>
            <a:ext cx="458971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 –log[.045]=</a:t>
            </a:r>
          </a:p>
        </p:txBody>
      </p:sp>
      <p:sp>
        <p:nvSpPr>
          <p:cNvPr id="5" name="Rectangle 4">
            <a:extLst>
              <a:ext uri="{FF2B5EF4-FFF2-40B4-BE49-F238E27FC236}">
                <a16:creationId xmlns:a16="http://schemas.microsoft.com/office/drawing/2014/main" id="{77CAD17D-1B88-4691-A117-D49DF578C581}"/>
              </a:ext>
            </a:extLst>
          </p:cNvPr>
          <p:cNvSpPr/>
          <p:nvPr/>
        </p:nvSpPr>
        <p:spPr>
          <a:xfrm>
            <a:off x="4970719" y="3877849"/>
            <a:ext cx="114646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1.3</a:t>
            </a:r>
          </a:p>
        </p:txBody>
      </p:sp>
      <p:sp>
        <p:nvSpPr>
          <p:cNvPr id="6" name="Rectangle 5">
            <a:extLst>
              <a:ext uri="{FF2B5EF4-FFF2-40B4-BE49-F238E27FC236}">
                <a16:creationId xmlns:a16="http://schemas.microsoft.com/office/drawing/2014/main" id="{A9876FD8-AF86-41A5-B8B8-C88E94B876AE}"/>
              </a:ext>
            </a:extLst>
          </p:cNvPr>
          <p:cNvSpPr/>
          <p:nvPr/>
        </p:nvSpPr>
        <p:spPr>
          <a:xfrm>
            <a:off x="152680" y="4801179"/>
            <a:ext cx="472276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 –log[</a:t>
            </a:r>
            <a:r>
              <a:rPr lang="en-US" sz="3200" b="1" cap="none" spc="0" dirty="0">
                <a:ln w="22225">
                  <a:solidFill>
                    <a:schemeClr val="accent2"/>
                  </a:solidFill>
                  <a:prstDash val="solid"/>
                </a:ln>
                <a:solidFill>
                  <a:schemeClr val="accent2">
                    <a:lumMod val="40000"/>
                    <a:lumOff val="60000"/>
                  </a:schemeClr>
                </a:solidFill>
                <a:effectLst/>
              </a:rPr>
              <a:t>.000015</a:t>
            </a:r>
            <a:r>
              <a:rPr lang="en-US" sz="5400" b="1" cap="none" spc="0" dirty="0">
                <a:ln w="22225">
                  <a:solidFill>
                    <a:schemeClr val="accent2"/>
                  </a:solidFill>
                  <a:prstDash val="solid"/>
                </a:ln>
                <a:solidFill>
                  <a:schemeClr val="accent2">
                    <a:lumMod val="40000"/>
                    <a:lumOff val="60000"/>
                  </a:schemeClr>
                </a:solidFill>
                <a:effectLst/>
              </a:rPr>
              <a:t>]=</a:t>
            </a:r>
          </a:p>
        </p:txBody>
      </p:sp>
      <p:sp>
        <p:nvSpPr>
          <p:cNvPr id="7" name="Rectangle 6">
            <a:extLst>
              <a:ext uri="{FF2B5EF4-FFF2-40B4-BE49-F238E27FC236}">
                <a16:creationId xmlns:a16="http://schemas.microsoft.com/office/drawing/2014/main" id="{9F5A2C87-46ED-4640-A626-E93C01F16F37}"/>
              </a:ext>
            </a:extLst>
          </p:cNvPr>
          <p:cNvSpPr/>
          <p:nvPr/>
        </p:nvSpPr>
        <p:spPr>
          <a:xfrm>
            <a:off x="4955091" y="4771330"/>
            <a:ext cx="114646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4.8</a:t>
            </a:r>
          </a:p>
        </p:txBody>
      </p:sp>
      <p:sp>
        <p:nvSpPr>
          <p:cNvPr id="8" name="Rectangle 7">
            <a:extLst>
              <a:ext uri="{FF2B5EF4-FFF2-40B4-BE49-F238E27FC236}">
                <a16:creationId xmlns:a16="http://schemas.microsoft.com/office/drawing/2014/main" id="{CCCCDDC2-46DC-44AB-8D1A-EFAB1C3BBC5C}"/>
              </a:ext>
            </a:extLst>
          </p:cNvPr>
          <p:cNvSpPr/>
          <p:nvPr/>
        </p:nvSpPr>
        <p:spPr>
          <a:xfrm>
            <a:off x="186735" y="5694660"/>
            <a:ext cx="473398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3. –log[.</a:t>
            </a:r>
            <a:r>
              <a:rPr lang="en-US" sz="2000" b="0" i="0" u="none" strike="noStrike" cap="none" dirty="0">
                <a:solidFill>
                  <a:schemeClr val="dk1"/>
                </a:solidFill>
                <a:latin typeface="Calibri"/>
                <a:ea typeface="Calibri"/>
                <a:cs typeface="Calibri"/>
                <a:sym typeface="Calibri"/>
              </a:rPr>
              <a:t>0000000042</a:t>
            </a:r>
            <a:r>
              <a:rPr lang="en-US" sz="5400" b="1" cap="none" spc="0" dirty="0">
                <a:ln w="22225">
                  <a:solidFill>
                    <a:schemeClr val="accent2"/>
                  </a:solidFill>
                  <a:prstDash val="solid"/>
                </a:ln>
                <a:solidFill>
                  <a:schemeClr val="accent2">
                    <a:lumMod val="40000"/>
                    <a:lumOff val="60000"/>
                  </a:schemeClr>
                </a:solidFill>
                <a:effectLst/>
              </a:rPr>
              <a:t>]=</a:t>
            </a:r>
          </a:p>
        </p:txBody>
      </p:sp>
      <p:sp>
        <p:nvSpPr>
          <p:cNvPr id="9" name="Rectangle 8">
            <a:extLst>
              <a:ext uri="{FF2B5EF4-FFF2-40B4-BE49-F238E27FC236}">
                <a16:creationId xmlns:a16="http://schemas.microsoft.com/office/drawing/2014/main" id="{07B13827-64E4-4728-A170-F9CB87D0D1FF}"/>
              </a:ext>
            </a:extLst>
          </p:cNvPr>
          <p:cNvSpPr/>
          <p:nvPr/>
        </p:nvSpPr>
        <p:spPr>
          <a:xfrm>
            <a:off x="5000990" y="5686309"/>
            <a:ext cx="114646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8.4</a:t>
            </a:r>
          </a:p>
        </p:txBody>
      </p:sp>
    </p:spTree>
    <p:extLst>
      <p:ext uri="{BB962C8B-B14F-4D97-AF65-F5344CB8AC3E}">
        <p14:creationId xmlns:p14="http://schemas.microsoft.com/office/powerpoint/2010/main" val="22059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5400" y="-287338"/>
            <a:ext cx="7767638" cy="1430338"/>
          </a:xfrm>
        </p:spPr>
        <p:txBody>
          <a:bodyPr/>
          <a:lstStyle/>
          <a:p>
            <a:r>
              <a:rPr lang="en-US" dirty="0"/>
              <a:t>Properties of water</a:t>
            </a:r>
          </a:p>
        </p:txBody>
      </p:sp>
      <p:sp>
        <p:nvSpPr>
          <p:cNvPr id="7171" name="Rectangle 3"/>
          <p:cNvSpPr>
            <a:spLocks noGrp="1" noChangeArrowheads="1"/>
          </p:cNvSpPr>
          <p:nvPr>
            <p:ph type="body" sz="half" idx="1"/>
          </p:nvPr>
        </p:nvSpPr>
        <p:spPr>
          <a:xfrm>
            <a:off x="76200" y="685800"/>
            <a:ext cx="7772400" cy="3733800"/>
          </a:xfrm>
        </p:spPr>
        <p:txBody>
          <a:bodyPr/>
          <a:lstStyle/>
          <a:p>
            <a:r>
              <a:rPr lang="en-US" sz="2400" dirty="0"/>
              <a:t>Solid phase ______ dense than liquid</a:t>
            </a:r>
          </a:p>
          <a:p>
            <a:r>
              <a:rPr lang="en-US" sz="2400" dirty="0"/>
              <a:t>High __________ heat</a:t>
            </a:r>
          </a:p>
          <a:p>
            <a:pPr lvl="1"/>
            <a:r>
              <a:rPr lang="en-US" dirty="0"/>
              <a:t>Heat retention</a:t>
            </a:r>
          </a:p>
          <a:p>
            <a:r>
              <a:rPr lang="en-US" sz="2400" dirty="0"/>
              <a:t>High latent heat of _______________</a:t>
            </a:r>
          </a:p>
          <a:p>
            <a:pPr lvl="1"/>
            <a:r>
              <a:rPr lang="en-US" dirty="0"/>
              <a:t>Evaporative cooling </a:t>
            </a:r>
          </a:p>
          <a:p>
            <a:pPr lvl="1"/>
            <a:r>
              <a:rPr lang="en-US" dirty="0"/>
              <a:t>Sweating</a:t>
            </a:r>
          </a:p>
          <a:p>
            <a:r>
              <a:rPr lang="en-US" sz="2400" dirty="0"/>
              <a:t>“______________ solvent”</a:t>
            </a:r>
          </a:p>
          <a:p>
            <a:pPr lvl="1"/>
            <a:r>
              <a:rPr lang="en-US" dirty="0"/>
              <a:t>Dissolves most molecules</a:t>
            </a:r>
          </a:p>
          <a:p>
            <a:r>
              <a:rPr lang="en-US" sz="2400" dirty="0"/>
              <a:t>All result from water’s chemical structure</a:t>
            </a:r>
          </a:p>
          <a:p>
            <a:endParaRPr lang="en-US" dirty="0"/>
          </a:p>
        </p:txBody>
      </p:sp>
      <p:sp>
        <p:nvSpPr>
          <p:cNvPr id="7" name="TextBox 6"/>
          <p:cNvSpPr txBox="1"/>
          <p:nvPr/>
        </p:nvSpPr>
        <p:spPr>
          <a:xfrm>
            <a:off x="2360112" y="669708"/>
            <a:ext cx="914400" cy="461665"/>
          </a:xfrm>
          <a:prstGeom prst="rect">
            <a:avLst/>
          </a:prstGeom>
          <a:noFill/>
        </p:spPr>
        <p:txBody>
          <a:bodyPr wrap="square" rtlCol="0">
            <a:spAutoFit/>
          </a:bodyPr>
          <a:lstStyle/>
          <a:p>
            <a:r>
              <a:rPr lang="en-US" dirty="0">
                <a:solidFill>
                  <a:srgbClr val="0000FF"/>
                </a:solidFill>
                <a:latin typeface="Arial" pitchFamily="34" charset="0"/>
                <a:cs typeface="Arial" pitchFamily="34" charset="0"/>
              </a:rPr>
              <a:t>less</a:t>
            </a:r>
          </a:p>
        </p:txBody>
      </p:sp>
      <p:sp>
        <p:nvSpPr>
          <p:cNvPr id="8" name="TextBox 7"/>
          <p:cNvSpPr txBox="1"/>
          <p:nvPr/>
        </p:nvSpPr>
        <p:spPr>
          <a:xfrm>
            <a:off x="1369512" y="1066800"/>
            <a:ext cx="1447800" cy="461665"/>
          </a:xfrm>
          <a:prstGeom prst="rect">
            <a:avLst/>
          </a:prstGeom>
          <a:noFill/>
        </p:spPr>
        <p:txBody>
          <a:bodyPr wrap="square" rtlCol="0">
            <a:spAutoFit/>
          </a:bodyPr>
          <a:lstStyle/>
          <a:p>
            <a:r>
              <a:rPr lang="en-US" dirty="0">
                <a:solidFill>
                  <a:srgbClr val="0000FF"/>
                </a:solidFill>
                <a:latin typeface="Arial" pitchFamily="34" charset="0"/>
                <a:cs typeface="Arial" pitchFamily="34" charset="0"/>
              </a:rPr>
              <a:t>specific</a:t>
            </a:r>
          </a:p>
        </p:txBody>
      </p:sp>
      <p:sp>
        <p:nvSpPr>
          <p:cNvPr id="9" name="TextBox 8"/>
          <p:cNvSpPr txBox="1"/>
          <p:nvPr/>
        </p:nvSpPr>
        <p:spPr>
          <a:xfrm>
            <a:off x="3234847" y="1748134"/>
            <a:ext cx="2362200" cy="461665"/>
          </a:xfrm>
          <a:prstGeom prst="rect">
            <a:avLst/>
          </a:prstGeom>
          <a:noFill/>
        </p:spPr>
        <p:txBody>
          <a:bodyPr wrap="square" rtlCol="0">
            <a:spAutoFit/>
          </a:bodyPr>
          <a:lstStyle/>
          <a:p>
            <a:r>
              <a:rPr lang="en-US" dirty="0">
                <a:solidFill>
                  <a:srgbClr val="0000FF"/>
                </a:solidFill>
                <a:latin typeface="Arial" pitchFamily="34" charset="0"/>
                <a:cs typeface="Arial" pitchFamily="34" charset="0"/>
              </a:rPr>
              <a:t>vaporization</a:t>
            </a:r>
          </a:p>
        </p:txBody>
      </p:sp>
      <p:sp>
        <p:nvSpPr>
          <p:cNvPr id="10" name="TextBox 9"/>
          <p:cNvSpPr txBox="1"/>
          <p:nvPr/>
        </p:nvSpPr>
        <p:spPr>
          <a:xfrm>
            <a:off x="948847" y="2993431"/>
            <a:ext cx="2286000" cy="461665"/>
          </a:xfrm>
          <a:prstGeom prst="rect">
            <a:avLst/>
          </a:prstGeom>
          <a:noFill/>
        </p:spPr>
        <p:txBody>
          <a:bodyPr wrap="square" rtlCol="0">
            <a:spAutoFit/>
          </a:bodyPr>
          <a:lstStyle/>
          <a:p>
            <a:r>
              <a:rPr lang="en-US" dirty="0">
                <a:solidFill>
                  <a:srgbClr val="0000FF"/>
                </a:solidFill>
                <a:latin typeface="Arial" pitchFamily="34" charset="0"/>
                <a:cs typeface="Arial" pitchFamily="34" charset="0"/>
              </a:rPr>
              <a:t>Universal</a:t>
            </a:r>
          </a:p>
        </p:txBody>
      </p:sp>
      <p:pic>
        <p:nvPicPr>
          <p:cNvPr id="59394" name="Picture 2" descr="Image result for solid vs liquid water">
            <a:extLst>
              <a:ext uri="{FF2B5EF4-FFF2-40B4-BE49-F238E27FC236}">
                <a16:creationId xmlns:a16="http://schemas.microsoft.com/office/drawing/2014/main" id="{FD2F6615-F149-42EB-B856-F7D907A09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987" y="1080080"/>
            <a:ext cx="3591796" cy="2486025"/>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Image result for structure of water molecule">
            <a:extLst>
              <a:ext uri="{FF2B5EF4-FFF2-40B4-BE49-F238E27FC236}">
                <a16:creationId xmlns:a16="http://schemas.microsoft.com/office/drawing/2014/main" id="{E51F44F6-6AE4-4FB0-8537-CCA8E9A66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24210"/>
            <a:ext cx="6172200" cy="2066647"/>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Image result for delta negative">
            <a:extLst>
              <a:ext uri="{FF2B5EF4-FFF2-40B4-BE49-F238E27FC236}">
                <a16:creationId xmlns:a16="http://schemas.microsoft.com/office/drawing/2014/main" id="{31E2ADBE-E4AE-45E3-A8CA-CDFD72872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17" y="4421851"/>
            <a:ext cx="1190625" cy="80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Solutions - further details…</a:t>
            </a:r>
          </a:p>
        </p:txBody>
      </p:sp>
      <p:sp>
        <p:nvSpPr>
          <p:cNvPr id="10243" name="Rectangle 3"/>
          <p:cNvSpPr>
            <a:spLocks noGrp="1" noChangeArrowheads="1"/>
          </p:cNvSpPr>
          <p:nvPr>
            <p:ph type="body" sz="half" idx="1"/>
          </p:nvPr>
        </p:nvSpPr>
        <p:spPr>
          <a:xfrm>
            <a:off x="685800" y="1981200"/>
            <a:ext cx="7772400" cy="4114800"/>
          </a:xfrm>
        </p:spPr>
        <p:txBody>
          <a:bodyPr/>
          <a:lstStyle/>
          <a:p>
            <a:pPr>
              <a:lnSpc>
                <a:spcPct val="90000"/>
              </a:lnSpc>
            </a:pPr>
            <a:r>
              <a:rPr lang="en-US" sz="2400" dirty="0"/>
              <a:t>Limits of solubility</a:t>
            </a:r>
          </a:p>
          <a:p>
            <a:pPr lvl="1">
              <a:lnSpc>
                <a:spcPct val="90000"/>
              </a:lnSpc>
            </a:pPr>
            <a:r>
              <a:rPr lang="en-US" sz="2000" dirty="0"/>
              <a:t>____________ solutions – no more solute can be dissolved </a:t>
            </a:r>
          </a:p>
          <a:p>
            <a:pPr lvl="1">
              <a:lnSpc>
                <a:spcPct val="90000"/>
              </a:lnSpc>
            </a:pPr>
            <a:r>
              <a:rPr lang="en-US" sz="2000" dirty="0"/>
              <a:t>Insoluble substances, no noticeable dissolving</a:t>
            </a:r>
          </a:p>
          <a:p>
            <a:pPr>
              <a:lnSpc>
                <a:spcPct val="90000"/>
              </a:lnSpc>
            </a:pPr>
            <a:r>
              <a:rPr lang="en-US" sz="2400" dirty="0"/>
              <a:t>Simple rule:  “Like dissolves _______”</a:t>
            </a:r>
          </a:p>
          <a:p>
            <a:pPr lvl="1">
              <a:lnSpc>
                <a:spcPct val="90000"/>
              </a:lnSpc>
            </a:pPr>
            <a:r>
              <a:rPr lang="en-US" sz="2000" dirty="0"/>
              <a:t>_______ substances dissolve each other</a:t>
            </a:r>
          </a:p>
          <a:p>
            <a:pPr lvl="1">
              <a:lnSpc>
                <a:spcPct val="90000"/>
              </a:lnSpc>
            </a:pPr>
            <a:r>
              <a:rPr lang="en-US" sz="2000" dirty="0"/>
              <a:t>Polar substances can be dissolved by polar solvents</a:t>
            </a:r>
          </a:p>
          <a:p>
            <a:pPr lvl="1">
              <a:lnSpc>
                <a:spcPct val="90000"/>
              </a:lnSpc>
            </a:pPr>
            <a:r>
              <a:rPr lang="en-US" sz="2000" dirty="0" err="1"/>
              <a:t>Nonpolar</a:t>
            </a:r>
            <a:r>
              <a:rPr lang="en-US" sz="2000" dirty="0"/>
              <a:t> substances are dissolved by __________ solvents.</a:t>
            </a:r>
          </a:p>
          <a:p>
            <a:pPr>
              <a:lnSpc>
                <a:spcPct val="90000"/>
              </a:lnSpc>
            </a:pPr>
            <a:r>
              <a:rPr lang="en-US" dirty="0"/>
              <a:t>Fluids:  gases and liquids </a:t>
            </a:r>
          </a:p>
          <a:p>
            <a:pPr lvl="1">
              <a:lnSpc>
                <a:spcPct val="90000"/>
              </a:lnSpc>
            </a:pPr>
            <a:r>
              <a:rPr lang="en-US" dirty="0"/>
              <a:t>____________ fluids</a:t>
            </a:r>
          </a:p>
          <a:p>
            <a:pPr lvl="2">
              <a:lnSpc>
                <a:spcPct val="90000"/>
              </a:lnSpc>
            </a:pPr>
            <a:r>
              <a:rPr lang="en-US" dirty="0"/>
              <a:t>Can mix in any proportions w/o separating </a:t>
            </a:r>
          </a:p>
          <a:p>
            <a:pPr lvl="1">
              <a:lnSpc>
                <a:spcPct val="90000"/>
              </a:lnSpc>
            </a:pPr>
            <a:r>
              <a:rPr lang="en-US" dirty="0"/>
              <a:t>Immiscible fluids do not _______</a:t>
            </a:r>
          </a:p>
        </p:txBody>
      </p:sp>
      <p:sp>
        <p:nvSpPr>
          <p:cNvPr id="7" name="TextBox 6"/>
          <p:cNvSpPr txBox="1"/>
          <p:nvPr/>
        </p:nvSpPr>
        <p:spPr>
          <a:xfrm>
            <a:off x="1752600" y="2381310"/>
            <a:ext cx="1447800" cy="400110"/>
          </a:xfrm>
          <a:prstGeom prst="rect">
            <a:avLst/>
          </a:prstGeom>
          <a:noFill/>
        </p:spPr>
        <p:txBody>
          <a:bodyPr wrap="square" rtlCol="0">
            <a:spAutoFit/>
          </a:bodyPr>
          <a:lstStyle/>
          <a:p>
            <a:r>
              <a:rPr lang="en-US" sz="2000" dirty="0">
                <a:solidFill>
                  <a:srgbClr val="0000FF"/>
                </a:solidFill>
                <a:latin typeface="Arial" pitchFamily="34" charset="0"/>
                <a:cs typeface="Arial" pitchFamily="34" charset="0"/>
              </a:rPr>
              <a:t>Saturated</a:t>
            </a:r>
          </a:p>
        </p:txBody>
      </p:sp>
      <p:sp>
        <p:nvSpPr>
          <p:cNvPr id="8" name="TextBox 7"/>
          <p:cNvSpPr txBox="1"/>
          <p:nvPr/>
        </p:nvSpPr>
        <p:spPr>
          <a:xfrm>
            <a:off x="5181600" y="3171735"/>
            <a:ext cx="990600" cy="400110"/>
          </a:xfrm>
          <a:prstGeom prst="rect">
            <a:avLst/>
          </a:prstGeom>
          <a:noFill/>
        </p:spPr>
        <p:txBody>
          <a:bodyPr wrap="square" rtlCol="0">
            <a:spAutoFit/>
          </a:bodyPr>
          <a:lstStyle/>
          <a:p>
            <a:r>
              <a:rPr lang="en-US" sz="2000" dirty="0">
                <a:solidFill>
                  <a:srgbClr val="0000FF"/>
                </a:solidFill>
                <a:latin typeface="Arial" pitchFamily="34" charset="0"/>
                <a:cs typeface="Arial" pitchFamily="34" charset="0"/>
              </a:rPr>
              <a:t>like</a:t>
            </a:r>
          </a:p>
        </p:txBody>
      </p:sp>
      <p:sp>
        <p:nvSpPr>
          <p:cNvPr id="9" name="TextBox 8"/>
          <p:cNvSpPr txBox="1"/>
          <p:nvPr/>
        </p:nvSpPr>
        <p:spPr>
          <a:xfrm>
            <a:off x="1524000" y="3562450"/>
            <a:ext cx="990600" cy="400110"/>
          </a:xfrm>
          <a:prstGeom prst="rect">
            <a:avLst/>
          </a:prstGeom>
          <a:noFill/>
        </p:spPr>
        <p:txBody>
          <a:bodyPr wrap="square" rtlCol="0">
            <a:spAutoFit/>
          </a:bodyPr>
          <a:lstStyle/>
          <a:p>
            <a:r>
              <a:rPr lang="en-US" sz="2000" dirty="0">
                <a:solidFill>
                  <a:srgbClr val="0000FF"/>
                </a:solidFill>
                <a:latin typeface="Arial" pitchFamily="34" charset="0"/>
                <a:cs typeface="Arial" pitchFamily="34" charset="0"/>
              </a:rPr>
              <a:t>Similar</a:t>
            </a:r>
          </a:p>
        </p:txBody>
      </p:sp>
      <p:sp>
        <p:nvSpPr>
          <p:cNvPr id="10" name="TextBox 9"/>
          <p:cNvSpPr txBox="1"/>
          <p:nvPr/>
        </p:nvSpPr>
        <p:spPr>
          <a:xfrm>
            <a:off x="5943600" y="4267200"/>
            <a:ext cx="1295400" cy="400110"/>
          </a:xfrm>
          <a:prstGeom prst="rect">
            <a:avLst/>
          </a:prstGeom>
          <a:noFill/>
        </p:spPr>
        <p:txBody>
          <a:bodyPr wrap="square" rtlCol="0">
            <a:spAutoFit/>
          </a:bodyPr>
          <a:lstStyle/>
          <a:p>
            <a:r>
              <a:rPr lang="en-US" sz="2000" dirty="0" err="1">
                <a:solidFill>
                  <a:srgbClr val="0000FF"/>
                </a:solidFill>
                <a:latin typeface="Arial" pitchFamily="34" charset="0"/>
                <a:cs typeface="Arial" pitchFamily="34" charset="0"/>
              </a:rPr>
              <a:t>nonpolar</a:t>
            </a:r>
            <a:endParaRPr lang="en-US" sz="2000" dirty="0">
              <a:solidFill>
                <a:srgbClr val="0000FF"/>
              </a:solidFill>
              <a:latin typeface="Arial" pitchFamily="34" charset="0"/>
              <a:cs typeface="Arial" pitchFamily="34" charset="0"/>
            </a:endParaRPr>
          </a:p>
        </p:txBody>
      </p:sp>
      <p:sp>
        <p:nvSpPr>
          <p:cNvPr id="11" name="TextBox 10"/>
          <p:cNvSpPr txBox="1"/>
          <p:nvPr/>
        </p:nvSpPr>
        <p:spPr>
          <a:xfrm>
            <a:off x="1947275" y="5123899"/>
            <a:ext cx="1752600" cy="461665"/>
          </a:xfrm>
          <a:prstGeom prst="rect">
            <a:avLst/>
          </a:prstGeom>
          <a:noFill/>
        </p:spPr>
        <p:txBody>
          <a:bodyPr wrap="square" rtlCol="0">
            <a:spAutoFit/>
          </a:bodyPr>
          <a:lstStyle/>
          <a:p>
            <a:r>
              <a:rPr lang="en-US" dirty="0">
                <a:solidFill>
                  <a:srgbClr val="0000FF"/>
                </a:solidFill>
                <a:latin typeface="Arial" pitchFamily="34" charset="0"/>
                <a:cs typeface="Arial" pitchFamily="34" charset="0"/>
              </a:rPr>
              <a:t>Miscible</a:t>
            </a:r>
          </a:p>
        </p:txBody>
      </p:sp>
      <p:sp>
        <p:nvSpPr>
          <p:cNvPr id="12" name="TextBox 11"/>
          <p:cNvSpPr txBox="1"/>
          <p:nvPr/>
        </p:nvSpPr>
        <p:spPr>
          <a:xfrm>
            <a:off x="4953000" y="5894379"/>
            <a:ext cx="1752600" cy="461665"/>
          </a:xfrm>
          <a:prstGeom prst="rect">
            <a:avLst/>
          </a:prstGeom>
          <a:noFill/>
        </p:spPr>
        <p:txBody>
          <a:bodyPr wrap="square" rtlCol="0">
            <a:spAutoFit/>
          </a:bodyPr>
          <a:lstStyle/>
          <a:p>
            <a:r>
              <a:rPr lang="en-US" dirty="0">
                <a:solidFill>
                  <a:srgbClr val="0000FF"/>
                </a:solidFill>
                <a:latin typeface="Arial" pitchFamily="34" charset="0"/>
                <a:cs typeface="Arial" pitchFamily="34" charset="0"/>
              </a:rPr>
              <a:t>mix</a:t>
            </a:r>
          </a:p>
        </p:txBody>
      </p:sp>
    </p:spTree>
    <p:extLst>
      <p:ext uri="{BB962C8B-B14F-4D97-AF65-F5344CB8AC3E}">
        <p14:creationId xmlns:p14="http://schemas.microsoft.com/office/powerpoint/2010/main" val="30272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hr diagram">
            <a:extLst>
              <a:ext uri="{FF2B5EF4-FFF2-40B4-BE49-F238E27FC236}">
                <a16:creationId xmlns:a16="http://schemas.microsoft.com/office/drawing/2014/main" id="{8C25DB3D-6489-4CBC-BDCA-52CA9733E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400800" cy="676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7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Liquid solvents and solids</a:t>
            </a:r>
          </a:p>
        </p:txBody>
      </p:sp>
      <p:sp>
        <p:nvSpPr>
          <p:cNvPr id="11267" name="Rectangle 3"/>
          <p:cNvSpPr>
            <a:spLocks noGrp="1" noChangeArrowheads="1"/>
          </p:cNvSpPr>
          <p:nvPr>
            <p:ph type="body" sz="half" idx="1"/>
          </p:nvPr>
        </p:nvSpPr>
        <p:spPr>
          <a:xfrm>
            <a:off x="685800" y="1981200"/>
            <a:ext cx="7772400" cy="4114800"/>
          </a:xfrm>
        </p:spPr>
        <p:txBody>
          <a:bodyPr/>
          <a:lstStyle/>
          <a:p>
            <a:pPr>
              <a:lnSpc>
                <a:spcPct val="90000"/>
              </a:lnSpc>
            </a:pPr>
            <a:r>
              <a:rPr lang="en-US" dirty="0"/>
              <a:t>“Like dissolves like”</a:t>
            </a:r>
          </a:p>
          <a:p>
            <a:pPr>
              <a:lnSpc>
                <a:spcPct val="90000"/>
              </a:lnSpc>
            </a:pPr>
            <a:r>
              <a:rPr lang="en-US" dirty="0"/>
              <a:t>Oil and grease are not __________ in water; but the salt is.  Why?</a:t>
            </a:r>
          </a:p>
          <a:p>
            <a:pPr lvl="1">
              <a:lnSpc>
                <a:spcPct val="90000"/>
              </a:lnSpc>
            </a:pPr>
            <a:r>
              <a:rPr lang="en-US" sz="2400" dirty="0"/>
              <a:t>Attraction between the ions of the salt crystal and the polar ends of the water molecules.</a:t>
            </a:r>
          </a:p>
          <a:p>
            <a:pPr>
              <a:lnSpc>
                <a:spcPct val="90000"/>
              </a:lnSpc>
            </a:pPr>
            <a:r>
              <a:rPr lang="en-US" dirty="0"/>
              <a:t>Soap - provides both polar and </a:t>
            </a:r>
            <a:r>
              <a:rPr lang="en-US" dirty="0" err="1"/>
              <a:t>nonpolar</a:t>
            </a:r>
            <a:r>
              <a:rPr lang="en-US" dirty="0"/>
              <a:t> environments</a:t>
            </a:r>
          </a:p>
        </p:txBody>
      </p:sp>
      <p:sp>
        <p:nvSpPr>
          <p:cNvPr id="9" name="TextBox 8"/>
          <p:cNvSpPr txBox="1"/>
          <p:nvPr/>
        </p:nvSpPr>
        <p:spPr>
          <a:xfrm>
            <a:off x="5486400" y="2438400"/>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soluble</a:t>
            </a:r>
          </a:p>
        </p:txBody>
      </p:sp>
    </p:spTree>
    <p:extLst>
      <p:ext uri="{BB962C8B-B14F-4D97-AF65-F5344CB8AC3E}">
        <p14:creationId xmlns:p14="http://schemas.microsoft.com/office/powerpoint/2010/main" val="14805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 11_06.jpg                                                      0006F3ADsue1                           B746AFEA:"/>
          <p:cNvPicPr>
            <a:picLocks noGrp="1" noChangeAspect="1" noChangeArrowheads="1"/>
          </p:cNvPicPr>
          <p:nvPr>
            <p:ph sz="half" idx="2"/>
          </p:nvPr>
        </p:nvPicPr>
        <p:blipFill>
          <a:blip r:embed="rId2" cstate="print"/>
          <a:srcRect/>
          <a:stretch>
            <a:fillRect/>
          </a:stretch>
        </p:blipFill>
        <p:spPr>
          <a:xfrm>
            <a:off x="228600" y="30162"/>
            <a:ext cx="8763000" cy="6827838"/>
          </a:xfrm>
        </p:spPr>
      </p:pic>
    </p:spTree>
    <p:extLst>
      <p:ext uri="{BB962C8B-B14F-4D97-AF65-F5344CB8AC3E}">
        <p14:creationId xmlns:p14="http://schemas.microsoft.com/office/powerpoint/2010/main" val="50160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 11_05.jpg                                                      0006F3ADsue1                           B746AFEA:"/>
          <p:cNvPicPr>
            <a:picLocks noChangeAspect="1" noChangeArrowheads="1"/>
          </p:cNvPicPr>
          <p:nvPr/>
        </p:nvPicPr>
        <p:blipFill>
          <a:blip r:embed="rId2" cstate="print"/>
          <a:srcRect/>
          <a:stretch>
            <a:fillRect/>
          </a:stretch>
        </p:blipFill>
        <p:spPr bwMode="auto">
          <a:xfrm>
            <a:off x="685800" y="0"/>
            <a:ext cx="7772400" cy="6818514"/>
          </a:xfrm>
          <a:prstGeom prst="rect">
            <a:avLst/>
          </a:prstGeom>
          <a:noFill/>
        </p:spPr>
      </p:pic>
    </p:spTree>
    <p:extLst>
      <p:ext uri="{BB962C8B-B14F-4D97-AF65-F5344CB8AC3E}">
        <p14:creationId xmlns:p14="http://schemas.microsoft.com/office/powerpoint/2010/main" val="110844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Solubility </a:t>
            </a:r>
          </a:p>
        </p:txBody>
      </p:sp>
      <p:sp>
        <p:nvSpPr>
          <p:cNvPr id="15363" name="Rectangle 3"/>
          <p:cNvSpPr>
            <a:spLocks noGrp="1" noChangeArrowheads="1"/>
          </p:cNvSpPr>
          <p:nvPr>
            <p:ph type="body" sz="half" idx="1"/>
          </p:nvPr>
        </p:nvSpPr>
        <p:spPr>
          <a:xfrm>
            <a:off x="685800" y="1752600"/>
            <a:ext cx="7772400" cy="4724400"/>
          </a:xfrm>
        </p:spPr>
        <p:txBody>
          <a:bodyPr/>
          <a:lstStyle/>
          <a:p>
            <a:pPr>
              <a:lnSpc>
                <a:spcPct val="90000"/>
              </a:lnSpc>
            </a:pPr>
            <a:r>
              <a:rPr lang="en-US" sz="2800" dirty="0"/>
              <a:t>Saturation</a:t>
            </a:r>
          </a:p>
          <a:p>
            <a:pPr lvl="1">
              <a:lnSpc>
                <a:spcPct val="90000"/>
              </a:lnSpc>
            </a:pPr>
            <a:r>
              <a:rPr lang="en-US" dirty="0"/>
              <a:t>Solute dissolving _______</a:t>
            </a:r>
          </a:p>
          <a:p>
            <a:pPr lvl="1">
              <a:lnSpc>
                <a:spcPct val="90000"/>
              </a:lnSpc>
            </a:pPr>
            <a:r>
              <a:rPr lang="en-US" dirty="0"/>
              <a:t>______________ between going in and out of solution</a:t>
            </a:r>
          </a:p>
          <a:p>
            <a:pPr>
              <a:lnSpc>
                <a:spcPct val="90000"/>
              </a:lnSpc>
            </a:pPr>
            <a:r>
              <a:rPr lang="en-US" sz="2800" dirty="0"/>
              <a:t>Solubility</a:t>
            </a:r>
          </a:p>
          <a:p>
            <a:pPr lvl="1">
              <a:lnSpc>
                <a:spcPct val="90000"/>
              </a:lnSpc>
            </a:pPr>
            <a:r>
              <a:rPr lang="en-US" dirty="0"/>
              <a:t>____________________ of saturated solution</a:t>
            </a:r>
          </a:p>
          <a:p>
            <a:pPr lvl="1">
              <a:lnSpc>
                <a:spcPct val="90000"/>
              </a:lnSpc>
            </a:pPr>
            <a:r>
              <a:rPr lang="en-US" dirty="0"/>
              <a:t>Depends on __________________</a:t>
            </a:r>
          </a:p>
          <a:p>
            <a:pPr lvl="1">
              <a:lnSpc>
                <a:spcPct val="90000"/>
              </a:lnSpc>
            </a:pPr>
            <a:r>
              <a:rPr lang="en-US" dirty="0"/>
              <a:t>Gases:  ____________ with temperature; ___________with pressure</a:t>
            </a:r>
          </a:p>
        </p:txBody>
      </p:sp>
      <p:sp>
        <p:nvSpPr>
          <p:cNvPr id="8" name="TextBox 7"/>
          <p:cNvSpPr txBox="1"/>
          <p:nvPr/>
        </p:nvSpPr>
        <p:spPr>
          <a:xfrm>
            <a:off x="4572000" y="2133600"/>
            <a:ext cx="990600"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limit</a:t>
            </a:r>
          </a:p>
        </p:txBody>
      </p:sp>
      <p:sp>
        <p:nvSpPr>
          <p:cNvPr id="9" name="TextBox 8"/>
          <p:cNvSpPr txBox="1"/>
          <p:nvPr/>
        </p:nvSpPr>
        <p:spPr>
          <a:xfrm>
            <a:off x="1752600" y="2590800"/>
            <a:ext cx="3200400"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Equilibrium</a:t>
            </a:r>
          </a:p>
        </p:txBody>
      </p:sp>
      <p:sp>
        <p:nvSpPr>
          <p:cNvPr id="10" name="TextBox 9"/>
          <p:cNvSpPr txBox="1"/>
          <p:nvPr/>
        </p:nvSpPr>
        <p:spPr>
          <a:xfrm>
            <a:off x="2019300" y="3971795"/>
            <a:ext cx="3429000"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Concentration</a:t>
            </a:r>
          </a:p>
        </p:txBody>
      </p:sp>
      <p:sp>
        <p:nvSpPr>
          <p:cNvPr id="11" name="TextBox 10"/>
          <p:cNvSpPr txBox="1"/>
          <p:nvPr/>
        </p:nvSpPr>
        <p:spPr>
          <a:xfrm>
            <a:off x="3962400" y="4800600"/>
            <a:ext cx="2514600"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temperature</a:t>
            </a:r>
          </a:p>
        </p:txBody>
      </p:sp>
      <p:sp>
        <p:nvSpPr>
          <p:cNvPr id="12" name="TextBox 11"/>
          <p:cNvSpPr txBox="1"/>
          <p:nvPr/>
        </p:nvSpPr>
        <p:spPr>
          <a:xfrm>
            <a:off x="3018251" y="5323820"/>
            <a:ext cx="2057400"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decreases</a:t>
            </a:r>
          </a:p>
        </p:txBody>
      </p:sp>
      <p:sp>
        <p:nvSpPr>
          <p:cNvPr id="13" name="TextBox 12"/>
          <p:cNvSpPr txBox="1"/>
          <p:nvPr/>
        </p:nvSpPr>
        <p:spPr>
          <a:xfrm>
            <a:off x="1676400" y="5715000"/>
            <a:ext cx="2057400"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increases</a:t>
            </a:r>
          </a:p>
        </p:txBody>
      </p:sp>
    </p:spTree>
    <p:extLst>
      <p:ext uri="{BB962C8B-B14F-4D97-AF65-F5344CB8AC3E}">
        <p14:creationId xmlns:p14="http://schemas.microsoft.com/office/powerpoint/2010/main" val="28174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4FD5-7928-4469-A47D-544121D289C3}"/>
              </a:ext>
            </a:extLst>
          </p:cNvPr>
          <p:cNvSpPr>
            <a:spLocks noGrp="1"/>
          </p:cNvSpPr>
          <p:nvPr>
            <p:ph type="title"/>
          </p:nvPr>
        </p:nvSpPr>
        <p:spPr/>
        <p:txBody>
          <a:bodyPr/>
          <a:lstStyle/>
          <a:p>
            <a:r>
              <a:rPr lang="en-US" dirty="0"/>
              <a:t>“Fishkill”</a:t>
            </a:r>
          </a:p>
        </p:txBody>
      </p:sp>
      <p:sp>
        <p:nvSpPr>
          <p:cNvPr id="3" name="Text Placeholder 2">
            <a:extLst>
              <a:ext uri="{FF2B5EF4-FFF2-40B4-BE49-F238E27FC236}">
                <a16:creationId xmlns:a16="http://schemas.microsoft.com/office/drawing/2014/main" id="{DE35307C-96B4-49E1-A6BE-54BDDCBE505A}"/>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255FC50A-26B4-473D-B4F7-CBD3DE8F0D3B}"/>
              </a:ext>
            </a:extLst>
          </p:cNvPr>
          <p:cNvSpPr>
            <a:spLocks noGrp="1"/>
          </p:cNvSpPr>
          <p:nvPr>
            <p:ph sz="half" idx="2"/>
          </p:nvPr>
        </p:nvSpPr>
        <p:spPr/>
        <p:txBody>
          <a:bodyPr/>
          <a:lstStyle/>
          <a:p>
            <a:endParaRPr lang="en-US"/>
          </a:p>
        </p:txBody>
      </p:sp>
      <p:pic>
        <p:nvPicPr>
          <p:cNvPr id="60418" name="Picture 2" descr="Image result for fishkill">
            <a:extLst>
              <a:ext uri="{FF2B5EF4-FFF2-40B4-BE49-F238E27FC236}">
                <a16:creationId xmlns:a16="http://schemas.microsoft.com/office/drawing/2014/main" id="{9D9F86B7-1EEE-4DB1-9A1D-B003A0288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0574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9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D3BD-27E1-4E3A-AF9E-71F13627B57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0E7CEE3-036C-4E0E-9F15-35C390938C47}"/>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7789DBD7-A2FD-4DD5-B785-5D32242BD6D4}"/>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4A05B2E8-3903-4100-99D2-2AEB02C14FAE}"/>
              </a:ext>
            </a:extLst>
          </p:cNvPr>
          <p:cNvPicPr>
            <a:picLocks noChangeAspect="1"/>
          </p:cNvPicPr>
          <p:nvPr/>
        </p:nvPicPr>
        <p:blipFill>
          <a:blip r:embed="rId2"/>
          <a:stretch>
            <a:fillRect/>
          </a:stretch>
        </p:blipFill>
        <p:spPr>
          <a:xfrm>
            <a:off x="1323975" y="1109662"/>
            <a:ext cx="6496050" cy="4638675"/>
          </a:xfrm>
          <a:prstGeom prst="rect">
            <a:avLst/>
          </a:prstGeom>
        </p:spPr>
      </p:pic>
    </p:spTree>
    <p:extLst>
      <p:ext uri="{BB962C8B-B14F-4D97-AF65-F5344CB8AC3E}">
        <p14:creationId xmlns:p14="http://schemas.microsoft.com/office/powerpoint/2010/main" val="378594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15FD-F587-4B99-B3B9-9BB9C3CD5AF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8B780F3-A471-4530-86AB-81B1FC69C6CA}"/>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D91F7008-293E-4B06-A207-4001219299A8}"/>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041ECA31-A458-43F4-9A8C-3990889F5AEA}"/>
              </a:ext>
            </a:extLst>
          </p:cNvPr>
          <p:cNvPicPr>
            <a:picLocks noChangeAspect="1"/>
          </p:cNvPicPr>
          <p:nvPr/>
        </p:nvPicPr>
        <p:blipFill>
          <a:blip r:embed="rId2"/>
          <a:stretch>
            <a:fillRect/>
          </a:stretch>
        </p:blipFill>
        <p:spPr>
          <a:xfrm>
            <a:off x="777260" y="966787"/>
            <a:ext cx="7858980" cy="4924425"/>
          </a:xfrm>
          <a:prstGeom prst="rect">
            <a:avLst/>
          </a:prstGeom>
        </p:spPr>
      </p:pic>
    </p:spTree>
    <p:extLst>
      <p:ext uri="{BB962C8B-B14F-4D97-AF65-F5344CB8AC3E}">
        <p14:creationId xmlns:p14="http://schemas.microsoft.com/office/powerpoint/2010/main" val="40164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 11_09.jpg                                                      0006F3ADsue1                           B746AFEA:"/>
          <p:cNvPicPr>
            <a:picLocks noGrp="1" noChangeAspect="1" noChangeArrowheads="1"/>
          </p:cNvPicPr>
          <p:nvPr>
            <p:ph sz="half" idx="2"/>
          </p:nvPr>
        </p:nvPicPr>
        <p:blipFill>
          <a:blip r:embed="rId2" cstate="print"/>
          <a:srcRect/>
          <a:stretch>
            <a:fillRect/>
          </a:stretch>
        </p:blipFill>
        <p:spPr>
          <a:xfrm>
            <a:off x="1524000" y="41345"/>
            <a:ext cx="6019800" cy="6816655"/>
          </a:xfrm>
        </p:spPr>
      </p:pic>
    </p:spTree>
    <p:extLst>
      <p:ext uri="{BB962C8B-B14F-4D97-AF65-F5344CB8AC3E}">
        <p14:creationId xmlns:p14="http://schemas.microsoft.com/office/powerpoint/2010/main" val="688247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304800"/>
            <a:ext cx="7772400" cy="914400"/>
          </a:xfrm>
        </p:spPr>
        <p:txBody>
          <a:bodyPr/>
          <a:lstStyle/>
          <a:p>
            <a:r>
              <a:rPr lang="en-US"/>
              <a:t>Solubility Curve</a:t>
            </a:r>
          </a:p>
        </p:txBody>
      </p:sp>
      <p:pic>
        <p:nvPicPr>
          <p:cNvPr id="19459" name="Content Placeholder 5" descr="solubility curve.jpg"/>
          <p:cNvPicPr>
            <a:picLocks noGrp="1" noChangeAspect="1"/>
          </p:cNvPicPr>
          <p:nvPr>
            <p:ph idx="1"/>
          </p:nvPr>
        </p:nvPicPr>
        <p:blipFill>
          <a:blip r:embed="rId2" cstate="print"/>
          <a:srcRect/>
          <a:stretch>
            <a:fillRect/>
          </a:stretch>
        </p:blipFill>
        <p:spPr>
          <a:xfrm>
            <a:off x="0" y="1143000"/>
            <a:ext cx="4445000" cy="5715000"/>
          </a:xfrm>
        </p:spPr>
      </p:pic>
      <p:sp>
        <p:nvSpPr>
          <p:cNvPr id="19460" name="Rectangle 3"/>
          <p:cNvSpPr>
            <a:spLocks noChangeArrowheads="1"/>
          </p:cNvSpPr>
          <p:nvPr/>
        </p:nvSpPr>
        <p:spPr bwMode="auto">
          <a:xfrm>
            <a:off x="4419600" y="1219200"/>
            <a:ext cx="4724400" cy="5170488"/>
          </a:xfrm>
          <a:prstGeom prst="rect">
            <a:avLst/>
          </a:prstGeom>
          <a:noFill/>
          <a:ln w="9525">
            <a:noFill/>
            <a:miter lim="800000"/>
            <a:headEnd/>
            <a:tailEnd/>
          </a:ln>
        </p:spPr>
        <p:txBody>
          <a:bodyPr anchor="ctr">
            <a:spAutoFit/>
          </a:bodyPr>
          <a:lstStyle/>
          <a:p>
            <a:pPr>
              <a:buFontTx/>
              <a:buChar char="•"/>
              <a:tabLst>
                <a:tab pos="914400" algn="l"/>
              </a:tabLst>
            </a:pPr>
            <a:r>
              <a:rPr lang="en-US" sz="2200" dirty="0">
                <a:solidFill>
                  <a:srgbClr val="0070C0"/>
                </a:solidFill>
                <a:latin typeface="Times New Roman" pitchFamily="18" charset="0"/>
                <a:cs typeface="Times New Roman" pitchFamily="18" charset="0"/>
              </a:rPr>
              <a:t>Which salt shows the greatest increase in solubility from 0-60</a:t>
            </a:r>
            <a:r>
              <a:rPr lang="en-US" sz="2200" baseline="30000" dirty="0">
                <a:solidFill>
                  <a:srgbClr val="0070C0"/>
                </a:solidFill>
                <a:latin typeface="Times New Roman" pitchFamily="18" charset="0"/>
                <a:cs typeface="Times New Roman" pitchFamily="18" charset="0"/>
              </a:rPr>
              <a:t>o</a:t>
            </a:r>
            <a:r>
              <a:rPr lang="en-US" sz="2200" dirty="0">
                <a:solidFill>
                  <a:srgbClr val="0070C0"/>
                </a:solidFill>
                <a:latin typeface="Times New Roman" pitchFamily="18" charset="0"/>
                <a:cs typeface="Times New Roman" pitchFamily="18" charset="0"/>
              </a:rPr>
              <a:t>C? _______</a:t>
            </a:r>
          </a:p>
          <a:p>
            <a:pPr>
              <a:buFontTx/>
              <a:buChar char="•"/>
              <a:tabLst>
                <a:tab pos="914400" algn="l"/>
              </a:tabLst>
            </a:pPr>
            <a:r>
              <a:rPr lang="en-US" sz="2200" dirty="0">
                <a:latin typeface="Times New Roman" pitchFamily="18" charset="0"/>
                <a:cs typeface="Times New Roman" pitchFamily="18" charset="0"/>
              </a:rPr>
              <a:t>At 50</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70 g of KNO</a:t>
            </a:r>
            <a:r>
              <a:rPr lang="en-US" sz="2200" baseline="-25000" dirty="0">
                <a:latin typeface="Times New Roman" pitchFamily="18" charset="0"/>
                <a:cs typeface="Times New Roman" pitchFamily="18" charset="0"/>
              </a:rPr>
              <a:t>3</a:t>
            </a:r>
            <a:r>
              <a:rPr lang="en-US" sz="2200" dirty="0">
                <a:latin typeface="Times New Roman" pitchFamily="18" charset="0"/>
                <a:cs typeface="Times New Roman" pitchFamily="18" charset="0"/>
              </a:rPr>
              <a:t> is dissolved in 100 g of water. Is the solution saturated, unsaturated or supersaturated? ___________________</a:t>
            </a:r>
          </a:p>
          <a:p>
            <a:pPr eaLnBrk="1" hangingPunct="1">
              <a:buFontTx/>
              <a:buChar char="•"/>
              <a:tabLst>
                <a:tab pos="914400" algn="l"/>
              </a:tabLst>
            </a:pPr>
            <a:r>
              <a:rPr lang="en-US" sz="2200" dirty="0">
                <a:latin typeface="Times New Roman" pitchFamily="18" charset="0"/>
                <a:cs typeface="Times New Roman" pitchFamily="18" charset="0"/>
              </a:rPr>
              <a:t>Which salt is least soluble in water at 60</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___________________</a:t>
            </a:r>
          </a:p>
          <a:p>
            <a:pPr>
              <a:buFontTx/>
              <a:buChar char="•"/>
              <a:tabLst>
                <a:tab pos="914400" algn="l"/>
              </a:tabLst>
            </a:pPr>
            <a:r>
              <a:rPr lang="en-US" sz="2200" dirty="0">
                <a:solidFill>
                  <a:srgbClr val="0070C0"/>
                </a:solidFill>
                <a:latin typeface="Times New Roman" pitchFamily="18" charset="0"/>
                <a:cs typeface="Times New Roman" pitchFamily="18" charset="0"/>
              </a:rPr>
              <a:t>Which is the most soluble salt at 20</a:t>
            </a:r>
            <a:r>
              <a:rPr lang="en-US" sz="2200" baseline="30000" dirty="0">
                <a:solidFill>
                  <a:srgbClr val="0070C0"/>
                </a:solidFill>
                <a:latin typeface="Times New Roman" pitchFamily="18" charset="0"/>
                <a:cs typeface="Times New Roman" pitchFamily="18" charset="0"/>
              </a:rPr>
              <a:t>o</a:t>
            </a:r>
            <a:r>
              <a:rPr lang="en-US" sz="2200" dirty="0">
                <a:solidFill>
                  <a:srgbClr val="0070C0"/>
                </a:solidFill>
                <a:latin typeface="Times New Roman" pitchFamily="18" charset="0"/>
                <a:cs typeface="Times New Roman" pitchFamily="18" charset="0"/>
              </a:rPr>
              <a:t>C? ___________________</a:t>
            </a:r>
          </a:p>
          <a:p>
            <a:pPr>
              <a:buFontTx/>
              <a:buChar char="•"/>
              <a:tabLst>
                <a:tab pos="914400" algn="l"/>
              </a:tabLst>
            </a:pPr>
            <a:r>
              <a:rPr lang="en-US" sz="2200" dirty="0">
                <a:latin typeface="Times New Roman" pitchFamily="18" charset="0"/>
                <a:cs typeface="Times New Roman" pitchFamily="18" charset="0"/>
              </a:rPr>
              <a:t>What is the solubility of </a:t>
            </a:r>
            <a:r>
              <a:rPr lang="en-US" sz="2200" dirty="0" err="1">
                <a:latin typeface="Times New Roman" pitchFamily="18" charset="0"/>
                <a:cs typeface="Times New Roman" pitchFamily="18" charset="0"/>
              </a:rPr>
              <a:t>KCl</a:t>
            </a:r>
            <a:r>
              <a:rPr lang="en-US" sz="2200" dirty="0">
                <a:latin typeface="Times New Roman" pitchFamily="18" charset="0"/>
                <a:cs typeface="Times New Roman" pitchFamily="18" charset="0"/>
              </a:rPr>
              <a:t> at 80</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___________________</a:t>
            </a:r>
          </a:p>
          <a:p>
            <a:pPr>
              <a:buFontTx/>
              <a:buChar char="•"/>
              <a:tabLst>
                <a:tab pos="914400" algn="l"/>
              </a:tabLst>
            </a:pPr>
            <a:r>
              <a:rPr lang="en-US" sz="2200" dirty="0">
                <a:solidFill>
                  <a:srgbClr val="0070C0"/>
                </a:solidFill>
                <a:latin typeface="Times New Roman" pitchFamily="18" charset="0"/>
                <a:cs typeface="Times New Roman" pitchFamily="18" charset="0"/>
              </a:rPr>
              <a:t>What it the temperature at which KNO</a:t>
            </a:r>
            <a:r>
              <a:rPr lang="en-US" sz="2200" baseline="-25000" dirty="0">
                <a:solidFill>
                  <a:srgbClr val="0070C0"/>
                </a:solidFill>
                <a:latin typeface="Times New Roman" pitchFamily="18" charset="0"/>
                <a:cs typeface="Times New Roman" pitchFamily="18" charset="0"/>
              </a:rPr>
              <a:t>3</a:t>
            </a:r>
            <a:r>
              <a:rPr lang="en-US" sz="2200" dirty="0">
                <a:solidFill>
                  <a:srgbClr val="0070C0"/>
                </a:solidFill>
                <a:latin typeface="Times New Roman" pitchFamily="18" charset="0"/>
                <a:cs typeface="Times New Roman" pitchFamily="18" charset="0"/>
              </a:rPr>
              <a:t> has a solubility of 90g/100g of water? ________________</a:t>
            </a:r>
          </a:p>
        </p:txBody>
      </p:sp>
      <p:sp>
        <p:nvSpPr>
          <p:cNvPr id="5" name="TextBox 4">
            <a:extLst>
              <a:ext uri="{FF2B5EF4-FFF2-40B4-BE49-F238E27FC236}">
                <a16:creationId xmlns:a16="http://schemas.microsoft.com/office/drawing/2014/main" id="{395B8A83-9FE0-46BD-BF38-53D1AF85D1A0}"/>
              </a:ext>
            </a:extLst>
          </p:cNvPr>
          <p:cNvSpPr txBox="1"/>
          <p:nvPr/>
        </p:nvSpPr>
        <p:spPr>
          <a:xfrm>
            <a:off x="7391400" y="1524000"/>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KNO</a:t>
            </a:r>
            <a:r>
              <a:rPr lang="en-US" sz="3200" baseline="-25000" dirty="0">
                <a:solidFill>
                  <a:srgbClr val="0000FF"/>
                </a:solidFill>
                <a:latin typeface="Arial" pitchFamily="34" charset="0"/>
                <a:cs typeface="Arial" pitchFamily="34" charset="0"/>
              </a:rPr>
              <a:t>3</a:t>
            </a:r>
            <a:endParaRPr lang="en-US" sz="3200" dirty="0">
              <a:solidFill>
                <a:srgbClr val="0000FF"/>
              </a:solidFill>
              <a:latin typeface="Arial" pitchFamily="34" charset="0"/>
              <a:cs typeface="Arial" pitchFamily="34" charset="0"/>
            </a:endParaRPr>
          </a:p>
        </p:txBody>
      </p:sp>
      <p:sp>
        <p:nvSpPr>
          <p:cNvPr id="6" name="TextBox 5">
            <a:extLst>
              <a:ext uri="{FF2B5EF4-FFF2-40B4-BE49-F238E27FC236}">
                <a16:creationId xmlns:a16="http://schemas.microsoft.com/office/drawing/2014/main" id="{EE1BD1BC-3BD2-4605-AA8E-C4044DFE19B7}"/>
              </a:ext>
            </a:extLst>
          </p:cNvPr>
          <p:cNvSpPr txBox="1"/>
          <p:nvPr/>
        </p:nvSpPr>
        <p:spPr>
          <a:xfrm>
            <a:off x="4876800" y="4191000"/>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KI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EEB127-C849-4040-A885-80019D483718}"/>
                  </a:ext>
                </a:extLst>
              </p:cNvPr>
              <p:cNvSpPr txBox="1"/>
              <p:nvPr/>
            </p:nvSpPr>
            <p:spPr>
              <a:xfrm>
                <a:off x="5832084" y="5884245"/>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60</a:t>
                </a:r>
                <a14:m>
                  <m:oMath xmlns:m="http://schemas.openxmlformats.org/officeDocument/2006/math">
                    <m:r>
                      <a:rPr lang="en-US" sz="3200" i="1" smtClean="0">
                        <a:solidFill>
                          <a:srgbClr val="0000FF"/>
                        </a:solidFill>
                        <a:latin typeface="Cambria Math" panose="02040503050406030204" pitchFamily="18" charset="0"/>
                        <a:ea typeface="Cambria Math" panose="02040503050406030204" pitchFamily="18" charset="0"/>
                        <a:cs typeface="Arial" pitchFamily="34" charset="0"/>
                      </a:rPr>
                      <m:t>℃</m:t>
                    </m:r>
                  </m:oMath>
                </a14:m>
                <a:endParaRPr lang="en-US" sz="3200" dirty="0">
                  <a:solidFill>
                    <a:srgbClr val="0000FF"/>
                  </a:solidFill>
                  <a:latin typeface="Arial" pitchFamily="34" charset="0"/>
                  <a:cs typeface="Arial" pitchFamily="34" charset="0"/>
                </a:endParaRPr>
              </a:p>
            </p:txBody>
          </p:sp>
        </mc:Choice>
        <mc:Fallback xmlns="">
          <p:sp>
            <p:nvSpPr>
              <p:cNvPr id="7" name="TextBox 6">
                <a:extLst>
                  <a:ext uri="{FF2B5EF4-FFF2-40B4-BE49-F238E27FC236}">
                    <a16:creationId xmlns:a16="http://schemas.microsoft.com/office/drawing/2014/main" id="{06EEB127-C849-4040-A885-80019D483718}"/>
                  </a:ext>
                </a:extLst>
              </p:cNvPr>
              <p:cNvSpPr txBox="1">
                <a:spLocks noRot="1" noChangeAspect="1" noMove="1" noResize="1" noEditPoints="1" noAdjustHandles="1" noChangeArrowheads="1" noChangeShapeType="1" noTextEdit="1"/>
              </p:cNvSpPr>
              <p:nvPr/>
            </p:nvSpPr>
            <p:spPr>
              <a:xfrm>
                <a:off x="5832084" y="5884245"/>
                <a:ext cx="1752600" cy="584775"/>
              </a:xfrm>
              <a:prstGeom prst="rect">
                <a:avLst/>
              </a:prstGeom>
              <a:blipFill>
                <a:blip r:embed="rId3"/>
                <a:stretch>
                  <a:fillRect l="-9059"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307050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0" y="304800"/>
            <a:ext cx="7772400" cy="914400"/>
          </a:xfrm>
        </p:spPr>
        <p:txBody>
          <a:bodyPr/>
          <a:lstStyle/>
          <a:p>
            <a:r>
              <a:rPr lang="en-US"/>
              <a:t>Solubility Curve</a:t>
            </a:r>
          </a:p>
        </p:txBody>
      </p:sp>
      <p:pic>
        <p:nvPicPr>
          <p:cNvPr id="20483" name="Content Placeholder 5" descr="solubility curve.jpg"/>
          <p:cNvPicPr>
            <a:picLocks noGrp="1" noChangeAspect="1"/>
          </p:cNvPicPr>
          <p:nvPr>
            <p:ph idx="1"/>
          </p:nvPr>
        </p:nvPicPr>
        <p:blipFill>
          <a:blip r:embed="rId2" cstate="print"/>
          <a:srcRect/>
          <a:stretch>
            <a:fillRect/>
          </a:stretch>
        </p:blipFill>
        <p:spPr>
          <a:xfrm>
            <a:off x="0" y="1143000"/>
            <a:ext cx="4445000" cy="5715000"/>
          </a:xfrm>
        </p:spPr>
      </p:pic>
      <p:sp>
        <p:nvSpPr>
          <p:cNvPr id="20484" name="Rectangle 3"/>
          <p:cNvSpPr>
            <a:spLocks noChangeArrowheads="1"/>
          </p:cNvSpPr>
          <p:nvPr/>
        </p:nvSpPr>
        <p:spPr bwMode="auto">
          <a:xfrm>
            <a:off x="4419600" y="1219200"/>
            <a:ext cx="4724400" cy="5170488"/>
          </a:xfrm>
          <a:prstGeom prst="rect">
            <a:avLst/>
          </a:prstGeom>
          <a:noFill/>
          <a:ln w="9525">
            <a:noFill/>
            <a:miter lim="800000"/>
            <a:headEnd/>
            <a:tailEnd/>
          </a:ln>
        </p:spPr>
        <p:txBody>
          <a:bodyPr anchor="ctr">
            <a:spAutoFit/>
          </a:bodyPr>
          <a:lstStyle/>
          <a:p>
            <a:pPr eaLnBrk="1" hangingPunct="1">
              <a:buFontTx/>
              <a:buChar char="•"/>
              <a:tabLst>
                <a:tab pos="914400" algn="l"/>
              </a:tabLst>
            </a:pPr>
            <a:r>
              <a:rPr lang="en-US" sz="2200" dirty="0">
                <a:latin typeface="Times New Roman" pitchFamily="18" charset="0"/>
                <a:cs typeface="Times New Roman" pitchFamily="18" charset="0"/>
              </a:rPr>
              <a:t>Which salt is most soluble in water at 60</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___________________</a:t>
            </a:r>
          </a:p>
          <a:p>
            <a:pPr>
              <a:buFontTx/>
              <a:buChar char="•"/>
              <a:tabLst>
                <a:tab pos="914400" algn="l"/>
              </a:tabLst>
            </a:pPr>
            <a:r>
              <a:rPr lang="en-US" sz="2200" dirty="0">
                <a:solidFill>
                  <a:srgbClr val="0070C0"/>
                </a:solidFill>
                <a:latin typeface="Times New Roman" pitchFamily="18" charset="0"/>
                <a:cs typeface="Times New Roman" pitchFamily="18" charset="0"/>
              </a:rPr>
              <a:t>Which salt shows the least increase in solubility from 0-60</a:t>
            </a:r>
            <a:r>
              <a:rPr lang="en-US" sz="2200" baseline="30000" dirty="0">
                <a:solidFill>
                  <a:srgbClr val="0070C0"/>
                </a:solidFill>
                <a:latin typeface="Times New Roman" pitchFamily="18" charset="0"/>
                <a:cs typeface="Times New Roman" pitchFamily="18" charset="0"/>
              </a:rPr>
              <a:t>o</a:t>
            </a:r>
            <a:r>
              <a:rPr lang="en-US" sz="2200" dirty="0">
                <a:solidFill>
                  <a:srgbClr val="0070C0"/>
                </a:solidFill>
                <a:latin typeface="Times New Roman" pitchFamily="18" charset="0"/>
                <a:cs typeface="Times New Roman" pitchFamily="18" charset="0"/>
              </a:rPr>
              <a:t>C? _______</a:t>
            </a:r>
          </a:p>
          <a:p>
            <a:pPr>
              <a:buFontTx/>
              <a:buChar char="•"/>
              <a:tabLst>
                <a:tab pos="914400" algn="l"/>
              </a:tabLst>
            </a:pPr>
            <a:r>
              <a:rPr lang="en-US" sz="2200" dirty="0">
                <a:latin typeface="Times New Roman" pitchFamily="18" charset="0"/>
                <a:cs typeface="Times New Roman" pitchFamily="18" charset="0"/>
              </a:rPr>
              <a:t>At 50</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40 g of </a:t>
            </a:r>
            <a:r>
              <a:rPr lang="en-US" sz="2200" dirty="0" err="1">
                <a:latin typeface="Times New Roman" pitchFamily="18" charset="0"/>
                <a:cs typeface="Times New Roman" pitchFamily="18" charset="0"/>
              </a:rPr>
              <a:t>KCl</a:t>
            </a:r>
            <a:r>
              <a:rPr lang="en-US" sz="2200" dirty="0">
                <a:latin typeface="Times New Roman" pitchFamily="18" charset="0"/>
                <a:cs typeface="Times New Roman" pitchFamily="18" charset="0"/>
              </a:rPr>
              <a:t> is dissolved in 100 g of water. Is the solution saturated, unsaturated or supersaturated? ___________________</a:t>
            </a:r>
          </a:p>
          <a:p>
            <a:pPr>
              <a:buFontTx/>
              <a:buChar char="•"/>
              <a:tabLst>
                <a:tab pos="914400" algn="l"/>
              </a:tabLst>
            </a:pPr>
            <a:r>
              <a:rPr lang="en-US" sz="2200" dirty="0">
                <a:solidFill>
                  <a:srgbClr val="0070C0"/>
                </a:solidFill>
                <a:latin typeface="Times New Roman" pitchFamily="18" charset="0"/>
                <a:cs typeface="Times New Roman" pitchFamily="18" charset="0"/>
              </a:rPr>
              <a:t>Which is the least soluble salt at 20</a:t>
            </a:r>
            <a:r>
              <a:rPr lang="en-US" sz="2200" baseline="30000" dirty="0">
                <a:solidFill>
                  <a:srgbClr val="0070C0"/>
                </a:solidFill>
                <a:latin typeface="Times New Roman" pitchFamily="18" charset="0"/>
                <a:cs typeface="Times New Roman" pitchFamily="18" charset="0"/>
              </a:rPr>
              <a:t>o</a:t>
            </a:r>
            <a:r>
              <a:rPr lang="en-US" sz="2200" dirty="0">
                <a:solidFill>
                  <a:srgbClr val="0070C0"/>
                </a:solidFill>
                <a:latin typeface="Times New Roman" pitchFamily="18" charset="0"/>
                <a:cs typeface="Times New Roman" pitchFamily="18" charset="0"/>
              </a:rPr>
              <a:t>C? ___________________</a:t>
            </a:r>
          </a:p>
          <a:p>
            <a:pPr>
              <a:buFontTx/>
              <a:buChar char="•"/>
              <a:tabLst>
                <a:tab pos="914400" algn="l"/>
              </a:tabLst>
            </a:pPr>
            <a:r>
              <a:rPr lang="en-US" sz="2200" dirty="0">
                <a:latin typeface="Times New Roman" pitchFamily="18" charset="0"/>
                <a:cs typeface="Times New Roman" pitchFamily="18" charset="0"/>
              </a:rPr>
              <a:t>What is the solubility of </a:t>
            </a:r>
            <a:r>
              <a:rPr lang="en-US" sz="2200" dirty="0" err="1">
                <a:latin typeface="Times New Roman" pitchFamily="18" charset="0"/>
                <a:cs typeface="Times New Roman" pitchFamily="18" charset="0"/>
              </a:rPr>
              <a:t>KCl</a:t>
            </a:r>
            <a:r>
              <a:rPr lang="en-US" sz="2200" dirty="0">
                <a:latin typeface="Times New Roman" pitchFamily="18" charset="0"/>
                <a:cs typeface="Times New Roman" pitchFamily="18" charset="0"/>
              </a:rPr>
              <a:t> at 20</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___________________</a:t>
            </a:r>
          </a:p>
          <a:p>
            <a:pPr>
              <a:buFontTx/>
              <a:buChar char="•"/>
              <a:tabLst>
                <a:tab pos="914400" algn="l"/>
              </a:tabLst>
            </a:pPr>
            <a:r>
              <a:rPr lang="en-US" sz="2200" dirty="0">
                <a:solidFill>
                  <a:srgbClr val="0070C0"/>
                </a:solidFill>
                <a:latin typeface="Times New Roman" pitchFamily="18" charset="0"/>
                <a:cs typeface="Times New Roman" pitchFamily="18" charset="0"/>
              </a:rPr>
              <a:t>What it the temperature at which KNO</a:t>
            </a:r>
            <a:r>
              <a:rPr lang="en-US" sz="2200" baseline="-25000" dirty="0">
                <a:solidFill>
                  <a:srgbClr val="0070C0"/>
                </a:solidFill>
                <a:latin typeface="Times New Roman" pitchFamily="18" charset="0"/>
                <a:cs typeface="Times New Roman" pitchFamily="18" charset="0"/>
              </a:rPr>
              <a:t>3</a:t>
            </a:r>
            <a:r>
              <a:rPr lang="en-US" sz="2200" dirty="0">
                <a:solidFill>
                  <a:srgbClr val="0070C0"/>
                </a:solidFill>
                <a:latin typeface="Times New Roman" pitchFamily="18" charset="0"/>
                <a:cs typeface="Times New Roman" pitchFamily="18" charset="0"/>
              </a:rPr>
              <a:t> has a solubility of 20g/100g of water? ________________</a:t>
            </a:r>
          </a:p>
        </p:txBody>
      </p:sp>
      <p:sp>
        <p:nvSpPr>
          <p:cNvPr id="5" name="TextBox 4">
            <a:extLst>
              <a:ext uri="{FF2B5EF4-FFF2-40B4-BE49-F238E27FC236}">
                <a16:creationId xmlns:a16="http://schemas.microsoft.com/office/drawing/2014/main" id="{9E010097-B8BE-4D25-9D7A-F1079FF701E0}"/>
              </a:ext>
            </a:extLst>
          </p:cNvPr>
          <p:cNvSpPr txBox="1"/>
          <p:nvPr/>
        </p:nvSpPr>
        <p:spPr>
          <a:xfrm>
            <a:off x="7239000" y="2120030"/>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NaCl</a:t>
            </a:r>
          </a:p>
        </p:txBody>
      </p:sp>
      <p:sp>
        <p:nvSpPr>
          <p:cNvPr id="6" name="TextBox 5">
            <a:extLst>
              <a:ext uri="{FF2B5EF4-FFF2-40B4-BE49-F238E27FC236}">
                <a16:creationId xmlns:a16="http://schemas.microsoft.com/office/drawing/2014/main" id="{E76D735D-20D8-45FA-A687-D26FE3C25FE2}"/>
              </a:ext>
            </a:extLst>
          </p:cNvPr>
          <p:cNvSpPr txBox="1"/>
          <p:nvPr/>
        </p:nvSpPr>
        <p:spPr>
          <a:xfrm>
            <a:off x="5028504" y="4267200"/>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KClO</a:t>
            </a:r>
            <a:r>
              <a:rPr lang="en-US" sz="3200" baseline="-25000" dirty="0">
                <a:solidFill>
                  <a:srgbClr val="0000FF"/>
                </a:solidFill>
                <a:latin typeface="Arial" pitchFamily="34" charset="0"/>
                <a:cs typeface="Arial" pitchFamily="34" charset="0"/>
              </a:rPr>
              <a:t>3</a:t>
            </a:r>
            <a:endParaRPr lang="en-US" sz="3200" dirty="0">
              <a:solidFill>
                <a:srgbClr val="0000FF"/>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6148D1-68C8-4D59-8F55-FF3E1B82F127}"/>
                  </a:ext>
                </a:extLst>
              </p:cNvPr>
              <p:cNvSpPr txBox="1"/>
              <p:nvPr/>
            </p:nvSpPr>
            <p:spPr>
              <a:xfrm>
                <a:off x="5181600" y="5805957"/>
                <a:ext cx="1752600" cy="584775"/>
              </a:xfrm>
              <a:prstGeom prst="rect">
                <a:avLst/>
              </a:prstGeom>
              <a:noFill/>
            </p:spPr>
            <p:txBody>
              <a:bodyPr wrap="square" rtlCol="0">
                <a:spAutoFit/>
              </a:bodyPr>
              <a:lstStyle/>
              <a:p>
                <a:r>
                  <a:rPr lang="en-US" sz="3200" dirty="0">
                    <a:solidFill>
                      <a:srgbClr val="0000FF"/>
                    </a:solidFill>
                    <a:latin typeface="Arial" pitchFamily="34" charset="0"/>
                    <a:cs typeface="Arial" pitchFamily="34" charset="0"/>
                  </a:rPr>
                  <a:t>20</a:t>
                </a:r>
                <a14:m>
                  <m:oMath xmlns:m="http://schemas.openxmlformats.org/officeDocument/2006/math">
                    <m:r>
                      <a:rPr lang="en-US" sz="3200" i="1" smtClean="0">
                        <a:solidFill>
                          <a:srgbClr val="0000FF"/>
                        </a:solidFill>
                        <a:latin typeface="Cambria Math" panose="02040503050406030204" pitchFamily="18" charset="0"/>
                        <a:ea typeface="Cambria Math" panose="02040503050406030204" pitchFamily="18" charset="0"/>
                        <a:cs typeface="Arial" pitchFamily="34" charset="0"/>
                      </a:rPr>
                      <m:t>℃</m:t>
                    </m:r>
                  </m:oMath>
                </a14:m>
                <a:endParaRPr lang="en-US" sz="3200" dirty="0">
                  <a:solidFill>
                    <a:srgbClr val="0000FF"/>
                  </a:solidFill>
                  <a:latin typeface="Arial" pitchFamily="34" charset="0"/>
                  <a:cs typeface="Arial" pitchFamily="34" charset="0"/>
                </a:endParaRPr>
              </a:p>
            </p:txBody>
          </p:sp>
        </mc:Choice>
        <mc:Fallback xmlns="">
          <p:sp>
            <p:nvSpPr>
              <p:cNvPr id="7" name="TextBox 6">
                <a:extLst>
                  <a:ext uri="{FF2B5EF4-FFF2-40B4-BE49-F238E27FC236}">
                    <a16:creationId xmlns:a16="http://schemas.microsoft.com/office/drawing/2014/main" id="{AE6148D1-68C8-4D59-8F55-FF3E1B82F127}"/>
                  </a:ext>
                </a:extLst>
              </p:cNvPr>
              <p:cNvSpPr txBox="1">
                <a:spLocks noRot="1" noChangeAspect="1" noMove="1" noResize="1" noEditPoints="1" noAdjustHandles="1" noChangeArrowheads="1" noChangeShapeType="1" noTextEdit="1"/>
              </p:cNvSpPr>
              <p:nvPr/>
            </p:nvSpPr>
            <p:spPr>
              <a:xfrm>
                <a:off x="5181600" y="5805957"/>
                <a:ext cx="1752600" cy="584775"/>
              </a:xfrm>
              <a:prstGeom prst="rect">
                <a:avLst/>
              </a:prstGeom>
              <a:blipFill>
                <a:blip r:embed="rId3"/>
                <a:stretch>
                  <a:fillRect l="-8681"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33177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160BA18B-C93D-4957-8D3E-6BBFBCAE390C}"/>
              </a:ext>
            </a:extLst>
          </p:cNvPr>
          <p:cNvSpPr txBox="1">
            <a:spLocks noChangeArrowheads="1"/>
          </p:cNvSpPr>
          <p:nvPr/>
        </p:nvSpPr>
        <p:spPr bwMode="auto">
          <a:xfrm>
            <a:off x="8531225" y="63849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sz="2000"/>
              <a:t>4.1</a:t>
            </a:r>
          </a:p>
        </p:txBody>
      </p:sp>
      <p:sp>
        <p:nvSpPr>
          <p:cNvPr id="5123" name="Text Box 4">
            <a:extLst>
              <a:ext uri="{FF2B5EF4-FFF2-40B4-BE49-F238E27FC236}">
                <a16:creationId xmlns:a16="http://schemas.microsoft.com/office/drawing/2014/main" id="{F3DD8C48-0C6C-4AD3-A1C4-A3684A79D708}"/>
              </a:ext>
            </a:extLst>
          </p:cNvPr>
          <p:cNvSpPr txBox="1">
            <a:spLocks noChangeArrowheads="1"/>
          </p:cNvSpPr>
          <p:nvPr/>
        </p:nvSpPr>
        <p:spPr bwMode="auto">
          <a:xfrm>
            <a:off x="228600" y="2286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2800" dirty="0">
                <a:solidFill>
                  <a:schemeClr val="tx1"/>
                </a:solidFill>
              </a:rPr>
              <a:t>A </a:t>
            </a:r>
            <a:r>
              <a:rPr lang="en-US" altLang="en-US" sz="2800" b="1" u="sng" dirty="0">
                <a:solidFill>
                  <a:schemeClr val="tx1"/>
                </a:solidFill>
              </a:rPr>
              <a:t>____________ </a:t>
            </a:r>
            <a:r>
              <a:rPr lang="en-US" altLang="en-US" sz="2800" dirty="0">
                <a:solidFill>
                  <a:schemeClr val="tx1"/>
                </a:solidFill>
              </a:rPr>
              <a:t>is a homogenous mixture of 2 or more substances</a:t>
            </a:r>
            <a:endParaRPr lang="en-US" altLang="en-US" sz="2800" b="1" dirty="0">
              <a:solidFill>
                <a:schemeClr val="tx1"/>
              </a:solidFill>
            </a:endParaRPr>
          </a:p>
        </p:txBody>
      </p:sp>
      <p:sp>
        <p:nvSpPr>
          <p:cNvPr id="23557" name="Text Box 5">
            <a:extLst>
              <a:ext uri="{FF2B5EF4-FFF2-40B4-BE49-F238E27FC236}">
                <a16:creationId xmlns:a16="http://schemas.microsoft.com/office/drawing/2014/main" id="{280BD9FB-74D5-4857-9146-399D6D85F279}"/>
              </a:ext>
            </a:extLst>
          </p:cNvPr>
          <p:cNvSpPr txBox="1">
            <a:spLocks noChangeArrowheads="1"/>
          </p:cNvSpPr>
          <p:nvPr/>
        </p:nvSpPr>
        <p:spPr bwMode="auto">
          <a:xfrm>
            <a:off x="228600" y="14097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2800" dirty="0">
                <a:solidFill>
                  <a:schemeClr val="tx1"/>
                </a:solidFill>
              </a:rPr>
              <a:t>The </a:t>
            </a:r>
            <a:r>
              <a:rPr lang="en-US" altLang="en-US" sz="2800" b="1" u="sng" dirty="0">
                <a:solidFill>
                  <a:schemeClr val="tx1"/>
                </a:solidFill>
              </a:rPr>
              <a:t>___________</a:t>
            </a:r>
            <a:r>
              <a:rPr lang="en-US" altLang="en-US" sz="2800" dirty="0">
                <a:solidFill>
                  <a:schemeClr val="tx1"/>
                </a:solidFill>
              </a:rPr>
              <a:t> is(are) the substance(s) present in the smaller amount(s)</a:t>
            </a:r>
          </a:p>
        </p:txBody>
      </p:sp>
      <p:sp>
        <p:nvSpPr>
          <p:cNvPr id="23558" name="Text Box 6">
            <a:extLst>
              <a:ext uri="{FF2B5EF4-FFF2-40B4-BE49-F238E27FC236}">
                <a16:creationId xmlns:a16="http://schemas.microsoft.com/office/drawing/2014/main" id="{DFFB57FF-0140-413A-A0B3-D4E6258F271B}"/>
              </a:ext>
            </a:extLst>
          </p:cNvPr>
          <p:cNvSpPr txBox="1">
            <a:spLocks noChangeArrowheads="1"/>
          </p:cNvSpPr>
          <p:nvPr/>
        </p:nvSpPr>
        <p:spPr bwMode="auto">
          <a:xfrm>
            <a:off x="228600" y="25908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2800" dirty="0">
                <a:solidFill>
                  <a:schemeClr val="tx1"/>
                </a:solidFill>
              </a:rPr>
              <a:t>The </a:t>
            </a:r>
            <a:r>
              <a:rPr lang="en-US" altLang="en-US" sz="2800" b="1" u="sng" dirty="0">
                <a:solidFill>
                  <a:schemeClr val="tx1"/>
                </a:solidFill>
              </a:rPr>
              <a:t>_____________</a:t>
            </a:r>
            <a:r>
              <a:rPr lang="en-US" altLang="en-US" sz="2800" dirty="0">
                <a:solidFill>
                  <a:schemeClr val="tx1"/>
                </a:solidFill>
              </a:rPr>
              <a:t> is the substance present in the larger amount</a:t>
            </a:r>
          </a:p>
        </p:txBody>
      </p:sp>
      <p:grpSp>
        <p:nvGrpSpPr>
          <p:cNvPr id="2" name="Group 7">
            <a:extLst>
              <a:ext uri="{FF2B5EF4-FFF2-40B4-BE49-F238E27FC236}">
                <a16:creationId xmlns:a16="http://schemas.microsoft.com/office/drawing/2014/main" id="{8011EC3A-B9C1-41F3-9AC7-66C56C721540}"/>
              </a:ext>
            </a:extLst>
          </p:cNvPr>
          <p:cNvGrpSpPr>
            <a:grpSpLocks/>
          </p:cNvGrpSpPr>
          <p:nvPr/>
        </p:nvGrpSpPr>
        <p:grpSpPr bwMode="auto">
          <a:xfrm>
            <a:off x="509588" y="4040188"/>
            <a:ext cx="5262562" cy="457200"/>
            <a:chOff x="321" y="2545"/>
            <a:chExt cx="3315" cy="288"/>
          </a:xfrm>
        </p:grpSpPr>
        <p:sp>
          <p:nvSpPr>
            <p:cNvPr id="5137" name="Text Box 8">
              <a:extLst>
                <a:ext uri="{FF2B5EF4-FFF2-40B4-BE49-F238E27FC236}">
                  <a16:creationId xmlns:a16="http://schemas.microsoft.com/office/drawing/2014/main" id="{FF080C06-2681-496A-A3AF-83AAA12ADB75}"/>
                </a:ext>
              </a:extLst>
            </p:cNvPr>
            <p:cNvSpPr txBox="1">
              <a:spLocks noChangeArrowheads="1"/>
            </p:cNvSpPr>
            <p:nvPr/>
          </p:nvSpPr>
          <p:spPr bwMode="auto">
            <a:xfrm>
              <a:off x="321" y="2545"/>
              <a:ext cx="8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u="sng"/>
                <a:t>Solution</a:t>
              </a:r>
            </a:p>
          </p:txBody>
        </p:sp>
        <p:sp>
          <p:nvSpPr>
            <p:cNvPr id="5138" name="Text Box 9">
              <a:extLst>
                <a:ext uri="{FF2B5EF4-FFF2-40B4-BE49-F238E27FC236}">
                  <a16:creationId xmlns:a16="http://schemas.microsoft.com/office/drawing/2014/main" id="{0C5A4177-ECE8-48D3-8D47-D6D6E927252B}"/>
                </a:ext>
              </a:extLst>
            </p:cNvPr>
            <p:cNvSpPr txBox="1">
              <a:spLocks noChangeArrowheads="1"/>
            </p:cNvSpPr>
            <p:nvPr/>
          </p:nvSpPr>
          <p:spPr bwMode="auto">
            <a:xfrm>
              <a:off x="1715" y="2545"/>
              <a:ext cx="7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u="sng"/>
                <a:t>Solvent</a:t>
              </a:r>
            </a:p>
          </p:txBody>
        </p:sp>
        <p:sp>
          <p:nvSpPr>
            <p:cNvPr id="5139" name="Text Box 10">
              <a:extLst>
                <a:ext uri="{FF2B5EF4-FFF2-40B4-BE49-F238E27FC236}">
                  <a16:creationId xmlns:a16="http://schemas.microsoft.com/office/drawing/2014/main" id="{008716A8-CB01-4BAF-8D17-AACDF426B2B9}"/>
                </a:ext>
              </a:extLst>
            </p:cNvPr>
            <p:cNvSpPr txBox="1">
              <a:spLocks noChangeArrowheads="1"/>
            </p:cNvSpPr>
            <p:nvPr/>
          </p:nvSpPr>
          <p:spPr bwMode="auto">
            <a:xfrm>
              <a:off x="2975" y="2545"/>
              <a:ext cx="6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u="sng"/>
                <a:t>Solute</a:t>
              </a:r>
            </a:p>
          </p:txBody>
        </p:sp>
      </p:grpSp>
      <p:sp>
        <p:nvSpPr>
          <p:cNvPr id="23563" name="Text Box 11">
            <a:extLst>
              <a:ext uri="{FF2B5EF4-FFF2-40B4-BE49-F238E27FC236}">
                <a16:creationId xmlns:a16="http://schemas.microsoft.com/office/drawing/2014/main" id="{79BCA240-3EA5-418E-ADBA-CDE8AEE61DEF}"/>
              </a:ext>
            </a:extLst>
          </p:cNvPr>
          <p:cNvSpPr txBox="1">
            <a:spLocks noChangeArrowheads="1"/>
          </p:cNvSpPr>
          <p:nvPr/>
        </p:nvSpPr>
        <p:spPr bwMode="auto">
          <a:xfrm>
            <a:off x="239713" y="4570413"/>
            <a:ext cx="182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solidFill>
                  <a:schemeClr val="accent2"/>
                </a:solidFill>
              </a:rPr>
              <a:t>Soft drink (</a:t>
            </a:r>
            <a:r>
              <a:rPr lang="en-US" altLang="en-US" i="1">
                <a:solidFill>
                  <a:schemeClr val="accent2"/>
                </a:solidFill>
              </a:rPr>
              <a:t>l</a:t>
            </a:r>
            <a:r>
              <a:rPr lang="en-US" altLang="en-US">
                <a:solidFill>
                  <a:schemeClr val="accent2"/>
                </a:solidFill>
              </a:rPr>
              <a:t>)</a:t>
            </a:r>
          </a:p>
        </p:txBody>
      </p:sp>
      <p:sp>
        <p:nvSpPr>
          <p:cNvPr id="23564" name="Text Box 12">
            <a:extLst>
              <a:ext uri="{FF2B5EF4-FFF2-40B4-BE49-F238E27FC236}">
                <a16:creationId xmlns:a16="http://schemas.microsoft.com/office/drawing/2014/main" id="{760EDC47-617A-40A4-B2C0-D503E75B787F}"/>
              </a:ext>
            </a:extLst>
          </p:cNvPr>
          <p:cNvSpPr txBox="1">
            <a:spLocks noChangeArrowheads="1"/>
          </p:cNvSpPr>
          <p:nvPr/>
        </p:nvSpPr>
        <p:spPr bwMode="auto">
          <a:xfrm>
            <a:off x="646113" y="5130800"/>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solidFill>
                  <a:schemeClr val="accent1"/>
                </a:solidFill>
              </a:rPr>
              <a:t>Air (</a:t>
            </a:r>
            <a:r>
              <a:rPr lang="en-US" altLang="en-US" i="1">
                <a:solidFill>
                  <a:schemeClr val="accent1"/>
                </a:solidFill>
              </a:rPr>
              <a:t>g</a:t>
            </a:r>
            <a:r>
              <a:rPr lang="en-US" altLang="en-US">
                <a:solidFill>
                  <a:schemeClr val="accent1"/>
                </a:solidFill>
              </a:rPr>
              <a:t>)</a:t>
            </a:r>
          </a:p>
        </p:txBody>
      </p:sp>
      <p:sp>
        <p:nvSpPr>
          <p:cNvPr id="23565" name="Text Box 13">
            <a:extLst>
              <a:ext uri="{FF2B5EF4-FFF2-40B4-BE49-F238E27FC236}">
                <a16:creationId xmlns:a16="http://schemas.microsoft.com/office/drawing/2014/main" id="{86D08338-EC84-4D0F-8DF7-4AFE9D523E88}"/>
              </a:ext>
            </a:extLst>
          </p:cNvPr>
          <p:cNvSpPr txBox="1">
            <a:spLocks noChangeArrowheads="1"/>
          </p:cNvSpPr>
          <p:nvPr/>
        </p:nvSpPr>
        <p:spPr bwMode="auto">
          <a:xfrm>
            <a:off x="87313" y="5699125"/>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t>Soft Solder (</a:t>
            </a:r>
            <a:r>
              <a:rPr lang="en-US" altLang="en-US" i="1"/>
              <a:t>s</a:t>
            </a:r>
            <a:r>
              <a:rPr lang="en-US" altLang="en-US"/>
              <a:t>)</a:t>
            </a:r>
          </a:p>
        </p:txBody>
      </p:sp>
      <p:sp>
        <p:nvSpPr>
          <p:cNvPr id="23566" name="Text Box 14">
            <a:extLst>
              <a:ext uri="{FF2B5EF4-FFF2-40B4-BE49-F238E27FC236}">
                <a16:creationId xmlns:a16="http://schemas.microsoft.com/office/drawing/2014/main" id="{6A8D713F-5546-4A6C-9B96-99F04A58364B}"/>
              </a:ext>
            </a:extLst>
          </p:cNvPr>
          <p:cNvSpPr txBox="1">
            <a:spLocks noChangeArrowheads="1"/>
          </p:cNvSpPr>
          <p:nvPr/>
        </p:nvSpPr>
        <p:spPr bwMode="auto">
          <a:xfrm>
            <a:off x="2946400" y="4568825"/>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solidFill>
                  <a:schemeClr val="accent2"/>
                </a:solidFill>
              </a:rPr>
              <a:t>H</a:t>
            </a:r>
            <a:r>
              <a:rPr lang="en-US" altLang="en-US" baseline="-25000">
                <a:solidFill>
                  <a:schemeClr val="accent2"/>
                </a:solidFill>
              </a:rPr>
              <a:t>2</a:t>
            </a:r>
            <a:r>
              <a:rPr lang="en-US" altLang="en-US">
                <a:solidFill>
                  <a:schemeClr val="accent2"/>
                </a:solidFill>
              </a:rPr>
              <a:t>O</a:t>
            </a:r>
          </a:p>
        </p:txBody>
      </p:sp>
      <p:sp>
        <p:nvSpPr>
          <p:cNvPr id="23567" name="Text Box 15">
            <a:extLst>
              <a:ext uri="{FF2B5EF4-FFF2-40B4-BE49-F238E27FC236}">
                <a16:creationId xmlns:a16="http://schemas.microsoft.com/office/drawing/2014/main" id="{B333B88C-22B9-4814-8296-C329EB63A13D}"/>
              </a:ext>
            </a:extLst>
          </p:cNvPr>
          <p:cNvSpPr txBox="1">
            <a:spLocks noChangeArrowheads="1"/>
          </p:cNvSpPr>
          <p:nvPr/>
        </p:nvSpPr>
        <p:spPr bwMode="auto">
          <a:xfrm>
            <a:off x="3063875" y="51308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solidFill>
                  <a:schemeClr val="accent1"/>
                </a:solidFill>
              </a:rPr>
              <a:t>N</a:t>
            </a:r>
            <a:r>
              <a:rPr lang="en-US" altLang="en-US" baseline="-25000">
                <a:solidFill>
                  <a:schemeClr val="accent1"/>
                </a:solidFill>
              </a:rPr>
              <a:t>2</a:t>
            </a:r>
            <a:endParaRPr lang="en-US" altLang="en-US">
              <a:solidFill>
                <a:schemeClr val="accent1"/>
              </a:solidFill>
            </a:endParaRPr>
          </a:p>
        </p:txBody>
      </p:sp>
      <p:sp>
        <p:nvSpPr>
          <p:cNvPr id="23568" name="Text Box 16">
            <a:extLst>
              <a:ext uri="{FF2B5EF4-FFF2-40B4-BE49-F238E27FC236}">
                <a16:creationId xmlns:a16="http://schemas.microsoft.com/office/drawing/2014/main" id="{94C96E59-0930-403C-92E6-0F631807762B}"/>
              </a:ext>
            </a:extLst>
          </p:cNvPr>
          <p:cNvSpPr txBox="1">
            <a:spLocks noChangeArrowheads="1"/>
          </p:cNvSpPr>
          <p:nvPr/>
        </p:nvSpPr>
        <p:spPr bwMode="auto">
          <a:xfrm>
            <a:off x="3044825" y="56769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t>Pb</a:t>
            </a:r>
          </a:p>
        </p:txBody>
      </p:sp>
      <p:sp>
        <p:nvSpPr>
          <p:cNvPr id="23569" name="Text Box 17">
            <a:extLst>
              <a:ext uri="{FF2B5EF4-FFF2-40B4-BE49-F238E27FC236}">
                <a16:creationId xmlns:a16="http://schemas.microsoft.com/office/drawing/2014/main" id="{69D18A08-5DD4-490A-AD3B-00E85D79230B}"/>
              </a:ext>
            </a:extLst>
          </p:cNvPr>
          <p:cNvSpPr txBox="1">
            <a:spLocks noChangeArrowheads="1"/>
          </p:cNvSpPr>
          <p:nvPr/>
        </p:nvSpPr>
        <p:spPr bwMode="auto">
          <a:xfrm>
            <a:off x="4376738" y="4570413"/>
            <a:ext cx="173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solidFill>
                  <a:schemeClr val="accent2"/>
                </a:solidFill>
              </a:rPr>
              <a:t>Sugar, CO</a:t>
            </a:r>
            <a:r>
              <a:rPr lang="en-US" altLang="en-US" baseline="-25000">
                <a:solidFill>
                  <a:schemeClr val="accent2"/>
                </a:solidFill>
              </a:rPr>
              <a:t>2</a:t>
            </a:r>
            <a:endParaRPr lang="en-US" altLang="en-US">
              <a:solidFill>
                <a:schemeClr val="accent2"/>
              </a:solidFill>
            </a:endParaRPr>
          </a:p>
        </p:txBody>
      </p:sp>
      <p:sp>
        <p:nvSpPr>
          <p:cNvPr id="23570" name="Text Box 18">
            <a:extLst>
              <a:ext uri="{FF2B5EF4-FFF2-40B4-BE49-F238E27FC236}">
                <a16:creationId xmlns:a16="http://schemas.microsoft.com/office/drawing/2014/main" id="{452D1EC2-4374-41D8-8849-B4C3F04636D6}"/>
              </a:ext>
            </a:extLst>
          </p:cNvPr>
          <p:cNvSpPr txBox="1">
            <a:spLocks noChangeArrowheads="1"/>
          </p:cNvSpPr>
          <p:nvPr/>
        </p:nvSpPr>
        <p:spPr bwMode="auto">
          <a:xfrm>
            <a:off x="4383088" y="5130800"/>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solidFill>
                  <a:schemeClr val="accent1"/>
                </a:solidFill>
              </a:rPr>
              <a:t>O</a:t>
            </a:r>
            <a:r>
              <a:rPr lang="en-US" altLang="en-US" baseline="-25000">
                <a:solidFill>
                  <a:schemeClr val="accent1"/>
                </a:solidFill>
              </a:rPr>
              <a:t>2</a:t>
            </a:r>
            <a:r>
              <a:rPr lang="en-US" altLang="en-US">
                <a:solidFill>
                  <a:schemeClr val="accent1"/>
                </a:solidFill>
              </a:rPr>
              <a:t>, Ar, CH</a:t>
            </a:r>
            <a:r>
              <a:rPr lang="en-US" altLang="en-US" baseline="-25000">
                <a:solidFill>
                  <a:schemeClr val="accent1"/>
                </a:solidFill>
              </a:rPr>
              <a:t>4</a:t>
            </a:r>
            <a:endParaRPr lang="en-US" altLang="en-US">
              <a:solidFill>
                <a:schemeClr val="accent1"/>
              </a:solidFill>
            </a:endParaRPr>
          </a:p>
        </p:txBody>
      </p:sp>
      <p:sp>
        <p:nvSpPr>
          <p:cNvPr id="23571" name="Text Box 19">
            <a:extLst>
              <a:ext uri="{FF2B5EF4-FFF2-40B4-BE49-F238E27FC236}">
                <a16:creationId xmlns:a16="http://schemas.microsoft.com/office/drawing/2014/main" id="{5CCCB14D-7AEB-481C-BF8C-2C72660E8B29}"/>
              </a:ext>
            </a:extLst>
          </p:cNvPr>
          <p:cNvSpPr txBox="1">
            <a:spLocks noChangeArrowheads="1"/>
          </p:cNvSpPr>
          <p:nvPr/>
        </p:nvSpPr>
        <p:spPr bwMode="auto">
          <a:xfrm>
            <a:off x="4968875" y="5678488"/>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a:t>Sn</a:t>
            </a:r>
          </a:p>
        </p:txBody>
      </p:sp>
      <p:pic>
        <p:nvPicPr>
          <p:cNvPr id="5136" name="Picture 20" descr="j0079097">
            <a:extLst>
              <a:ext uri="{FF2B5EF4-FFF2-40B4-BE49-F238E27FC236}">
                <a16:creationId xmlns:a16="http://schemas.microsoft.com/office/drawing/2014/main" id="{686D2CEB-E732-4598-9E39-B21A73055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3479800"/>
            <a:ext cx="17621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5E4F808-240D-49BC-BFC5-58AB33FCCDF1}"/>
              </a:ext>
            </a:extLst>
          </p:cNvPr>
          <p:cNvSpPr/>
          <p:nvPr/>
        </p:nvSpPr>
        <p:spPr>
          <a:xfrm>
            <a:off x="971073" y="228600"/>
            <a:ext cx="1596912" cy="584775"/>
          </a:xfrm>
          <a:prstGeom prst="rect">
            <a:avLst/>
          </a:prstGeom>
        </p:spPr>
        <p:txBody>
          <a:bodyPr wrap="none">
            <a:spAutoFit/>
          </a:bodyPr>
          <a:lstStyle/>
          <a:p>
            <a:r>
              <a:rPr lang="en-US" altLang="en-US" sz="3200" dirty="0">
                <a:ln w="0"/>
                <a:solidFill>
                  <a:schemeClr val="accent1"/>
                </a:solidFill>
                <a:effectLst>
                  <a:outerShdw blurRad="38100" dist="25400" dir="5400000" algn="ctr" rotWithShape="0">
                    <a:srgbClr val="6E747A">
                      <a:alpha val="43000"/>
                    </a:srgbClr>
                  </a:outerShdw>
                </a:effectLst>
              </a:rPr>
              <a:t>solution</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4" name="Rectangle 3">
            <a:extLst>
              <a:ext uri="{FF2B5EF4-FFF2-40B4-BE49-F238E27FC236}">
                <a16:creationId xmlns:a16="http://schemas.microsoft.com/office/drawing/2014/main" id="{932B9B8E-AFFA-4EF6-ADFE-1E969A5C96AA}"/>
              </a:ext>
            </a:extLst>
          </p:cNvPr>
          <p:cNvSpPr/>
          <p:nvPr/>
        </p:nvSpPr>
        <p:spPr>
          <a:xfrm>
            <a:off x="1371600" y="1390649"/>
            <a:ext cx="1277914" cy="584775"/>
          </a:xfrm>
          <a:prstGeom prst="rect">
            <a:avLst/>
          </a:prstGeom>
        </p:spPr>
        <p:txBody>
          <a:bodyPr wrap="none">
            <a:spAutoFit/>
          </a:bodyPr>
          <a:lstStyle/>
          <a:p>
            <a:r>
              <a:rPr lang="en-US" altLang="en-US" sz="3200" dirty="0">
                <a:ln w="0"/>
                <a:solidFill>
                  <a:schemeClr val="accent1"/>
                </a:solidFill>
                <a:effectLst>
                  <a:outerShdw blurRad="38100" dist="25400" dir="5400000" algn="ctr" rotWithShape="0">
                    <a:srgbClr val="6E747A">
                      <a:alpha val="43000"/>
                    </a:srgbClr>
                  </a:outerShdw>
                </a:effectLst>
              </a:rPr>
              <a:t>solute</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a16="http://schemas.microsoft.com/office/drawing/2014/main" id="{F2C90E65-87EF-45D8-AB19-9E04E9B644C8}"/>
              </a:ext>
            </a:extLst>
          </p:cNvPr>
          <p:cNvSpPr/>
          <p:nvPr/>
        </p:nvSpPr>
        <p:spPr>
          <a:xfrm>
            <a:off x="1371600" y="2621607"/>
            <a:ext cx="1483098" cy="584775"/>
          </a:xfrm>
          <a:prstGeom prst="rect">
            <a:avLst/>
          </a:prstGeom>
        </p:spPr>
        <p:txBody>
          <a:bodyPr wrap="none">
            <a:spAutoFit/>
          </a:bodyPr>
          <a:lstStyle/>
          <a:p>
            <a:r>
              <a:rPr lang="en-US" altLang="en-US" sz="3200" dirty="0">
                <a:ln w="0"/>
                <a:solidFill>
                  <a:schemeClr val="accent1"/>
                </a:solidFill>
                <a:effectLst>
                  <a:outerShdw blurRad="38100" dist="25400" dir="5400000" algn="ctr" rotWithShape="0">
                    <a:srgbClr val="6E747A">
                      <a:alpha val="43000"/>
                    </a:srgbClr>
                  </a:outerShdw>
                </a:effectLst>
              </a:rPr>
              <a:t>solvent</a:t>
            </a:r>
            <a:endParaRPr lang="en-US" sz="32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additive="base">
                                        <p:cTn id="12" dur="500" fill="hold"/>
                                        <p:tgtEl>
                                          <p:spTgt spid="23557"/>
                                        </p:tgtEl>
                                        <p:attrNameLst>
                                          <p:attrName>ppt_x</p:attrName>
                                        </p:attrNameLst>
                                      </p:cBhvr>
                                      <p:tavLst>
                                        <p:tav tm="0">
                                          <p:val>
                                            <p:strVal val="0-#ppt_w/2"/>
                                          </p:val>
                                        </p:tav>
                                        <p:tav tm="100000">
                                          <p:val>
                                            <p:strVal val="#ppt_x"/>
                                          </p:val>
                                        </p:tav>
                                      </p:tavLst>
                                    </p:anim>
                                    <p:anim calcmode="lin" valueType="num">
                                      <p:cBhvr additive="base">
                                        <p:cTn id="13"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563"/>
                                        </p:tgtEl>
                                        <p:attrNameLst>
                                          <p:attrName>style.visibility</p:attrName>
                                        </p:attrNameLst>
                                      </p:cBhvr>
                                      <p:to>
                                        <p:strVal val="visible"/>
                                      </p:to>
                                    </p:set>
                                    <p:anim calcmode="lin" valueType="num">
                                      <p:cBhvr additive="base">
                                        <p:cTn id="41" dur="500" fill="hold"/>
                                        <p:tgtEl>
                                          <p:spTgt spid="23563"/>
                                        </p:tgtEl>
                                        <p:attrNameLst>
                                          <p:attrName>ppt_x</p:attrName>
                                        </p:attrNameLst>
                                      </p:cBhvr>
                                      <p:tavLst>
                                        <p:tav tm="0">
                                          <p:val>
                                            <p:strVal val="0-#ppt_w/2"/>
                                          </p:val>
                                        </p:tav>
                                        <p:tav tm="100000">
                                          <p:val>
                                            <p:strVal val="#ppt_x"/>
                                          </p:val>
                                        </p:tav>
                                      </p:tavLst>
                                    </p:anim>
                                    <p:anim calcmode="lin" valueType="num">
                                      <p:cBhvr additive="base">
                                        <p:cTn id="42"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3566"/>
                                        </p:tgtEl>
                                        <p:attrNameLst>
                                          <p:attrName>style.visibility</p:attrName>
                                        </p:attrNameLst>
                                      </p:cBhvr>
                                      <p:to>
                                        <p:strVal val="visible"/>
                                      </p:to>
                                    </p:set>
                                    <p:anim calcmode="lin" valueType="num">
                                      <p:cBhvr additive="base">
                                        <p:cTn id="47" dur="500" fill="hold"/>
                                        <p:tgtEl>
                                          <p:spTgt spid="23566"/>
                                        </p:tgtEl>
                                        <p:attrNameLst>
                                          <p:attrName>ppt_x</p:attrName>
                                        </p:attrNameLst>
                                      </p:cBhvr>
                                      <p:tavLst>
                                        <p:tav tm="0">
                                          <p:val>
                                            <p:strVal val="1+#ppt_w/2"/>
                                          </p:val>
                                        </p:tav>
                                        <p:tav tm="100000">
                                          <p:val>
                                            <p:strVal val="#ppt_x"/>
                                          </p:val>
                                        </p:tav>
                                      </p:tavLst>
                                    </p:anim>
                                    <p:anim calcmode="lin" valueType="num">
                                      <p:cBhvr additive="base">
                                        <p:cTn id="48" dur="500" fill="hold"/>
                                        <p:tgtEl>
                                          <p:spTgt spid="2356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3569"/>
                                        </p:tgtEl>
                                        <p:attrNameLst>
                                          <p:attrName>style.visibility</p:attrName>
                                        </p:attrNameLst>
                                      </p:cBhvr>
                                      <p:to>
                                        <p:strVal val="visible"/>
                                      </p:to>
                                    </p:set>
                                    <p:anim calcmode="lin" valueType="num">
                                      <p:cBhvr additive="base">
                                        <p:cTn id="53" dur="500" fill="hold"/>
                                        <p:tgtEl>
                                          <p:spTgt spid="23569"/>
                                        </p:tgtEl>
                                        <p:attrNameLst>
                                          <p:attrName>ppt_x</p:attrName>
                                        </p:attrNameLst>
                                      </p:cBhvr>
                                      <p:tavLst>
                                        <p:tav tm="0">
                                          <p:val>
                                            <p:strVal val="1+#ppt_w/2"/>
                                          </p:val>
                                        </p:tav>
                                        <p:tav tm="100000">
                                          <p:val>
                                            <p:strVal val="#ppt_x"/>
                                          </p:val>
                                        </p:tav>
                                      </p:tavLst>
                                    </p:anim>
                                    <p:anim calcmode="lin" valueType="num">
                                      <p:cBhvr additive="base">
                                        <p:cTn id="54" dur="500" fill="hold"/>
                                        <p:tgtEl>
                                          <p:spTgt spid="2356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3564"/>
                                        </p:tgtEl>
                                        <p:attrNameLst>
                                          <p:attrName>style.visibility</p:attrName>
                                        </p:attrNameLst>
                                      </p:cBhvr>
                                      <p:to>
                                        <p:strVal val="visible"/>
                                      </p:to>
                                    </p:set>
                                    <p:anim calcmode="lin" valueType="num">
                                      <p:cBhvr additive="base">
                                        <p:cTn id="59" dur="500" fill="hold"/>
                                        <p:tgtEl>
                                          <p:spTgt spid="23564"/>
                                        </p:tgtEl>
                                        <p:attrNameLst>
                                          <p:attrName>ppt_x</p:attrName>
                                        </p:attrNameLst>
                                      </p:cBhvr>
                                      <p:tavLst>
                                        <p:tav tm="0">
                                          <p:val>
                                            <p:strVal val="0-#ppt_w/2"/>
                                          </p:val>
                                        </p:tav>
                                        <p:tav tm="100000">
                                          <p:val>
                                            <p:strVal val="#ppt_x"/>
                                          </p:val>
                                        </p:tav>
                                      </p:tavLst>
                                    </p:anim>
                                    <p:anim calcmode="lin" valueType="num">
                                      <p:cBhvr additive="base">
                                        <p:cTn id="60"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3567"/>
                                        </p:tgtEl>
                                        <p:attrNameLst>
                                          <p:attrName>style.visibility</p:attrName>
                                        </p:attrNameLst>
                                      </p:cBhvr>
                                      <p:to>
                                        <p:strVal val="visible"/>
                                      </p:to>
                                    </p:set>
                                    <p:anim calcmode="lin" valueType="num">
                                      <p:cBhvr additive="base">
                                        <p:cTn id="65" dur="500" fill="hold"/>
                                        <p:tgtEl>
                                          <p:spTgt spid="23567"/>
                                        </p:tgtEl>
                                        <p:attrNameLst>
                                          <p:attrName>ppt_x</p:attrName>
                                        </p:attrNameLst>
                                      </p:cBhvr>
                                      <p:tavLst>
                                        <p:tav tm="0">
                                          <p:val>
                                            <p:strVal val="1+#ppt_w/2"/>
                                          </p:val>
                                        </p:tav>
                                        <p:tav tm="100000">
                                          <p:val>
                                            <p:strVal val="#ppt_x"/>
                                          </p:val>
                                        </p:tav>
                                      </p:tavLst>
                                    </p:anim>
                                    <p:anim calcmode="lin" valueType="num">
                                      <p:cBhvr additive="base">
                                        <p:cTn id="66"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3570"/>
                                        </p:tgtEl>
                                        <p:attrNameLst>
                                          <p:attrName>style.visibility</p:attrName>
                                        </p:attrNameLst>
                                      </p:cBhvr>
                                      <p:to>
                                        <p:strVal val="visible"/>
                                      </p:to>
                                    </p:set>
                                    <p:anim calcmode="lin" valueType="num">
                                      <p:cBhvr additive="base">
                                        <p:cTn id="71" dur="500" fill="hold"/>
                                        <p:tgtEl>
                                          <p:spTgt spid="23570"/>
                                        </p:tgtEl>
                                        <p:attrNameLst>
                                          <p:attrName>ppt_x</p:attrName>
                                        </p:attrNameLst>
                                      </p:cBhvr>
                                      <p:tavLst>
                                        <p:tav tm="0">
                                          <p:val>
                                            <p:strVal val="1+#ppt_w/2"/>
                                          </p:val>
                                        </p:tav>
                                        <p:tav tm="100000">
                                          <p:val>
                                            <p:strVal val="#ppt_x"/>
                                          </p:val>
                                        </p:tav>
                                      </p:tavLst>
                                    </p:anim>
                                    <p:anim calcmode="lin" valueType="num">
                                      <p:cBhvr additive="base">
                                        <p:cTn id="72"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3565"/>
                                        </p:tgtEl>
                                        <p:attrNameLst>
                                          <p:attrName>style.visibility</p:attrName>
                                        </p:attrNameLst>
                                      </p:cBhvr>
                                      <p:to>
                                        <p:strVal val="visible"/>
                                      </p:to>
                                    </p:set>
                                    <p:anim calcmode="lin" valueType="num">
                                      <p:cBhvr additive="base">
                                        <p:cTn id="77" dur="500" fill="hold"/>
                                        <p:tgtEl>
                                          <p:spTgt spid="23565"/>
                                        </p:tgtEl>
                                        <p:attrNameLst>
                                          <p:attrName>ppt_x</p:attrName>
                                        </p:attrNameLst>
                                      </p:cBhvr>
                                      <p:tavLst>
                                        <p:tav tm="0">
                                          <p:val>
                                            <p:strVal val="0-#ppt_w/2"/>
                                          </p:val>
                                        </p:tav>
                                        <p:tav tm="100000">
                                          <p:val>
                                            <p:strVal val="#ppt_x"/>
                                          </p:val>
                                        </p:tav>
                                      </p:tavLst>
                                    </p:anim>
                                    <p:anim calcmode="lin" valueType="num">
                                      <p:cBhvr additive="base">
                                        <p:cTn id="78" dur="500" fill="hold"/>
                                        <p:tgtEl>
                                          <p:spTgt spid="23565"/>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3568"/>
                                        </p:tgtEl>
                                        <p:attrNameLst>
                                          <p:attrName>style.visibility</p:attrName>
                                        </p:attrNameLst>
                                      </p:cBhvr>
                                      <p:to>
                                        <p:strVal val="visible"/>
                                      </p:to>
                                    </p:set>
                                    <p:anim calcmode="lin" valueType="num">
                                      <p:cBhvr additive="base">
                                        <p:cTn id="83" dur="500" fill="hold"/>
                                        <p:tgtEl>
                                          <p:spTgt spid="23568"/>
                                        </p:tgtEl>
                                        <p:attrNameLst>
                                          <p:attrName>ppt_x</p:attrName>
                                        </p:attrNameLst>
                                      </p:cBhvr>
                                      <p:tavLst>
                                        <p:tav tm="0">
                                          <p:val>
                                            <p:strVal val="1+#ppt_w/2"/>
                                          </p:val>
                                        </p:tav>
                                        <p:tav tm="100000">
                                          <p:val>
                                            <p:strVal val="#ppt_x"/>
                                          </p:val>
                                        </p:tav>
                                      </p:tavLst>
                                    </p:anim>
                                    <p:anim calcmode="lin" valueType="num">
                                      <p:cBhvr additive="base">
                                        <p:cTn id="84"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3571"/>
                                        </p:tgtEl>
                                        <p:attrNameLst>
                                          <p:attrName>style.visibility</p:attrName>
                                        </p:attrNameLst>
                                      </p:cBhvr>
                                      <p:to>
                                        <p:strVal val="visible"/>
                                      </p:to>
                                    </p:set>
                                    <p:anim calcmode="lin" valueType="num">
                                      <p:cBhvr additive="base">
                                        <p:cTn id="89" dur="500" fill="hold"/>
                                        <p:tgtEl>
                                          <p:spTgt spid="23571"/>
                                        </p:tgtEl>
                                        <p:attrNameLst>
                                          <p:attrName>ppt_x</p:attrName>
                                        </p:attrNameLst>
                                      </p:cBhvr>
                                      <p:tavLst>
                                        <p:tav tm="0">
                                          <p:val>
                                            <p:strVal val="1+#ppt_w/2"/>
                                          </p:val>
                                        </p:tav>
                                        <p:tav tm="100000">
                                          <p:val>
                                            <p:strVal val="#ppt_x"/>
                                          </p:val>
                                        </p:tav>
                                      </p:tavLst>
                                    </p:anim>
                                    <p:anim calcmode="lin" valueType="num">
                                      <p:cBhvr additive="base">
                                        <p:cTn id="90" dur="500" fill="hold"/>
                                        <p:tgtEl>
                                          <p:spTgt spid="23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23563" grpId="0" autoUpdateAnimBg="0"/>
      <p:bldP spid="23564" grpId="0" autoUpdateAnimBg="0"/>
      <p:bldP spid="23565" grpId="0" autoUpdateAnimBg="0"/>
      <p:bldP spid="23566" grpId="0" autoUpdateAnimBg="0"/>
      <p:bldP spid="23567" grpId="0" autoUpdateAnimBg="0"/>
      <p:bldP spid="23568" grpId="0" autoUpdateAnimBg="0"/>
      <p:bldP spid="23569" grpId="0" autoUpdateAnimBg="0"/>
      <p:bldP spid="23570" grpId="0" autoUpdateAnimBg="0"/>
      <p:bldP spid="23571" grpId="0" autoUpdateAnimBg="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60E67982-E3B0-4941-B09E-4050F619D600}"/>
              </a:ext>
            </a:extLst>
          </p:cNvPr>
          <p:cNvSpPr txBox="1">
            <a:spLocks noChangeArrowheads="1"/>
          </p:cNvSpPr>
          <p:nvPr/>
        </p:nvSpPr>
        <p:spPr bwMode="auto">
          <a:xfrm>
            <a:off x="3352800" y="30480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sz="3600" b="1">
                <a:solidFill>
                  <a:schemeClr val="tx2"/>
                </a:solidFill>
              </a:rPr>
              <a:t>Solutions</a:t>
            </a:r>
          </a:p>
        </p:txBody>
      </p:sp>
      <p:pic>
        <p:nvPicPr>
          <p:cNvPr id="6147" name="Picture 3" descr="W123_03-22">
            <a:extLst>
              <a:ext uri="{FF2B5EF4-FFF2-40B4-BE49-F238E27FC236}">
                <a16:creationId xmlns:a16="http://schemas.microsoft.com/office/drawing/2014/main" id="{C8575FCC-512C-4FE8-9B03-5E3CB2DD0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295400"/>
            <a:ext cx="46196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Line 4">
            <a:extLst>
              <a:ext uri="{FF2B5EF4-FFF2-40B4-BE49-F238E27FC236}">
                <a16:creationId xmlns:a16="http://schemas.microsoft.com/office/drawing/2014/main" id="{B07B0B09-10B3-4FD3-8166-2705F158E3F0}"/>
              </a:ext>
            </a:extLst>
          </p:cNvPr>
          <p:cNvSpPr>
            <a:spLocks noChangeShapeType="1"/>
          </p:cNvSpPr>
          <p:nvPr/>
        </p:nvSpPr>
        <p:spPr bwMode="auto">
          <a:xfrm flipV="1">
            <a:off x="1371600" y="2590800"/>
            <a:ext cx="12192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9" name="Text Box 5">
            <a:extLst>
              <a:ext uri="{FF2B5EF4-FFF2-40B4-BE49-F238E27FC236}">
                <a16:creationId xmlns:a16="http://schemas.microsoft.com/office/drawing/2014/main" id="{19513030-1BCC-4A40-8E55-E0DE582A3CAB}"/>
              </a:ext>
            </a:extLst>
          </p:cNvPr>
          <p:cNvSpPr txBox="1">
            <a:spLocks noChangeArrowheads="1"/>
          </p:cNvSpPr>
          <p:nvPr/>
        </p:nvSpPr>
        <p:spPr bwMode="auto">
          <a:xfrm>
            <a:off x="441325" y="2706688"/>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a:solidFill>
                  <a:schemeClr val="tx1"/>
                </a:solidFill>
              </a:rPr>
              <a:t>solute</a:t>
            </a:r>
          </a:p>
        </p:txBody>
      </p:sp>
      <p:sp>
        <p:nvSpPr>
          <p:cNvPr id="6150" name="Line 6">
            <a:extLst>
              <a:ext uri="{FF2B5EF4-FFF2-40B4-BE49-F238E27FC236}">
                <a16:creationId xmlns:a16="http://schemas.microsoft.com/office/drawing/2014/main" id="{6F3C98E5-B53E-41A6-A0FF-7ABDD6102A8E}"/>
              </a:ext>
            </a:extLst>
          </p:cNvPr>
          <p:cNvSpPr>
            <a:spLocks noChangeShapeType="1"/>
          </p:cNvSpPr>
          <p:nvPr/>
        </p:nvSpPr>
        <p:spPr bwMode="auto">
          <a:xfrm flipH="1">
            <a:off x="6019800" y="2438400"/>
            <a:ext cx="10668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Text Box 7">
            <a:extLst>
              <a:ext uri="{FF2B5EF4-FFF2-40B4-BE49-F238E27FC236}">
                <a16:creationId xmlns:a16="http://schemas.microsoft.com/office/drawing/2014/main" id="{0C63A868-7934-4CC9-91E3-773700328833}"/>
              </a:ext>
            </a:extLst>
          </p:cNvPr>
          <p:cNvSpPr txBox="1">
            <a:spLocks noChangeArrowheads="1"/>
          </p:cNvSpPr>
          <p:nvPr/>
        </p:nvSpPr>
        <p:spPr bwMode="auto">
          <a:xfrm>
            <a:off x="7162800" y="2057400"/>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a:solidFill>
                  <a:schemeClr val="tx1"/>
                </a:solidFill>
              </a:rPr>
              <a:t>Solvent</a:t>
            </a:r>
          </a:p>
        </p:txBody>
      </p:sp>
      <p:sp>
        <p:nvSpPr>
          <p:cNvPr id="6152" name="Text Box 8">
            <a:extLst>
              <a:ext uri="{FF2B5EF4-FFF2-40B4-BE49-F238E27FC236}">
                <a16:creationId xmlns:a16="http://schemas.microsoft.com/office/drawing/2014/main" id="{A35E2C07-45BC-4440-AB75-B7E13311B224}"/>
              </a:ext>
            </a:extLst>
          </p:cNvPr>
          <p:cNvSpPr txBox="1">
            <a:spLocks noChangeArrowheads="1"/>
          </p:cNvSpPr>
          <p:nvPr/>
        </p:nvSpPr>
        <p:spPr bwMode="auto">
          <a:xfrm>
            <a:off x="381000" y="6096000"/>
            <a:ext cx="828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a:t>When the solvent is water the solution is said to be aqueous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4884F48-35B2-46F0-B70F-80C41435A546}"/>
              </a:ext>
            </a:extLst>
          </p:cNvPr>
          <p:cNvSpPr txBox="1">
            <a:spLocks/>
          </p:cNvSpPr>
          <p:nvPr/>
        </p:nvSpPr>
        <p:spPr bwMode="auto">
          <a:xfrm>
            <a:off x="0" y="-111125"/>
            <a:ext cx="4110037" cy="820737"/>
          </a:xfrm>
          <a:prstGeom prst="rect">
            <a:avLst/>
          </a:prstGeom>
          <a:noFill/>
          <a:ln w="9525">
            <a:noFill/>
            <a:round/>
            <a:headEnd/>
            <a:tailEnd/>
          </a:ln>
        </p:spPr>
        <p:txBody>
          <a:bodyPr lIns="90000" tIns="46800" rIns="90000" bIns="46800" anchor="ctr"/>
          <a:lstStyle/>
          <a:p>
            <a:pPr eaLnBrk="0" hangingPunct="0">
              <a:lnSpc>
                <a:spcPct val="81000"/>
              </a:lnSpc>
              <a:buClr>
                <a:srgbClr val="000000"/>
              </a:buClr>
              <a:buSzPct val="100000"/>
              <a:buFont typeface="Arial" charset="0"/>
              <a:buNone/>
              <a:defRPr/>
            </a:pPr>
            <a:r>
              <a:rPr lang="en-US" b="1" i="1" kern="0" dirty="0">
                <a:solidFill>
                  <a:srgbClr val="0070C0"/>
                </a:solidFill>
                <a:effectLst>
                  <a:outerShdw blurRad="38100" dist="38100" dir="2700000" algn="tl">
                    <a:srgbClr val="000000">
                      <a:alpha val="43137"/>
                    </a:srgbClr>
                  </a:outerShdw>
                </a:effectLst>
                <a:latin typeface="+mj-lt"/>
                <a:ea typeface="+mj-ea"/>
                <a:cs typeface="+mj-cs"/>
              </a:rPr>
              <a:t>Concentration of Solutions</a:t>
            </a:r>
          </a:p>
        </p:txBody>
      </p:sp>
      <p:sp>
        <p:nvSpPr>
          <p:cNvPr id="1030" name="TextBox 6">
            <a:extLst>
              <a:ext uri="{FF2B5EF4-FFF2-40B4-BE49-F238E27FC236}">
                <a16:creationId xmlns:a16="http://schemas.microsoft.com/office/drawing/2014/main" id="{9BF92D2D-6868-4ABE-BF54-93A8051122BA}"/>
              </a:ext>
            </a:extLst>
          </p:cNvPr>
          <p:cNvSpPr txBox="1">
            <a:spLocks noChangeArrowheads="1"/>
          </p:cNvSpPr>
          <p:nvPr/>
        </p:nvSpPr>
        <p:spPr bwMode="auto">
          <a:xfrm>
            <a:off x="207723" y="1212284"/>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buClr>
                <a:srgbClr val="000000"/>
              </a:buClr>
              <a:buSzPct val="100000"/>
              <a:buFont typeface="Arial" panose="020B0604020202020204" pitchFamily="34" charset="0"/>
              <a:buNone/>
            </a:pPr>
            <a:r>
              <a:rPr lang="en-US" altLang="en-US" b="1" i="1" dirty="0">
                <a:solidFill>
                  <a:srgbClr val="0070C0"/>
                </a:solidFill>
                <a:latin typeface="Times New Roman" panose="02020603050405020304" pitchFamily="18" charset="0"/>
                <a:cs typeface="Times New Roman" panose="02020603050405020304" pitchFamily="18" charset="0"/>
              </a:rPr>
              <a:t>_____________ (M)</a:t>
            </a:r>
            <a:r>
              <a:rPr lang="en-US" altLang="en-US" dirty="0">
                <a:solidFill>
                  <a:schemeClr val="tx1"/>
                </a:solidFill>
                <a:latin typeface="Times New Roman" panose="02020603050405020304" pitchFamily="18" charset="0"/>
                <a:cs typeface="Times New Roman" panose="02020603050405020304" pitchFamily="18" charset="0"/>
              </a:rPr>
              <a:t>, or </a:t>
            </a:r>
            <a:r>
              <a:rPr lang="en-US" altLang="en-US" b="1" i="1" dirty="0">
                <a:solidFill>
                  <a:srgbClr val="0070C0"/>
                </a:solidFill>
                <a:latin typeface="Times New Roman" panose="02020603050405020304" pitchFamily="18" charset="0"/>
                <a:cs typeface="Times New Roman" panose="02020603050405020304" pitchFamily="18" charset="0"/>
              </a:rPr>
              <a:t>molar concentration</a:t>
            </a:r>
            <a:r>
              <a:rPr lang="en-US" altLang="en-US" dirty="0">
                <a:solidFill>
                  <a:schemeClr val="tx1"/>
                </a:solidFill>
                <a:latin typeface="Times New Roman" panose="02020603050405020304" pitchFamily="18" charset="0"/>
                <a:cs typeface="Times New Roman" panose="02020603050405020304" pitchFamily="18" charset="0"/>
              </a:rPr>
              <a:t>, is defined as the number of moles of solute per liter of solution.</a:t>
            </a:r>
          </a:p>
          <a:p>
            <a:pPr>
              <a:buClr>
                <a:srgbClr val="000000"/>
              </a:buClr>
              <a:buSzPct val="100000"/>
              <a:buFont typeface="Arial" panose="020B0604020202020204" pitchFamily="34" charset="0"/>
              <a:buNone/>
            </a:pPr>
            <a:endParaRPr lang="en-US" altLang="en-US" b="1" i="1" dirty="0">
              <a:solidFill>
                <a:schemeClr val="tx1"/>
              </a:solidFill>
              <a:latin typeface="Times New Roman" panose="02020603050405020304" pitchFamily="18" charset="0"/>
              <a:cs typeface="Times New Roman" panose="02020603050405020304" pitchFamily="18" charset="0"/>
            </a:endParaRPr>
          </a:p>
          <a:p>
            <a:pPr>
              <a:buClr>
                <a:srgbClr val="000000"/>
              </a:buClr>
              <a:buSzPct val="100000"/>
              <a:buFont typeface="Arial" panose="020B0604020202020204" pitchFamily="34" charset="0"/>
              <a:buNone/>
            </a:pPr>
            <a:endParaRPr lang="en-US" altLang="en-US" b="1" i="1" dirty="0">
              <a:solidFill>
                <a:schemeClr val="tx1"/>
              </a:solidFill>
              <a:latin typeface="Times New Roman" panose="02020603050405020304" pitchFamily="18" charset="0"/>
              <a:cs typeface="Times New Roman" panose="02020603050405020304" pitchFamily="18" charset="0"/>
            </a:endParaRPr>
          </a:p>
          <a:p>
            <a:pPr>
              <a:buClr>
                <a:srgbClr val="000000"/>
              </a:buClr>
              <a:buSzPct val="100000"/>
              <a:buFont typeface="Arial" panose="020B0604020202020204" pitchFamily="34" charset="0"/>
              <a:buNone/>
            </a:pPr>
            <a:endParaRPr lang="en-US" altLang="en-US" b="1" i="1" dirty="0">
              <a:solidFill>
                <a:schemeClr val="tx1"/>
              </a:solidFill>
              <a:latin typeface="Times New Roman" panose="02020603050405020304" pitchFamily="18" charset="0"/>
              <a:cs typeface="Times New Roman" panose="02020603050405020304" pitchFamily="18" charset="0"/>
            </a:endParaRPr>
          </a:p>
          <a:p>
            <a:pPr>
              <a:buClr>
                <a:srgbClr val="000000"/>
              </a:buClr>
              <a:buSzPct val="100000"/>
              <a:buFont typeface="Arial" panose="020B0604020202020204" pitchFamily="34" charset="0"/>
              <a:buNone/>
            </a:pPr>
            <a:endParaRPr lang="en-US" altLang="en-US" b="1" i="1" dirty="0">
              <a:solidFill>
                <a:schemeClr val="tx1"/>
              </a:solidFill>
              <a:latin typeface="Times New Roman" panose="02020603050405020304" pitchFamily="18" charset="0"/>
              <a:cs typeface="Times New Roman" panose="02020603050405020304" pitchFamily="18" charset="0"/>
            </a:endParaRPr>
          </a:p>
          <a:p>
            <a:pPr>
              <a:buClr>
                <a:srgbClr val="000000"/>
              </a:buClr>
              <a:buSzPct val="100000"/>
              <a:buFont typeface="Arial" panose="020B0604020202020204" pitchFamily="34" charset="0"/>
              <a:buNone/>
            </a:pPr>
            <a:endParaRPr lang="en-US" altLang="en-US" b="1" i="1" dirty="0">
              <a:solidFill>
                <a:schemeClr val="tx1"/>
              </a:solidFill>
              <a:latin typeface="Times New Roman" panose="02020603050405020304" pitchFamily="18" charset="0"/>
              <a:cs typeface="Times New Roman" panose="02020603050405020304" pitchFamily="18" charset="0"/>
            </a:endParaRPr>
          </a:p>
          <a:p>
            <a:pPr>
              <a:buClr>
                <a:srgbClr val="000000"/>
              </a:buClr>
              <a:buSzPct val="100000"/>
              <a:buFont typeface="Arial" panose="020B0604020202020204" pitchFamily="34" charset="0"/>
              <a:buNone/>
            </a:pPr>
            <a:endParaRPr lang="en-US" altLang="en-US" dirty="0">
              <a:solidFill>
                <a:schemeClr val="tx1"/>
              </a:solidFill>
              <a:latin typeface="Times New Roman" panose="02020603050405020304" pitchFamily="18" charset="0"/>
              <a:cs typeface="Times New Roman" panose="02020603050405020304" pitchFamily="18" charset="0"/>
            </a:endParaRPr>
          </a:p>
          <a:p>
            <a:pPr>
              <a:buClr>
                <a:srgbClr val="000000"/>
              </a:buClr>
              <a:buSzPct val="100000"/>
              <a:buFont typeface="Arial" panose="020B0604020202020204" pitchFamily="34" charset="0"/>
              <a:buNone/>
            </a:pPr>
            <a:r>
              <a:rPr lang="en-US" altLang="en-US" dirty="0">
                <a:solidFill>
                  <a:schemeClr val="tx1"/>
                </a:solidFill>
                <a:latin typeface="Times New Roman" panose="02020603050405020304" pitchFamily="18" charset="0"/>
                <a:cs typeface="Times New Roman" panose="02020603050405020304" pitchFamily="18" charset="0"/>
              </a:rPr>
              <a:t>Other common </a:t>
            </a:r>
          </a:p>
          <a:p>
            <a:pPr>
              <a:buClr>
                <a:srgbClr val="000000"/>
              </a:buClr>
              <a:buSzPct val="100000"/>
              <a:buFont typeface="Arial" panose="020B0604020202020204" pitchFamily="34" charset="0"/>
              <a:buNone/>
            </a:pPr>
            <a:r>
              <a:rPr lang="en-US" altLang="en-US" dirty="0">
                <a:solidFill>
                  <a:schemeClr val="tx1"/>
                </a:solidFill>
                <a:latin typeface="Times New Roman" panose="02020603050405020304" pitchFamily="18" charset="0"/>
                <a:cs typeface="Times New Roman" panose="02020603050405020304" pitchFamily="18" charset="0"/>
              </a:rPr>
              <a:t>rearrangements:</a:t>
            </a:r>
          </a:p>
        </p:txBody>
      </p:sp>
      <p:sp>
        <p:nvSpPr>
          <p:cNvPr id="36" name="Rounded Rectangle 35">
            <a:extLst>
              <a:ext uri="{FF2B5EF4-FFF2-40B4-BE49-F238E27FC236}">
                <a16:creationId xmlns:a16="http://schemas.microsoft.com/office/drawing/2014/main" id="{A7BE597C-7155-4454-AF1F-4E7FEB0E0951}"/>
              </a:ext>
            </a:extLst>
          </p:cNvPr>
          <p:cNvSpPr/>
          <p:nvPr/>
        </p:nvSpPr>
        <p:spPr bwMode="auto">
          <a:xfrm>
            <a:off x="381000" y="2362200"/>
            <a:ext cx="2819400" cy="914400"/>
          </a:xfrm>
          <a:prstGeom prst="roundRect">
            <a:avLst/>
          </a:prstGeom>
          <a:solidFill>
            <a:srgbClr val="002060"/>
          </a:solidFill>
          <a:ln w="9525" cap="flat" cmpd="sng" algn="ctr">
            <a:solidFill>
              <a:schemeClr val="tx1"/>
            </a:solidFill>
            <a:prstDash val="solid"/>
            <a:round/>
            <a:headEnd type="none" w="med" len="med"/>
            <a:tailEnd type="none" w="med" len="med"/>
          </a:ln>
          <a:effectLst/>
          <a:scene3d>
            <a:camera prst="orthographicFront"/>
            <a:lightRig rig="threePt" dir="t"/>
          </a:scene3d>
          <a:sp3d prstMaterial="clear">
            <a:bevelT/>
          </a:sp3d>
        </p:spPr>
        <p:txBody>
          <a:bodyPr/>
          <a:lstStyle/>
          <a:p>
            <a:pPr eaLnBrk="0" hangingPunct="0">
              <a:lnSpc>
                <a:spcPct val="81000"/>
              </a:lnSpc>
              <a:buClr>
                <a:srgbClr val="000000"/>
              </a:buClr>
              <a:buSzPct val="100000"/>
              <a:buFont typeface="Arial" charset="0"/>
              <a:buNone/>
              <a:defRPr/>
            </a:pPr>
            <a:endParaRPr lang="en-US" dirty="0">
              <a:latin typeface="Arial" charset="0"/>
            </a:endParaRPr>
          </a:p>
        </p:txBody>
      </p:sp>
      <p:graphicFrame>
        <p:nvGraphicFramePr>
          <p:cNvPr id="1026" name="Object 2">
            <a:extLst>
              <a:ext uri="{FF2B5EF4-FFF2-40B4-BE49-F238E27FC236}">
                <a16:creationId xmlns:a16="http://schemas.microsoft.com/office/drawing/2014/main" id="{FE04D25E-E8A4-4DAF-95E6-6507248F40EB}"/>
              </a:ext>
            </a:extLst>
          </p:cNvPr>
          <p:cNvGraphicFramePr>
            <a:graphicFrameLocks noChangeAspect="1"/>
          </p:cNvGraphicFramePr>
          <p:nvPr/>
        </p:nvGraphicFramePr>
        <p:xfrm>
          <a:off x="455613" y="2508250"/>
          <a:ext cx="2670175" cy="622300"/>
        </p:xfrm>
        <a:graphic>
          <a:graphicData uri="http://schemas.openxmlformats.org/presentationml/2006/ole">
            <mc:AlternateContent xmlns:mc="http://schemas.openxmlformats.org/markup-compatibility/2006">
              <mc:Choice xmlns:v="urn:schemas-microsoft-com:vml" Requires="v">
                <p:oleObj spid="_x0000_s1061" name="Equation" r:id="rId4" imgW="1688367" imgH="393529" progId="">
                  <p:embed/>
                </p:oleObj>
              </mc:Choice>
              <mc:Fallback>
                <p:oleObj name="Equation" r:id="rId4" imgW="1688367" imgH="39352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2508250"/>
                        <a:ext cx="2670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4">
            <a:extLst>
              <a:ext uri="{FF2B5EF4-FFF2-40B4-BE49-F238E27FC236}">
                <a16:creationId xmlns:a16="http://schemas.microsoft.com/office/drawing/2014/main" id="{A8C7DF52-5AB3-4EB0-AEB0-D1D8F3D26CAC}"/>
              </a:ext>
            </a:extLst>
          </p:cNvPr>
          <p:cNvGraphicFramePr>
            <a:graphicFrameLocks noChangeAspect="1"/>
          </p:cNvGraphicFramePr>
          <p:nvPr/>
        </p:nvGraphicFramePr>
        <p:xfrm>
          <a:off x="1328738" y="4957763"/>
          <a:ext cx="923925" cy="622300"/>
        </p:xfrm>
        <a:graphic>
          <a:graphicData uri="http://schemas.openxmlformats.org/presentationml/2006/ole">
            <mc:AlternateContent xmlns:mc="http://schemas.openxmlformats.org/markup-compatibility/2006">
              <mc:Choice xmlns:v="urn:schemas-microsoft-com:vml" Requires="v">
                <p:oleObj spid="_x0000_s1062" name="Equation" r:id="rId6" imgW="583947" imgH="393529" progId="">
                  <p:embed/>
                </p:oleObj>
              </mc:Choice>
              <mc:Fallback>
                <p:oleObj name="Equation" r:id="rId6" imgW="583947" imgH="393529"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738" y="4957763"/>
                        <a:ext cx="9239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Object 5">
            <a:extLst>
              <a:ext uri="{FF2B5EF4-FFF2-40B4-BE49-F238E27FC236}">
                <a16:creationId xmlns:a16="http://schemas.microsoft.com/office/drawing/2014/main" id="{DF9A21AD-07E8-4A0B-8745-FA1B286EAC47}"/>
              </a:ext>
            </a:extLst>
          </p:cNvPr>
          <p:cNvGraphicFramePr>
            <a:graphicFrameLocks noChangeAspect="1"/>
          </p:cNvGraphicFramePr>
          <p:nvPr/>
        </p:nvGraphicFramePr>
        <p:xfrm>
          <a:off x="1147763" y="6118225"/>
          <a:ext cx="1285875" cy="282575"/>
        </p:xfrm>
        <a:graphic>
          <a:graphicData uri="http://schemas.openxmlformats.org/presentationml/2006/ole">
            <mc:AlternateContent xmlns:mc="http://schemas.openxmlformats.org/markup-compatibility/2006">
              <mc:Choice xmlns:v="urn:schemas-microsoft-com:vml" Requires="v">
                <p:oleObj spid="_x0000_s1063" name="Equation" r:id="rId8" imgW="812447" imgH="177723" progId="">
                  <p:embed/>
                </p:oleObj>
              </mc:Choice>
              <mc:Fallback>
                <p:oleObj name="Equation" r:id="rId8" imgW="812447" imgH="177723"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763" y="6118225"/>
                        <a:ext cx="12858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5" name="Picture 19">
            <a:extLst>
              <a:ext uri="{FF2B5EF4-FFF2-40B4-BE49-F238E27FC236}">
                <a16:creationId xmlns:a16="http://schemas.microsoft.com/office/drawing/2014/main" id="{C77E3684-05D9-4B2E-BF70-EED6321154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1588" y="2438400"/>
            <a:ext cx="5562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DC14FEE-9B31-4934-8262-EACDC908AFE5}"/>
              </a:ext>
            </a:extLst>
          </p:cNvPr>
          <p:cNvSpPr/>
          <p:nvPr/>
        </p:nvSpPr>
        <p:spPr>
          <a:xfrm>
            <a:off x="173276" y="570391"/>
            <a:ext cx="8169223" cy="477054"/>
          </a:xfrm>
          <a:prstGeom prst="rect">
            <a:avLst/>
          </a:prstGeom>
          <a:noFill/>
        </p:spPr>
        <p:txBody>
          <a:bodyPr wrap="none" lIns="91440" tIns="45720" rIns="91440" bIns="45720">
            <a:spAutoFit/>
          </a:bodyPr>
          <a:lstStyle/>
          <a:p>
            <a:pPr algn="ctr"/>
            <a:r>
              <a:rPr lang="en-US"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does it mean to be “concentrated” or “dilute”?</a:t>
            </a:r>
          </a:p>
        </p:txBody>
      </p:sp>
      <p:sp>
        <p:nvSpPr>
          <p:cNvPr id="2" name="Rectangle 1">
            <a:extLst>
              <a:ext uri="{FF2B5EF4-FFF2-40B4-BE49-F238E27FC236}">
                <a16:creationId xmlns:a16="http://schemas.microsoft.com/office/drawing/2014/main" id="{F5D6B65A-3461-4EB3-995D-EDEFFCE52EFB}"/>
              </a:ext>
            </a:extLst>
          </p:cNvPr>
          <p:cNvSpPr/>
          <p:nvPr/>
        </p:nvSpPr>
        <p:spPr>
          <a:xfrm>
            <a:off x="381000" y="1047445"/>
            <a:ext cx="1800493" cy="646331"/>
          </a:xfrm>
          <a:prstGeom prst="rect">
            <a:avLst/>
          </a:prstGeom>
        </p:spPr>
        <p:txBody>
          <a:bodyPr wrap="none">
            <a:spAutoFit/>
          </a:bodyPr>
          <a:lstStyle/>
          <a:p>
            <a:r>
              <a:rPr lang="en-US" altLang="en-US" sz="36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Molarity</a:t>
            </a:r>
            <a:endParaRPr lang="en-US" sz="36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0">
                                            <p:txEl>
                                              <p:pRg st="7" end="7"/>
                                            </p:txEl>
                                          </p:spTgt>
                                        </p:tgtEl>
                                        <p:attrNameLst>
                                          <p:attrName>style.visibility</p:attrName>
                                        </p:attrNameLst>
                                      </p:cBhvr>
                                      <p:to>
                                        <p:strVal val="visible"/>
                                      </p:to>
                                    </p:set>
                                    <p:anim calcmode="lin" valueType="num">
                                      <p:cBhvr additive="base">
                                        <p:cTn id="24" dur="500" fill="hold"/>
                                        <p:tgtEl>
                                          <p:spTgt spid="1030">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0">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30">
                                            <p:txEl>
                                              <p:pRg st="8" end="8"/>
                                            </p:txEl>
                                          </p:spTgt>
                                        </p:tgtEl>
                                        <p:attrNameLst>
                                          <p:attrName>style.visibility</p:attrName>
                                        </p:attrNameLst>
                                      </p:cBhvr>
                                      <p:to>
                                        <p:strVal val="visible"/>
                                      </p:to>
                                    </p:set>
                                    <p:anim calcmode="lin" valueType="num">
                                      <p:cBhvr additive="base">
                                        <p:cTn id="28" dur="500" fill="hold"/>
                                        <p:tgtEl>
                                          <p:spTgt spid="1030">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500" fill="hold"/>
                                        <p:tgtEl>
                                          <p:spTgt spid="1027"/>
                                        </p:tgtEl>
                                        <p:attrNameLst>
                                          <p:attrName>ppt_x</p:attrName>
                                        </p:attrNameLst>
                                      </p:cBhvr>
                                      <p:tavLst>
                                        <p:tav tm="0">
                                          <p:val>
                                            <p:strVal val="#ppt_x"/>
                                          </p:val>
                                        </p:tav>
                                        <p:tav tm="100000">
                                          <p:val>
                                            <p:strVal val="#ppt_x"/>
                                          </p:val>
                                        </p:tav>
                                      </p:tavLst>
                                    </p:anim>
                                    <p:anim calcmode="lin" valueType="num">
                                      <p:cBhvr additive="base">
                                        <p:cTn id="35" dur="500" fill="hold"/>
                                        <p:tgtEl>
                                          <p:spTgt spid="102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additive="base">
                                        <p:cTn id="38" dur="500" fill="hold"/>
                                        <p:tgtEl>
                                          <p:spTgt spid="1028"/>
                                        </p:tgtEl>
                                        <p:attrNameLst>
                                          <p:attrName>ppt_x</p:attrName>
                                        </p:attrNameLst>
                                      </p:cBhvr>
                                      <p:tavLst>
                                        <p:tav tm="0">
                                          <p:val>
                                            <p:strVal val="#ppt_x"/>
                                          </p:val>
                                        </p:tav>
                                        <p:tav tm="100000">
                                          <p:val>
                                            <p:strVal val="#ppt_x"/>
                                          </p:val>
                                        </p:tav>
                                      </p:tavLst>
                                    </p:anim>
                                    <p:anim calcmode="lin" valueType="num">
                                      <p:cBhvr additive="base">
                                        <p:cTn id="3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99224C-D6C3-4372-ADEB-623D89535543}"/>
              </a:ext>
            </a:extLst>
          </p:cNvPr>
          <p:cNvSpPr>
            <a:spLocks noGrp="1"/>
          </p:cNvSpPr>
          <p:nvPr>
            <p:ph idx="1"/>
          </p:nvPr>
        </p:nvSpPr>
        <p:spPr>
          <a:xfrm>
            <a:off x="73068" y="76200"/>
            <a:ext cx="8918532" cy="2514600"/>
          </a:xfrm>
        </p:spPr>
        <p:txBody>
          <a:bodyPr/>
          <a:lstStyle/>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For an aqueous solution of sodium chloride, determine the molarity of  2.00 L of a solution that contains 50.0 g of sodium chloride.</a:t>
            </a:r>
          </a:p>
          <a:p>
            <a:endParaRPr lang="en-US" dirty="0"/>
          </a:p>
        </p:txBody>
      </p:sp>
      <p:pic>
        <p:nvPicPr>
          <p:cNvPr id="57346" name="Picture 2" descr="Image result for solution">
            <a:extLst>
              <a:ext uri="{FF2B5EF4-FFF2-40B4-BE49-F238E27FC236}">
                <a16:creationId xmlns:a16="http://schemas.microsoft.com/office/drawing/2014/main" id="{BACA3886-B297-439D-A09E-8D456A868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505200" cy="129984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5">
            <a:extLst>
              <a:ext uri="{FF2B5EF4-FFF2-40B4-BE49-F238E27FC236}">
                <a16:creationId xmlns:a16="http://schemas.microsoft.com/office/drawing/2014/main" id="{4F8729C2-9D1B-4758-ADB8-1A435F84BE59}"/>
              </a:ext>
            </a:extLst>
          </p:cNvPr>
          <p:cNvSpPr/>
          <p:nvPr/>
        </p:nvSpPr>
        <p:spPr bwMode="auto">
          <a:xfrm>
            <a:off x="230187" y="1377950"/>
            <a:ext cx="2819400" cy="914400"/>
          </a:xfrm>
          <a:prstGeom prst="roundRect">
            <a:avLst/>
          </a:prstGeom>
          <a:solidFill>
            <a:srgbClr val="002060"/>
          </a:solidFill>
          <a:ln w="9525" cap="flat" cmpd="sng" algn="ctr">
            <a:solidFill>
              <a:schemeClr val="tx1"/>
            </a:solidFill>
            <a:prstDash val="solid"/>
            <a:round/>
            <a:headEnd type="none" w="med" len="med"/>
            <a:tailEnd type="none" w="med" len="med"/>
          </a:ln>
          <a:effectLst/>
          <a:scene3d>
            <a:camera prst="orthographicFront"/>
            <a:lightRig rig="threePt" dir="t"/>
          </a:scene3d>
          <a:sp3d prstMaterial="clear">
            <a:bevelT/>
          </a:sp3d>
        </p:spPr>
        <p:txBody>
          <a:bodyPr/>
          <a:lstStyle/>
          <a:p>
            <a:pPr eaLnBrk="0" hangingPunct="0">
              <a:lnSpc>
                <a:spcPct val="81000"/>
              </a:lnSpc>
              <a:buClr>
                <a:srgbClr val="000000"/>
              </a:buClr>
              <a:buSzPct val="100000"/>
              <a:buFont typeface="Arial" charset="0"/>
              <a:buNone/>
              <a:defRPr/>
            </a:pPr>
            <a:endParaRPr lang="en-US" dirty="0">
              <a:latin typeface="Arial" charset="0"/>
            </a:endParaRPr>
          </a:p>
        </p:txBody>
      </p:sp>
      <p:graphicFrame>
        <p:nvGraphicFramePr>
          <p:cNvPr id="6" name="Object 2">
            <a:extLst>
              <a:ext uri="{FF2B5EF4-FFF2-40B4-BE49-F238E27FC236}">
                <a16:creationId xmlns:a16="http://schemas.microsoft.com/office/drawing/2014/main" id="{5E0CFBCD-B096-48FF-BBBD-199A774DB5AA}"/>
              </a:ext>
            </a:extLst>
          </p:cNvPr>
          <p:cNvGraphicFramePr>
            <a:graphicFrameLocks noChangeAspect="1"/>
          </p:cNvGraphicFramePr>
          <p:nvPr>
            <p:extLst>
              <p:ext uri="{D42A27DB-BD31-4B8C-83A1-F6EECF244321}">
                <p14:modId xmlns:p14="http://schemas.microsoft.com/office/powerpoint/2010/main" val="2941261741"/>
              </p:ext>
            </p:extLst>
          </p:nvPr>
        </p:nvGraphicFramePr>
        <p:xfrm>
          <a:off x="304800" y="1524000"/>
          <a:ext cx="2670175" cy="622300"/>
        </p:xfrm>
        <a:graphic>
          <a:graphicData uri="http://schemas.openxmlformats.org/presentationml/2006/ole">
            <mc:AlternateContent xmlns:mc="http://schemas.openxmlformats.org/markup-compatibility/2006">
              <mc:Choice xmlns:v="urn:schemas-microsoft-com:vml" Requires="v">
                <p:oleObj spid="_x0000_s57352" name="Equation" r:id="rId4" imgW="1688367" imgH="393529" progId="">
                  <p:embed/>
                </p:oleObj>
              </mc:Choice>
              <mc:Fallback>
                <p:oleObj name="Equation" r:id="rId4" imgW="1688367" imgH="393529" progId="">
                  <p:embed/>
                  <p:pic>
                    <p:nvPicPr>
                      <p:cNvPr id="1026" name="Object 2">
                        <a:extLst>
                          <a:ext uri="{FF2B5EF4-FFF2-40B4-BE49-F238E27FC236}">
                            <a16:creationId xmlns:a16="http://schemas.microsoft.com/office/drawing/2014/main" id="{FE04D25E-E8A4-4DAF-95E6-6507248F4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2670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a:extLst>
              <a:ext uri="{FF2B5EF4-FFF2-40B4-BE49-F238E27FC236}">
                <a16:creationId xmlns:a16="http://schemas.microsoft.com/office/drawing/2014/main" id="{0E72E496-1C72-4DD9-AE06-089AE5C200FB}"/>
              </a:ext>
            </a:extLst>
          </p:cNvPr>
          <p:cNvSpPr/>
          <p:nvPr/>
        </p:nvSpPr>
        <p:spPr>
          <a:xfrm>
            <a:off x="457200" y="2895600"/>
            <a:ext cx="583044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1) Convert to appropriate units.</a:t>
            </a:r>
          </a:p>
        </p:txBody>
      </p:sp>
      <p:sp>
        <p:nvSpPr>
          <p:cNvPr id="8" name="Rectangle 7">
            <a:extLst>
              <a:ext uri="{FF2B5EF4-FFF2-40B4-BE49-F238E27FC236}">
                <a16:creationId xmlns:a16="http://schemas.microsoft.com/office/drawing/2014/main" id="{67DD1946-418D-459E-B675-164FC23DA38E}"/>
              </a:ext>
            </a:extLst>
          </p:cNvPr>
          <p:cNvSpPr/>
          <p:nvPr/>
        </p:nvSpPr>
        <p:spPr>
          <a:xfrm>
            <a:off x="1371600" y="3412142"/>
            <a:ext cx="2348720"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50.0g NaCl</a:t>
            </a:r>
          </a:p>
        </p:txBody>
      </p:sp>
      <p:cxnSp>
        <p:nvCxnSpPr>
          <p:cNvPr id="9" name="Straight Connector 8">
            <a:extLst>
              <a:ext uri="{FF2B5EF4-FFF2-40B4-BE49-F238E27FC236}">
                <a16:creationId xmlns:a16="http://schemas.microsoft.com/office/drawing/2014/main" id="{F1034A51-D299-459A-9369-F2BDCCA0051C}"/>
              </a:ext>
            </a:extLst>
          </p:cNvPr>
          <p:cNvCxnSpPr/>
          <p:nvPr/>
        </p:nvCxnSpPr>
        <p:spPr bwMode="auto">
          <a:xfrm>
            <a:off x="1371600" y="3962400"/>
            <a:ext cx="5257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2365FEF-62A4-4692-9CD8-4BDA237ADF89}"/>
              </a:ext>
            </a:extLst>
          </p:cNvPr>
          <p:cNvCxnSpPr>
            <a:cxnSpLocks/>
          </p:cNvCxnSpPr>
          <p:nvPr/>
        </p:nvCxnSpPr>
        <p:spPr bwMode="auto">
          <a:xfrm>
            <a:off x="3720320" y="3480375"/>
            <a:ext cx="0" cy="86302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72AD7FE6-60FE-45EF-BD5D-727F0C7A776E}"/>
              </a:ext>
            </a:extLst>
          </p:cNvPr>
          <p:cNvSpPr/>
          <p:nvPr/>
        </p:nvSpPr>
        <p:spPr>
          <a:xfrm>
            <a:off x="3505201" y="3877771"/>
            <a:ext cx="2348721"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58.5g NaCl</a:t>
            </a:r>
          </a:p>
        </p:txBody>
      </p:sp>
      <p:sp>
        <p:nvSpPr>
          <p:cNvPr id="15" name="Rectangle 14">
            <a:extLst>
              <a:ext uri="{FF2B5EF4-FFF2-40B4-BE49-F238E27FC236}">
                <a16:creationId xmlns:a16="http://schemas.microsoft.com/office/drawing/2014/main" id="{9D9E366E-F29F-4D57-AB53-3954A06217F6}"/>
              </a:ext>
            </a:extLst>
          </p:cNvPr>
          <p:cNvSpPr/>
          <p:nvPr/>
        </p:nvSpPr>
        <p:spPr>
          <a:xfrm>
            <a:off x="3516424" y="3386686"/>
            <a:ext cx="232627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1 mol NaCl</a:t>
            </a:r>
          </a:p>
        </p:txBody>
      </p:sp>
      <p:sp>
        <p:nvSpPr>
          <p:cNvPr id="16" name="Rectangle 15">
            <a:extLst>
              <a:ext uri="{FF2B5EF4-FFF2-40B4-BE49-F238E27FC236}">
                <a16:creationId xmlns:a16="http://schemas.microsoft.com/office/drawing/2014/main" id="{57FA981F-37FF-49E8-850A-A535EDD2B033}"/>
              </a:ext>
            </a:extLst>
          </p:cNvPr>
          <p:cNvSpPr/>
          <p:nvPr/>
        </p:nvSpPr>
        <p:spPr>
          <a:xfrm>
            <a:off x="5635451" y="3971461"/>
            <a:ext cx="3477234"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 0.855 mol NaCl</a:t>
            </a:r>
          </a:p>
        </p:txBody>
      </p:sp>
      <p:sp>
        <p:nvSpPr>
          <p:cNvPr id="17" name="Rectangle 16">
            <a:extLst>
              <a:ext uri="{FF2B5EF4-FFF2-40B4-BE49-F238E27FC236}">
                <a16:creationId xmlns:a16="http://schemas.microsoft.com/office/drawing/2014/main" id="{7AD54CC2-F8A5-46A8-B6C0-9AC86243731F}"/>
              </a:ext>
            </a:extLst>
          </p:cNvPr>
          <p:cNvSpPr/>
          <p:nvPr/>
        </p:nvSpPr>
        <p:spPr>
          <a:xfrm>
            <a:off x="532272" y="4634028"/>
            <a:ext cx="4147289"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2) Solve for unknown.</a:t>
            </a:r>
          </a:p>
        </p:txBody>
      </p:sp>
      <p:sp>
        <p:nvSpPr>
          <p:cNvPr id="18" name="Rectangle 17">
            <a:extLst>
              <a:ext uri="{FF2B5EF4-FFF2-40B4-BE49-F238E27FC236}">
                <a16:creationId xmlns:a16="http://schemas.microsoft.com/office/drawing/2014/main" id="{A2FF2214-0177-4EA6-BA18-456949207CED}"/>
              </a:ext>
            </a:extLst>
          </p:cNvPr>
          <p:cNvSpPr/>
          <p:nvPr/>
        </p:nvSpPr>
        <p:spPr>
          <a:xfrm>
            <a:off x="2615532" y="5099657"/>
            <a:ext cx="3122970"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0.855 mol NaCl</a:t>
            </a:r>
          </a:p>
        </p:txBody>
      </p:sp>
      <p:cxnSp>
        <p:nvCxnSpPr>
          <p:cNvPr id="19" name="Straight Connector 18">
            <a:extLst>
              <a:ext uri="{FF2B5EF4-FFF2-40B4-BE49-F238E27FC236}">
                <a16:creationId xmlns:a16="http://schemas.microsoft.com/office/drawing/2014/main" id="{0047D5B1-56D8-466E-9F5A-750A6B34B930}"/>
              </a:ext>
            </a:extLst>
          </p:cNvPr>
          <p:cNvCxnSpPr>
            <a:cxnSpLocks/>
          </p:cNvCxnSpPr>
          <p:nvPr/>
        </p:nvCxnSpPr>
        <p:spPr bwMode="auto">
          <a:xfrm>
            <a:off x="2615532" y="5671906"/>
            <a:ext cx="3404268"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1" name="Rectangle 20">
            <a:extLst>
              <a:ext uri="{FF2B5EF4-FFF2-40B4-BE49-F238E27FC236}">
                <a16:creationId xmlns:a16="http://schemas.microsoft.com/office/drawing/2014/main" id="{5E45CEBB-5565-416F-B969-4A931EA95052}"/>
              </a:ext>
            </a:extLst>
          </p:cNvPr>
          <p:cNvSpPr/>
          <p:nvPr/>
        </p:nvSpPr>
        <p:spPr>
          <a:xfrm>
            <a:off x="3442687" y="5616199"/>
            <a:ext cx="132279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2.00 L</a:t>
            </a:r>
          </a:p>
        </p:txBody>
      </p:sp>
      <p:sp>
        <p:nvSpPr>
          <p:cNvPr id="22" name="Rectangle 21">
            <a:extLst>
              <a:ext uri="{FF2B5EF4-FFF2-40B4-BE49-F238E27FC236}">
                <a16:creationId xmlns:a16="http://schemas.microsoft.com/office/drawing/2014/main" id="{174EC697-E798-497C-8C53-0A0777195E30}"/>
              </a:ext>
            </a:extLst>
          </p:cNvPr>
          <p:cNvSpPr/>
          <p:nvPr/>
        </p:nvSpPr>
        <p:spPr>
          <a:xfrm>
            <a:off x="6013421" y="5461113"/>
            <a:ext cx="3158237"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 0.427 M NaCl</a:t>
            </a:r>
          </a:p>
        </p:txBody>
      </p:sp>
      <p:sp>
        <p:nvSpPr>
          <p:cNvPr id="23" name="Rectangle 22">
            <a:extLst>
              <a:ext uri="{FF2B5EF4-FFF2-40B4-BE49-F238E27FC236}">
                <a16:creationId xmlns:a16="http://schemas.microsoft.com/office/drawing/2014/main" id="{C83D86BE-AB32-4D9A-A953-4CB93E393EFC}"/>
              </a:ext>
            </a:extLst>
          </p:cNvPr>
          <p:cNvSpPr/>
          <p:nvPr/>
        </p:nvSpPr>
        <p:spPr>
          <a:xfrm>
            <a:off x="457200" y="6125010"/>
            <a:ext cx="5059206"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 Apply significant figures.</a:t>
            </a:r>
          </a:p>
        </p:txBody>
      </p:sp>
    </p:spTree>
    <p:extLst>
      <p:ext uri="{BB962C8B-B14F-4D97-AF65-F5344CB8AC3E}">
        <p14:creationId xmlns:p14="http://schemas.microsoft.com/office/powerpoint/2010/main" val="42418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8" grpId="0"/>
      <p:bldP spid="14" grpId="0"/>
      <p:bldP spid="15" grpId="0"/>
      <p:bldP spid="16" grpId="0"/>
      <p:bldP spid="17" grpId="0"/>
      <p:bldP spid="18"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99224C-D6C3-4372-ADEB-623D89535543}"/>
              </a:ext>
            </a:extLst>
          </p:cNvPr>
          <p:cNvSpPr>
            <a:spLocks noGrp="1"/>
          </p:cNvSpPr>
          <p:nvPr>
            <p:ph idx="1"/>
          </p:nvPr>
        </p:nvSpPr>
        <p:spPr>
          <a:xfrm>
            <a:off x="73068" y="76200"/>
            <a:ext cx="8918532" cy="2514600"/>
          </a:xfrm>
        </p:spPr>
        <p:txBody>
          <a:bodyPr/>
          <a:lstStyle/>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What mass is needed to prepare a 3M solution of CuSO</a:t>
            </a:r>
            <a:r>
              <a:rPr lang="en-US" altLang="en-US" baseline="-25000" dirty="0">
                <a:latin typeface="Times New Roman" panose="02020603050405020304" pitchFamily="18" charset="0"/>
                <a:ea typeface="ＭＳ Ｐゴシック" panose="020B0600070205080204" pitchFamily="34" charset="-128"/>
                <a:cs typeface="Times New Roman" panose="02020603050405020304" pitchFamily="18" charset="0"/>
              </a:rPr>
              <a:t>4</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if you require 0.50 L for a lab?</a:t>
            </a:r>
          </a:p>
          <a:p>
            <a:endParaRPr lang="en-US" dirty="0"/>
          </a:p>
        </p:txBody>
      </p:sp>
      <p:pic>
        <p:nvPicPr>
          <p:cNvPr id="57346" name="Picture 2" descr="Image result for solution">
            <a:extLst>
              <a:ext uri="{FF2B5EF4-FFF2-40B4-BE49-F238E27FC236}">
                <a16:creationId xmlns:a16="http://schemas.microsoft.com/office/drawing/2014/main" id="{BACA3886-B297-439D-A09E-8D456A868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861322"/>
            <a:ext cx="3505200" cy="129984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5">
            <a:extLst>
              <a:ext uri="{FF2B5EF4-FFF2-40B4-BE49-F238E27FC236}">
                <a16:creationId xmlns:a16="http://schemas.microsoft.com/office/drawing/2014/main" id="{4F8729C2-9D1B-4758-ADB8-1A435F84BE59}"/>
              </a:ext>
            </a:extLst>
          </p:cNvPr>
          <p:cNvSpPr/>
          <p:nvPr/>
        </p:nvSpPr>
        <p:spPr bwMode="auto">
          <a:xfrm>
            <a:off x="230187" y="1377950"/>
            <a:ext cx="2819400" cy="914400"/>
          </a:xfrm>
          <a:prstGeom prst="roundRect">
            <a:avLst/>
          </a:prstGeom>
          <a:solidFill>
            <a:srgbClr val="002060"/>
          </a:solidFill>
          <a:ln w="9525" cap="flat" cmpd="sng" algn="ctr">
            <a:solidFill>
              <a:schemeClr val="tx1"/>
            </a:solidFill>
            <a:prstDash val="solid"/>
            <a:round/>
            <a:headEnd type="none" w="med" len="med"/>
            <a:tailEnd type="none" w="med" len="med"/>
          </a:ln>
          <a:effectLst/>
          <a:scene3d>
            <a:camera prst="orthographicFront"/>
            <a:lightRig rig="threePt" dir="t"/>
          </a:scene3d>
          <a:sp3d prstMaterial="clear">
            <a:bevelT/>
          </a:sp3d>
        </p:spPr>
        <p:txBody>
          <a:bodyPr/>
          <a:lstStyle/>
          <a:p>
            <a:pPr eaLnBrk="0" hangingPunct="0">
              <a:lnSpc>
                <a:spcPct val="81000"/>
              </a:lnSpc>
              <a:buClr>
                <a:srgbClr val="000000"/>
              </a:buClr>
              <a:buSzPct val="100000"/>
              <a:buFont typeface="Arial" charset="0"/>
              <a:buNone/>
              <a:defRPr/>
            </a:pPr>
            <a:endParaRPr lang="en-US" dirty="0">
              <a:latin typeface="Arial" charset="0"/>
            </a:endParaRPr>
          </a:p>
        </p:txBody>
      </p:sp>
      <p:graphicFrame>
        <p:nvGraphicFramePr>
          <p:cNvPr id="6" name="Object 2">
            <a:extLst>
              <a:ext uri="{FF2B5EF4-FFF2-40B4-BE49-F238E27FC236}">
                <a16:creationId xmlns:a16="http://schemas.microsoft.com/office/drawing/2014/main" id="{5E0CFBCD-B096-48FF-BBBD-199A774DB5AA}"/>
              </a:ext>
            </a:extLst>
          </p:cNvPr>
          <p:cNvGraphicFramePr>
            <a:graphicFrameLocks noChangeAspect="1"/>
          </p:cNvGraphicFramePr>
          <p:nvPr/>
        </p:nvGraphicFramePr>
        <p:xfrm>
          <a:off x="304800" y="1524000"/>
          <a:ext cx="2670175" cy="622300"/>
        </p:xfrm>
        <a:graphic>
          <a:graphicData uri="http://schemas.openxmlformats.org/presentationml/2006/ole">
            <mc:AlternateContent xmlns:mc="http://schemas.openxmlformats.org/markup-compatibility/2006">
              <mc:Choice xmlns:v="urn:schemas-microsoft-com:vml" Requires="v">
                <p:oleObj spid="_x0000_s58373" name="Equation" r:id="rId4" imgW="1688367" imgH="393529" progId="">
                  <p:embed/>
                </p:oleObj>
              </mc:Choice>
              <mc:Fallback>
                <p:oleObj name="Equation" r:id="rId4" imgW="1688367" imgH="393529" progId="">
                  <p:embed/>
                  <p:pic>
                    <p:nvPicPr>
                      <p:cNvPr id="6" name="Object 2">
                        <a:extLst>
                          <a:ext uri="{FF2B5EF4-FFF2-40B4-BE49-F238E27FC236}">
                            <a16:creationId xmlns:a16="http://schemas.microsoft.com/office/drawing/2014/main" id="{5E0CFBCD-B096-48FF-BBBD-199A774DB5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2670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a:extLst>
              <a:ext uri="{FF2B5EF4-FFF2-40B4-BE49-F238E27FC236}">
                <a16:creationId xmlns:a16="http://schemas.microsoft.com/office/drawing/2014/main" id="{0E72E496-1C72-4DD9-AE06-089AE5C200FB}"/>
              </a:ext>
            </a:extLst>
          </p:cNvPr>
          <p:cNvSpPr/>
          <p:nvPr/>
        </p:nvSpPr>
        <p:spPr>
          <a:xfrm>
            <a:off x="381000" y="2294490"/>
            <a:ext cx="583044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1) Convert to appropriate units.</a:t>
            </a:r>
          </a:p>
        </p:txBody>
      </p:sp>
      <p:sp>
        <p:nvSpPr>
          <p:cNvPr id="17" name="Rectangle 16">
            <a:extLst>
              <a:ext uri="{FF2B5EF4-FFF2-40B4-BE49-F238E27FC236}">
                <a16:creationId xmlns:a16="http://schemas.microsoft.com/office/drawing/2014/main" id="{7AD54CC2-F8A5-46A8-B6C0-9AC86243731F}"/>
              </a:ext>
            </a:extLst>
          </p:cNvPr>
          <p:cNvSpPr/>
          <p:nvPr/>
        </p:nvSpPr>
        <p:spPr>
          <a:xfrm>
            <a:off x="363255" y="2934369"/>
            <a:ext cx="4147289"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2) Solve for unknown.</a:t>
            </a:r>
          </a:p>
        </p:txBody>
      </p:sp>
      <p:cxnSp>
        <p:nvCxnSpPr>
          <p:cNvPr id="19" name="Straight Connector 18">
            <a:extLst>
              <a:ext uri="{FF2B5EF4-FFF2-40B4-BE49-F238E27FC236}">
                <a16:creationId xmlns:a16="http://schemas.microsoft.com/office/drawing/2014/main" id="{0047D5B1-56D8-466E-9F5A-750A6B34B930}"/>
              </a:ext>
            </a:extLst>
          </p:cNvPr>
          <p:cNvCxnSpPr>
            <a:cxnSpLocks/>
          </p:cNvCxnSpPr>
          <p:nvPr/>
        </p:nvCxnSpPr>
        <p:spPr bwMode="auto">
          <a:xfrm>
            <a:off x="1106276" y="4953000"/>
            <a:ext cx="3404268" cy="0"/>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74EC697-E798-497C-8C53-0A0777195E30}"/>
                  </a:ext>
                </a:extLst>
              </p:cNvPr>
              <p:cNvSpPr/>
              <p:nvPr/>
            </p:nvSpPr>
            <p:spPr>
              <a:xfrm>
                <a:off x="914400" y="3519144"/>
                <a:ext cx="1339470" cy="799001"/>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M=</a:t>
                </a:r>
                <a14:m>
                  <m:oMath xmlns:m="http://schemas.openxmlformats.org/officeDocument/2006/math">
                    <m:f>
                      <m:fPr>
                        <m:ctrlP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𝑚𝑜𝑙</m:t>
                        </m:r>
                      </m:num>
                      <m:den>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𝑉</m:t>
                        </m:r>
                      </m:den>
                    </m:f>
                  </m:oMath>
                </a14:m>
                <a:endParaRPr lang="en-US" sz="32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22" name="Rectangle 21">
                <a:extLst>
                  <a:ext uri="{FF2B5EF4-FFF2-40B4-BE49-F238E27FC236}">
                    <a16:creationId xmlns:a16="http://schemas.microsoft.com/office/drawing/2014/main" id="{174EC697-E798-497C-8C53-0A0777195E30}"/>
                  </a:ext>
                </a:extLst>
              </p:cNvPr>
              <p:cNvSpPr>
                <a:spLocks noRot="1" noChangeAspect="1" noMove="1" noResize="1" noEditPoints="1" noAdjustHandles="1" noChangeArrowheads="1" noChangeShapeType="1" noTextEdit="1"/>
              </p:cNvSpPr>
              <p:nvPr/>
            </p:nvSpPr>
            <p:spPr>
              <a:xfrm>
                <a:off x="914400" y="3519144"/>
                <a:ext cx="1339470" cy="799001"/>
              </a:xfrm>
              <a:prstGeom prst="rect">
                <a:avLst/>
              </a:prstGeom>
              <a:blipFill>
                <a:blip r:embed="rId6"/>
                <a:stretch>
                  <a:fillRect l="-12273" b="-14504"/>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C83D86BE-AB32-4D9A-A953-4CB93E393EFC}"/>
              </a:ext>
            </a:extLst>
          </p:cNvPr>
          <p:cNvSpPr/>
          <p:nvPr/>
        </p:nvSpPr>
        <p:spPr>
          <a:xfrm>
            <a:off x="457200" y="6125010"/>
            <a:ext cx="5059206"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 Apply significant figures.</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064F20F-473E-4B9E-8A1F-AC0D55A4D4A8}"/>
                  </a:ext>
                </a:extLst>
              </p:cNvPr>
              <p:cNvSpPr/>
              <p:nvPr/>
            </p:nvSpPr>
            <p:spPr>
              <a:xfrm>
                <a:off x="2665055" y="3635103"/>
                <a:ext cx="2089226"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M </a:t>
                </a:r>
                <a14:m>
                  <m:oMath xmlns:m="http://schemas.openxmlformats.org/officeDocument/2006/math">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US" sz="3200" b="0" cap="none" spc="0" dirty="0">
                    <a:ln w="0"/>
                    <a:solidFill>
                      <a:schemeClr val="tx1"/>
                    </a:solidFill>
                    <a:effectLst>
                      <a:outerShdw blurRad="38100" dist="19050" dir="2700000" algn="tl" rotWithShape="0">
                        <a:schemeClr val="dk1">
                          <a:alpha val="40000"/>
                        </a:schemeClr>
                      </a:outerShdw>
                    </a:effectLst>
                  </a:rPr>
                  <a:t> V=</a:t>
                </a:r>
                <a14:m>
                  <m:oMath xmlns:m="http://schemas.openxmlformats.org/officeDocument/2006/math">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𝑚𝑜𝑙</m:t>
                    </m:r>
                  </m:oMath>
                </a14:m>
                <a:endParaRPr lang="en-US" sz="32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20" name="Rectangle 19">
                <a:extLst>
                  <a:ext uri="{FF2B5EF4-FFF2-40B4-BE49-F238E27FC236}">
                    <a16:creationId xmlns:a16="http://schemas.microsoft.com/office/drawing/2014/main" id="{1064F20F-473E-4B9E-8A1F-AC0D55A4D4A8}"/>
                  </a:ext>
                </a:extLst>
              </p:cNvPr>
              <p:cNvSpPr>
                <a:spLocks noRot="1" noChangeAspect="1" noMove="1" noResize="1" noEditPoints="1" noAdjustHandles="1" noChangeArrowheads="1" noChangeShapeType="1" noTextEdit="1"/>
              </p:cNvSpPr>
              <p:nvPr/>
            </p:nvSpPr>
            <p:spPr>
              <a:xfrm>
                <a:off x="2665055" y="3635103"/>
                <a:ext cx="2089226" cy="584775"/>
              </a:xfrm>
              <a:prstGeom prst="rect">
                <a:avLst/>
              </a:prstGeom>
              <a:blipFill>
                <a:blip r:embed="rId7"/>
                <a:stretch>
                  <a:fillRect l="-7872" t="-15625" b="-38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8F818A3-F934-4363-AE9C-AC205455C5E8}"/>
                  </a:ext>
                </a:extLst>
              </p:cNvPr>
              <p:cNvSpPr/>
              <p:nvPr/>
            </p:nvSpPr>
            <p:spPr>
              <a:xfrm>
                <a:off x="5152940" y="3650185"/>
                <a:ext cx="312797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 </a:t>
                </a:r>
                <a14:m>
                  <m:oMath xmlns:m="http://schemas.openxmlformats.org/officeDocument/2006/math">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US" sz="3200" b="0" cap="none" spc="0" dirty="0">
                    <a:ln w="0"/>
                    <a:solidFill>
                      <a:schemeClr val="tx1"/>
                    </a:solidFill>
                    <a:effectLst>
                      <a:outerShdw blurRad="38100" dist="19050" dir="2700000" algn="tl" rotWithShape="0">
                        <a:schemeClr val="dk1">
                          <a:alpha val="40000"/>
                        </a:schemeClr>
                      </a:outerShdw>
                    </a:effectLst>
                  </a:rPr>
                  <a:t> 0.50=</a:t>
                </a:r>
                <a14:m>
                  <m:oMath xmlns:m="http://schemas.openxmlformats.org/officeDocument/2006/math">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1.5 </m:t>
                    </m:r>
                    <m:r>
                      <a:rPr lang="en-US" sz="32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𝑚𝑜𝑙</m:t>
                    </m:r>
                  </m:oMath>
                </a14:m>
                <a:endParaRPr lang="en-US" sz="32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24" name="Rectangle 23">
                <a:extLst>
                  <a:ext uri="{FF2B5EF4-FFF2-40B4-BE49-F238E27FC236}">
                    <a16:creationId xmlns:a16="http://schemas.microsoft.com/office/drawing/2014/main" id="{D8F818A3-F934-4363-AE9C-AC205455C5E8}"/>
                  </a:ext>
                </a:extLst>
              </p:cNvPr>
              <p:cNvSpPr>
                <a:spLocks noRot="1" noChangeAspect="1" noMove="1" noResize="1" noEditPoints="1" noAdjustHandles="1" noChangeArrowheads="1" noChangeShapeType="1" noTextEdit="1"/>
              </p:cNvSpPr>
              <p:nvPr/>
            </p:nvSpPr>
            <p:spPr>
              <a:xfrm>
                <a:off x="5152940" y="3650185"/>
                <a:ext cx="3127972" cy="584775"/>
              </a:xfrm>
              <a:prstGeom prst="rect">
                <a:avLst/>
              </a:prstGeom>
              <a:blipFill>
                <a:blip r:embed="rId8"/>
                <a:stretch>
                  <a:fillRect l="-4873" t="-16667" b="-38542"/>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0211E95A-AB35-4BF5-B77D-735B241F483D}"/>
              </a:ext>
            </a:extLst>
          </p:cNvPr>
          <p:cNvSpPr/>
          <p:nvPr/>
        </p:nvSpPr>
        <p:spPr>
          <a:xfrm>
            <a:off x="990600" y="4625987"/>
            <a:ext cx="1590500" cy="369332"/>
          </a:xfrm>
          <a:prstGeom prst="rect">
            <a:avLst/>
          </a:prstGeom>
          <a:noFill/>
        </p:spPr>
        <p:txBody>
          <a:bodyPr wrap="none" lIns="91440" tIns="45720" rIns="91440" bIns="45720">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1.5molCuSO</a:t>
            </a:r>
            <a:r>
              <a:rPr lang="en-US" sz="1800" b="0" cap="none" spc="0" baseline="-25000" dirty="0">
                <a:ln w="0"/>
                <a:solidFill>
                  <a:schemeClr val="tx1"/>
                </a:solidFill>
                <a:effectLst>
                  <a:outerShdw blurRad="38100" dist="19050" dir="2700000" algn="tl" rotWithShape="0">
                    <a:schemeClr val="dk1">
                      <a:alpha val="40000"/>
                    </a:schemeClr>
                  </a:outerShdw>
                </a:effectLst>
              </a:rPr>
              <a:t>4</a:t>
            </a:r>
            <a:endParaRPr lang="en-US" sz="1800" b="0" cap="none" spc="0" dirty="0">
              <a:ln w="0"/>
              <a:solidFill>
                <a:schemeClr val="tx1"/>
              </a:solidFill>
              <a:effectLst>
                <a:outerShdw blurRad="38100" dist="19050" dir="2700000" algn="tl" rotWithShape="0">
                  <a:schemeClr val="dk1">
                    <a:alpha val="40000"/>
                  </a:schemeClr>
                </a:outerShdw>
              </a:effectLst>
            </a:endParaRPr>
          </a:p>
        </p:txBody>
      </p:sp>
      <p:cxnSp>
        <p:nvCxnSpPr>
          <p:cNvPr id="7" name="Straight Connector 6">
            <a:extLst>
              <a:ext uri="{FF2B5EF4-FFF2-40B4-BE49-F238E27FC236}">
                <a16:creationId xmlns:a16="http://schemas.microsoft.com/office/drawing/2014/main" id="{ACF61480-1BD3-45BD-AEF8-316DACE1AF5E}"/>
              </a:ext>
            </a:extLst>
          </p:cNvPr>
          <p:cNvCxnSpPr/>
          <p:nvPr/>
        </p:nvCxnSpPr>
        <p:spPr bwMode="auto">
          <a:xfrm>
            <a:off x="2665055" y="4637411"/>
            <a:ext cx="0" cy="71692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 name="Rectangle 25">
            <a:extLst>
              <a:ext uri="{FF2B5EF4-FFF2-40B4-BE49-F238E27FC236}">
                <a16:creationId xmlns:a16="http://schemas.microsoft.com/office/drawing/2014/main" id="{A7BD9109-B868-4CAE-87FB-31C8B45868C4}"/>
              </a:ext>
            </a:extLst>
          </p:cNvPr>
          <p:cNvSpPr/>
          <p:nvPr/>
        </p:nvSpPr>
        <p:spPr>
          <a:xfrm>
            <a:off x="2760420" y="4993858"/>
            <a:ext cx="1398140" cy="369332"/>
          </a:xfrm>
          <a:prstGeom prst="rect">
            <a:avLst/>
          </a:prstGeom>
          <a:noFill/>
        </p:spPr>
        <p:txBody>
          <a:bodyPr wrap="none" lIns="91440" tIns="45720" rIns="91440" bIns="45720">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1molCuSO</a:t>
            </a:r>
            <a:r>
              <a:rPr lang="en-US" sz="1800" b="0" cap="none" spc="0" baseline="-25000" dirty="0">
                <a:ln w="0"/>
                <a:solidFill>
                  <a:schemeClr val="tx1"/>
                </a:solidFill>
                <a:effectLst>
                  <a:outerShdw blurRad="38100" dist="19050" dir="2700000" algn="tl" rotWithShape="0">
                    <a:schemeClr val="dk1">
                      <a:alpha val="40000"/>
                    </a:schemeClr>
                  </a:outerShdw>
                </a:effectLst>
              </a:rPr>
              <a:t>4</a:t>
            </a:r>
            <a:endParaRPr lang="en-US" sz="18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1DBB39E6-16DE-45C5-924A-757640658B39}"/>
              </a:ext>
            </a:extLst>
          </p:cNvPr>
          <p:cNvSpPr/>
          <p:nvPr/>
        </p:nvSpPr>
        <p:spPr>
          <a:xfrm>
            <a:off x="2654493" y="4600426"/>
            <a:ext cx="1795684" cy="369332"/>
          </a:xfrm>
          <a:prstGeom prst="rect">
            <a:avLst/>
          </a:prstGeom>
          <a:noFill/>
        </p:spPr>
        <p:txBody>
          <a:bodyPr wrap="none" lIns="91440" tIns="45720" rIns="91440" bIns="45720">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159.61g CuSO</a:t>
            </a:r>
            <a:r>
              <a:rPr lang="en-US" sz="1800" b="0" cap="none" spc="0" baseline="-25000" dirty="0">
                <a:ln w="0"/>
                <a:solidFill>
                  <a:schemeClr val="tx1"/>
                </a:solidFill>
                <a:effectLst>
                  <a:outerShdw blurRad="38100" dist="19050" dir="2700000" algn="tl" rotWithShape="0">
                    <a:schemeClr val="dk1">
                      <a:alpha val="40000"/>
                    </a:schemeClr>
                  </a:outerShdw>
                </a:effectLst>
              </a:rPr>
              <a:t>4</a:t>
            </a:r>
            <a:endParaRPr lang="en-US" sz="18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A158F986-B198-4B5B-8FED-06B04B7E81F9}"/>
              </a:ext>
            </a:extLst>
          </p:cNvPr>
          <p:cNvSpPr/>
          <p:nvPr/>
        </p:nvSpPr>
        <p:spPr>
          <a:xfrm>
            <a:off x="4655074" y="4795462"/>
            <a:ext cx="1737976" cy="369332"/>
          </a:xfrm>
          <a:prstGeom prst="rect">
            <a:avLst/>
          </a:prstGeom>
          <a:noFill/>
        </p:spPr>
        <p:txBody>
          <a:bodyPr wrap="none" lIns="91440" tIns="45720" rIns="91440" bIns="45720">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 239 g CuSO</a:t>
            </a:r>
            <a:r>
              <a:rPr lang="en-US" sz="1800" b="0" cap="none" spc="0" baseline="-25000" dirty="0">
                <a:ln w="0"/>
                <a:solidFill>
                  <a:schemeClr val="tx1"/>
                </a:solidFill>
                <a:effectLst>
                  <a:outerShdw blurRad="38100" dist="19050" dir="2700000" algn="tl" rotWithShape="0">
                    <a:schemeClr val="dk1">
                      <a:alpha val="40000"/>
                    </a:schemeClr>
                  </a:outerShdw>
                </a:effectLst>
              </a:rPr>
              <a:t>4</a:t>
            </a:r>
            <a:endParaRPr lang="en-US" sz="18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7D50133E-4741-4A96-A241-2FE62BD70DD7}"/>
              </a:ext>
            </a:extLst>
          </p:cNvPr>
          <p:cNvSpPr/>
          <p:nvPr/>
        </p:nvSpPr>
        <p:spPr>
          <a:xfrm>
            <a:off x="5559551" y="6232731"/>
            <a:ext cx="1737976" cy="369332"/>
          </a:xfrm>
          <a:prstGeom prst="rect">
            <a:avLst/>
          </a:prstGeom>
          <a:noFill/>
        </p:spPr>
        <p:txBody>
          <a:bodyPr wrap="none" lIns="91440" tIns="45720" rIns="91440" bIns="45720">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 200 g CuSO</a:t>
            </a:r>
            <a:r>
              <a:rPr lang="en-US" sz="1800" b="0" cap="none" spc="0" baseline="-25000" dirty="0">
                <a:ln w="0"/>
                <a:solidFill>
                  <a:schemeClr val="tx1"/>
                </a:solidFill>
                <a:effectLst>
                  <a:outerShdw blurRad="38100" dist="19050" dir="2700000" algn="tl" rotWithShape="0">
                    <a:schemeClr val="dk1">
                      <a:alpha val="40000"/>
                    </a:schemeClr>
                  </a:outerShdw>
                </a:effectLst>
              </a:rPr>
              <a:t>4</a:t>
            </a:r>
            <a:endParaRPr lang="en-US"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161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22" grpId="0"/>
      <p:bldP spid="23" grpId="0"/>
      <p:bldP spid="20"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EB7EF5FE-7FEE-4248-AE26-671598BC8B0B}"/>
              </a:ext>
            </a:extLst>
          </p:cNvPr>
          <p:cNvSpPr txBox="1">
            <a:spLocks noChangeArrowheads="1"/>
          </p:cNvSpPr>
          <p:nvPr/>
        </p:nvSpPr>
        <p:spPr bwMode="auto">
          <a:xfrm>
            <a:off x="8531225" y="65373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sz="2000"/>
              <a:t>4.5</a:t>
            </a:r>
          </a:p>
        </p:txBody>
      </p:sp>
      <p:pic>
        <p:nvPicPr>
          <p:cNvPr id="9219" name="Picture 5" descr="npo0000aa">
            <a:extLst>
              <a:ext uri="{FF2B5EF4-FFF2-40B4-BE49-F238E27FC236}">
                <a16:creationId xmlns:a16="http://schemas.microsoft.com/office/drawing/2014/main" id="{EF8A073F-BA34-4937-B0C2-8B553AA511F7}"/>
              </a:ext>
            </a:extLst>
          </p:cNvPr>
          <p:cNvPicPr>
            <a:picLocks noChangeArrowheads="1"/>
          </p:cNvPicPr>
          <p:nvPr/>
        </p:nvPicPr>
        <p:blipFill>
          <a:blip r:embed="rId2">
            <a:extLst>
              <a:ext uri="{28A0092B-C50C-407E-A947-70E740481C1C}">
                <a14:useLocalDpi xmlns:a14="http://schemas.microsoft.com/office/drawing/2010/main" val="0"/>
              </a:ext>
            </a:extLst>
          </a:blip>
          <a:srcRect t="4001" b="2000"/>
          <a:stretch>
            <a:fillRect/>
          </a:stretch>
        </p:blipFill>
        <p:spPr bwMode="auto">
          <a:xfrm>
            <a:off x="4763" y="228600"/>
            <a:ext cx="9120187"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49CED609-DF56-4F8A-B964-ADF433239734}"/>
              </a:ext>
            </a:extLst>
          </p:cNvPr>
          <p:cNvSpPr txBox="1">
            <a:spLocks noChangeArrowheads="1"/>
          </p:cNvSpPr>
          <p:nvPr/>
        </p:nvSpPr>
        <p:spPr bwMode="auto">
          <a:xfrm>
            <a:off x="127000" y="381000"/>
            <a:ext cx="8915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2600" b="1" u="sng" dirty="0">
                <a:solidFill>
                  <a:schemeClr val="tx2"/>
                </a:solidFill>
              </a:rPr>
              <a:t>How can we “dilute” </a:t>
            </a:r>
            <a:r>
              <a:rPr lang="en-US" altLang="en-US" sz="2600" b="1" u="sng" dirty="0" err="1">
                <a:solidFill>
                  <a:schemeClr val="tx2"/>
                </a:solidFill>
              </a:rPr>
              <a:t>something?</a:t>
            </a:r>
            <a:r>
              <a:rPr lang="en-US" altLang="en-US" sz="2600" dirty="0" err="1"/>
              <a:t>is</a:t>
            </a:r>
            <a:r>
              <a:rPr lang="en-US" altLang="en-US" sz="2600" dirty="0"/>
              <a:t> the procedure for preparing a less concentrated solution from a more concentrated solution.</a:t>
            </a:r>
          </a:p>
        </p:txBody>
      </p:sp>
      <p:pic>
        <p:nvPicPr>
          <p:cNvPr id="10243" name="Picture 4" descr="npo0000ab">
            <a:extLst>
              <a:ext uri="{FF2B5EF4-FFF2-40B4-BE49-F238E27FC236}">
                <a16:creationId xmlns:a16="http://schemas.microsoft.com/office/drawing/2014/main" id="{53CBF2E6-A377-4F9B-A13A-1B8E9FCD690E}"/>
              </a:ext>
            </a:extLst>
          </p:cNvPr>
          <p:cNvPicPr>
            <a:picLocks noChangeArrowheads="1"/>
          </p:cNvPicPr>
          <p:nvPr/>
        </p:nvPicPr>
        <p:blipFill>
          <a:blip r:embed="rId2">
            <a:extLst>
              <a:ext uri="{28A0092B-C50C-407E-A947-70E740481C1C}">
                <a14:useLocalDpi xmlns:a14="http://schemas.microsoft.com/office/drawing/2010/main" val="0"/>
              </a:ext>
            </a:extLst>
          </a:blip>
          <a:srcRect t="20003" b="20003"/>
          <a:stretch>
            <a:fillRect/>
          </a:stretch>
        </p:blipFill>
        <p:spPr bwMode="auto">
          <a:xfrm>
            <a:off x="914400" y="1371600"/>
            <a:ext cx="7310438"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4">
            <a:extLst>
              <a:ext uri="{FF2B5EF4-FFF2-40B4-BE49-F238E27FC236}">
                <a16:creationId xmlns:a16="http://schemas.microsoft.com/office/drawing/2014/main" id="{8C76E253-9C85-4961-AC8A-0F7094825369}"/>
              </a:ext>
            </a:extLst>
          </p:cNvPr>
          <p:cNvGrpSpPr>
            <a:grpSpLocks/>
          </p:cNvGrpSpPr>
          <p:nvPr/>
        </p:nvGrpSpPr>
        <p:grpSpPr bwMode="auto">
          <a:xfrm>
            <a:off x="3683000" y="2952750"/>
            <a:ext cx="1752600" cy="950913"/>
            <a:chOff x="2352" y="3193"/>
            <a:chExt cx="1104" cy="599"/>
          </a:xfrm>
        </p:grpSpPr>
        <p:sp>
          <p:nvSpPr>
            <p:cNvPr id="10254" name="Line 5">
              <a:extLst>
                <a:ext uri="{FF2B5EF4-FFF2-40B4-BE49-F238E27FC236}">
                  <a16:creationId xmlns:a16="http://schemas.microsoft.com/office/drawing/2014/main" id="{DE0CC882-2080-42F7-B8BE-A7C2BEE768A6}"/>
                </a:ext>
              </a:extLst>
            </p:cNvPr>
            <p:cNvSpPr>
              <a:spLocks noChangeShapeType="1"/>
            </p:cNvSpPr>
            <p:nvPr/>
          </p:nvSpPr>
          <p:spPr bwMode="auto">
            <a:xfrm>
              <a:off x="2352" y="3504"/>
              <a:ext cx="1104" cy="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Text Box 6">
              <a:extLst>
                <a:ext uri="{FF2B5EF4-FFF2-40B4-BE49-F238E27FC236}">
                  <a16:creationId xmlns:a16="http://schemas.microsoft.com/office/drawing/2014/main" id="{995E5D75-E3D2-49D6-B186-FE96D6E6821C}"/>
                </a:ext>
              </a:extLst>
            </p:cNvPr>
            <p:cNvSpPr txBox="1">
              <a:spLocks noChangeArrowheads="1"/>
            </p:cNvSpPr>
            <p:nvPr/>
          </p:nvSpPr>
          <p:spPr bwMode="auto">
            <a:xfrm>
              <a:off x="2503" y="3193"/>
              <a:ext cx="7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a:t>Dilution</a:t>
              </a:r>
            </a:p>
          </p:txBody>
        </p:sp>
        <p:sp>
          <p:nvSpPr>
            <p:cNvPr id="10256" name="Text Box 7">
              <a:extLst>
                <a:ext uri="{FF2B5EF4-FFF2-40B4-BE49-F238E27FC236}">
                  <a16:creationId xmlns:a16="http://schemas.microsoft.com/office/drawing/2014/main" id="{8FB843F5-A9F2-468C-BC8B-5FAE6995517E}"/>
                </a:ext>
              </a:extLst>
            </p:cNvPr>
            <p:cNvSpPr txBox="1">
              <a:spLocks noChangeArrowheads="1"/>
            </p:cNvSpPr>
            <p:nvPr/>
          </p:nvSpPr>
          <p:spPr bwMode="auto">
            <a:xfrm>
              <a:off x="2394" y="3542"/>
              <a:ext cx="9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000">
                  <a:solidFill>
                    <a:schemeClr val="accent1"/>
                  </a:solidFill>
                </a:rPr>
                <a:t>Add Solvent</a:t>
              </a:r>
            </a:p>
          </p:txBody>
        </p:sp>
      </p:grpSp>
      <p:grpSp>
        <p:nvGrpSpPr>
          <p:cNvPr id="3" name="Group 8">
            <a:extLst>
              <a:ext uri="{FF2B5EF4-FFF2-40B4-BE49-F238E27FC236}">
                <a16:creationId xmlns:a16="http://schemas.microsoft.com/office/drawing/2014/main" id="{CD57DAC8-ABD7-493D-A439-DB997126CF9D}"/>
              </a:ext>
            </a:extLst>
          </p:cNvPr>
          <p:cNvGrpSpPr>
            <a:grpSpLocks/>
          </p:cNvGrpSpPr>
          <p:nvPr/>
        </p:nvGrpSpPr>
        <p:grpSpPr bwMode="auto">
          <a:xfrm>
            <a:off x="1123950" y="4865688"/>
            <a:ext cx="6724650" cy="822325"/>
            <a:chOff x="708" y="3065"/>
            <a:chExt cx="4236" cy="518"/>
          </a:xfrm>
        </p:grpSpPr>
        <p:sp>
          <p:nvSpPr>
            <p:cNvPr id="10251" name="Text Box 9">
              <a:extLst>
                <a:ext uri="{FF2B5EF4-FFF2-40B4-BE49-F238E27FC236}">
                  <a16:creationId xmlns:a16="http://schemas.microsoft.com/office/drawing/2014/main" id="{57D4AFB9-CD91-4597-B975-729B49E14E82}"/>
                </a:ext>
              </a:extLst>
            </p:cNvPr>
            <p:cNvSpPr txBox="1">
              <a:spLocks noChangeArrowheads="1"/>
            </p:cNvSpPr>
            <p:nvPr/>
          </p:nvSpPr>
          <p:spPr bwMode="auto">
            <a:xfrm>
              <a:off x="708" y="3065"/>
              <a:ext cx="15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a:t>Moles of solute</a:t>
              </a:r>
            </a:p>
            <a:p>
              <a:pPr algn="ctr"/>
              <a:r>
                <a:rPr lang="en-US" altLang="en-US"/>
                <a:t>before dilution (i)</a:t>
              </a:r>
            </a:p>
          </p:txBody>
        </p:sp>
        <p:sp>
          <p:nvSpPr>
            <p:cNvPr id="10252" name="Text Box 10">
              <a:extLst>
                <a:ext uri="{FF2B5EF4-FFF2-40B4-BE49-F238E27FC236}">
                  <a16:creationId xmlns:a16="http://schemas.microsoft.com/office/drawing/2014/main" id="{1E15B4B2-F501-49E9-B5D8-F7EDD1D29478}"/>
                </a:ext>
              </a:extLst>
            </p:cNvPr>
            <p:cNvSpPr txBox="1">
              <a:spLocks noChangeArrowheads="1"/>
            </p:cNvSpPr>
            <p:nvPr/>
          </p:nvSpPr>
          <p:spPr bwMode="auto">
            <a:xfrm>
              <a:off x="3536" y="3065"/>
              <a:ext cx="14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a:t>Moles of solute</a:t>
              </a:r>
            </a:p>
            <a:p>
              <a:pPr algn="ctr"/>
              <a:r>
                <a:rPr lang="en-US" altLang="en-US"/>
                <a:t>after dilution (f)</a:t>
              </a:r>
            </a:p>
          </p:txBody>
        </p:sp>
        <p:sp>
          <p:nvSpPr>
            <p:cNvPr id="10253" name="Text Box 11">
              <a:extLst>
                <a:ext uri="{FF2B5EF4-FFF2-40B4-BE49-F238E27FC236}">
                  <a16:creationId xmlns:a16="http://schemas.microsoft.com/office/drawing/2014/main" id="{D95BD584-76B0-40F4-A2D7-DE819CAB09C7}"/>
                </a:ext>
              </a:extLst>
            </p:cNvPr>
            <p:cNvSpPr txBox="1">
              <a:spLocks noChangeArrowheads="1"/>
            </p:cNvSpPr>
            <p:nvPr/>
          </p:nvSpPr>
          <p:spPr bwMode="auto">
            <a:xfrm>
              <a:off x="2719" y="3085"/>
              <a:ext cx="3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4400"/>
                <a:t>=</a:t>
              </a:r>
            </a:p>
          </p:txBody>
        </p:sp>
      </p:grpSp>
      <p:grpSp>
        <p:nvGrpSpPr>
          <p:cNvPr id="4" name="Group 12">
            <a:extLst>
              <a:ext uri="{FF2B5EF4-FFF2-40B4-BE49-F238E27FC236}">
                <a16:creationId xmlns:a16="http://schemas.microsoft.com/office/drawing/2014/main" id="{0DACD1A7-31C6-4CA8-BF17-C02D5CE829AE}"/>
              </a:ext>
            </a:extLst>
          </p:cNvPr>
          <p:cNvGrpSpPr>
            <a:grpSpLocks/>
          </p:cNvGrpSpPr>
          <p:nvPr/>
        </p:nvGrpSpPr>
        <p:grpSpPr bwMode="auto">
          <a:xfrm>
            <a:off x="1874838" y="5867400"/>
            <a:ext cx="5287962" cy="701675"/>
            <a:chOff x="1181" y="3696"/>
            <a:chExt cx="3331" cy="442"/>
          </a:xfrm>
        </p:grpSpPr>
        <p:sp>
          <p:nvSpPr>
            <p:cNvPr id="10248" name="Text Box 13">
              <a:extLst>
                <a:ext uri="{FF2B5EF4-FFF2-40B4-BE49-F238E27FC236}">
                  <a16:creationId xmlns:a16="http://schemas.microsoft.com/office/drawing/2014/main" id="{E09AA2A3-159B-4BCB-9EEC-EC5EB4364707}"/>
                </a:ext>
              </a:extLst>
            </p:cNvPr>
            <p:cNvSpPr txBox="1">
              <a:spLocks noChangeArrowheads="1"/>
            </p:cNvSpPr>
            <p:nvPr/>
          </p:nvSpPr>
          <p:spPr bwMode="auto">
            <a:xfrm>
              <a:off x="1181" y="3754"/>
              <a:ext cx="5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i="1"/>
                <a:t>M</a:t>
              </a:r>
              <a:r>
                <a:rPr lang="en-US" altLang="en-US" sz="2800" baseline="-25000"/>
                <a:t>i</a:t>
              </a:r>
              <a:r>
                <a:rPr lang="en-US" altLang="en-US" sz="2800"/>
                <a:t>V</a:t>
              </a:r>
              <a:r>
                <a:rPr lang="en-US" altLang="en-US" sz="2800" baseline="-25000"/>
                <a:t>i</a:t>
              </a:r>
              <a:endParaRPr lang="en-US" altLang="en-US" sz="2800" i="1"/>
            </a:p>
          </p:txBody>
        </p:sp>
        <p:sp>
          <p:nvSpPr>
            <p:cNvPr id="10249" name="Text Box 14">
              <a:extLst>
                <a:ext uri="{FF2B5EF4-FFF2-40B4-BE49-F238E27FC236}">
                  <a16:creationId xmlns:a16="http://schemas.microsoft.com/office/drawing/2014/main" id="{F025D41A-8708-4526-9C8C-A5AD15804FE3}"/>
                </a:ext>
              </a:extLst>
            </p:cNvPr>
            <p:cNvSpPr txBox="1">
              <a:spLocks noChangeArrowheads="1"/>
            </p:cNvSpPr>
            <p:nvPr/>
          </p:nvSpPr>
          <p:spPr bwMode="auto">
            <a:xfrm>
              <a:off x="3976" y="3753"/>
              <a:ext cx="5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i="1"/>
                <a:t>M</a:t>
              </a:r>
              <a:r>
                <a:rPr lang="en-US" altLang="en-US" sz="2800" baseline="-25000"/>
                <a:t>f</a:t>
              </a:r>
              <a:r>
                <a:rPr lang="en-US" altLang="en-US" sz="2800"/>
                <a:t>V</a:t>
              </a:r>
              <a:r>
                <a:rPr lang="en-US" altLang="en-US" sz="2800" baseline="-25000"/>
                <a:t>f</a:t>
              </a:r>
              <a:endParaRPr lang="en-US" altLang="en-US" sz="2800" i="1"/>
            </a:p>
          </p:txBody>
        </p:sp>
        <p:sp>
          <p:nvSpPr>
            <p:cNvPr id="10250" name="Text Box 15">
              <a:extLst>
                <a:ext uri="{FF2B5EF4-FFF2-40B4-BE49-F238E27FC236}">
                  <a16:creationId xmlns:a16="http://schemas.microsoft.com/office/drawing/2014/main" id="{945E220B-B1D8-47DF-ACBE-01A5BAA87A33}"/>
                </a:ext>
              </a:extLst>
            </p:cNvPr>
            <p:cNvSpPr txBox="1">
              <a:spLocks noChangeArrowheads="1"/>
            </p:cNvSpPr>
            <p:nvPr/>
          </p:nvSpPr>
          <p:spPr bwMode="auto">
            <a:xfrm>
              <a:off x="2728" y="3696"/>
              <a:ext cx="3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4000"/>
                <a:t>=</a:t>
              </a:r>
            </a:p>
          </p:txBody>
        </p:sp>
      </p:grpSp>
      <p:sp>
        <p:nvSpPr>
          <p:cNvPr id="10247" name="Text Box 16">
            <a:extLst>
              <a:ext uri="{FF2B5EF4-FFF2-40B4-BE49-F238E27FC236}">
                <a16:creationId xmlns:a16="http://schemas.microsoft.com/office/drawing/2014/main" id="{98BA7351-50BD-47FA-840A-87B3DFD06404}"/>
              </a:ext>
            </a:extLst>
          </p:cNvPr>
          <p:cNvSpPr txBox="1">
            <a:spLocks noChangeArrowheads="1"/>
          </p:cNvSpPr>
          <p:nvPr/>
        </p:nvSpPr>
        <p:spPr bwMode="auto">
          <a:xfrm>
            <a:off x="8531225" y="63849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bg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bg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bg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sz="2000"/>
              <a:t>4.5</a:t>
            </a:r>
          </a:p>
        </p:txBody>
      </p:sp>
      <p:sp>
        <p:nvSpPr>
          <p:cNvPr id="17" name="Shape 85">
            <a:extLst>
              <a:ext uri="{FF2B5EF4-FFF2-40B4-BE49-F238E27FC236}">
                <a16:creationId xmlns:a16="http://schemas.microsoft.com/office/drawing/2014/main" id="{B3831E41-E893-4F6E-A847-02C781653941}"/>
              </a:ext>
            </a:extLst>
          </p:cNvPr>
          <p:cNvSpPr txBox="1">
            <a:spLocks/>
          </p:cNvSpPr>
          <p:nvPr/>
        </p:nvSpPr>
        <p:spPr>
          <a:xfrm>
            <a:off x="696912" y="5276850"/>
            <a:ext cx="8229600" cy="1447800"/>
          </a:xfrm>
          <a:prstGeom prst="rect">
            <a:avLst/>
          </a:prstGeom>
          <a:noFill/>
          <a:ln>
            <a:noFill/>
          </a:ln>
        </p:spPr>
        <p:txBody>
          <a:bodyPr spcFirstLastPara="1" wrap="square" lIns="91425" tIns="45700" rIns="91425" bIns="45700" anchor="t" anchorCtr="0">
            <a:noAutofit/>
          </a:bodyPr>
          <a:lstStyle>
            <a:lvl1pPr marL="338138" indent="-338138" algn="l" defTabSz="457200" rtl="0" eaLnBrk="0" fontAlgn="base" hangingPunct="0">
              <a:lnSpc>
                <a:spcPct val="81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38188" indent="-280988" algn="l" defTabSz="457200" rtl="0" eaLnBrk="0" fontAlgn="base" hangingPunct="0">
              <a:lnSpc>
                <a:spcPct val="81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defRPr>
            </a:lvl2pPr>
            <a:lvl3pPr marL="1143000" indent="-228600" algn="l" defTabSz="457200" rtl="0" eaLnBrk="0" fontAlgn="base" hangingPunct="0">
              <a:lnSpc>
                <a:spcPct val="81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defRPr>
            </a:lvl3pPr>
            <a:lvl4pPr marL="16002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defRPr>
            </a:lvl5pPr>
            <a:lvl6pPr marL="25146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9pPr>
          </a:lstStyle>
          <a:p>
            <a:pPr marL="342900" indent="-342900">
              <a:spcBef>
                <a:spcPts val="0"/>
              </a:spcBef>
              <a:spcAft>
                <a:spcPts val="0"/>
              </a:spcAft>
              <a:buClr>
                <a:schemeClr val="dk1"/>
              </a:buClr>
              <a:buSzPts val="3200"/>
              <a:buFont typeface="Arial"/>
              <a:buChar char="•"/>
            </a:pPr>
            <a:r>
              <a:rPr lang="en-US" kern="0">
                <a:solidFill>
                  <a:schemeClr val="dk1"/>
                </a:solidFill>
                <a:latin typeface="Calibri"/>
                <a:ea typeface="Calibri"/>
                <a:cs typeface="Calibri"/>
                <a:sym typeface="Calibri"/>
              </a:rPr>
              <a:t>Some notations to know:</a:t>
            </a:r>
            <a:endParaRPr lang="en-US" kern="0"/>
          </a:p>
          <a:p>
            <a:pPr marL="742950" lvl="1" indent="-285750">
              <a:spcBef>
                <a:spcPts val="560"/>
              </a:spcBef>
              <a:spcAft>
                <a:spcPts val="0"/>
              </a:spcAft>
              <a:buClr>
                <a:schemeClr val="dk1"/>
              </a:buClr>
              <a:buSzPts val="2800"/>
              <a:buFont typeface="Arial"/>
              <a:buChar char="–"/>
            </a:pPr>
            <a:r>
              <a:rPr lang="en-US" kern="0">
                <a:solidFill>
                  <a:schemeClr val="dk1"/>
                </a:solidFill>
                <a:latin typeface="Calibri"/>
                <a:ea typeface="Calibri"/>
                <a:cs typeface="Calibri"/>
                <a:sym typeface="Calibri"/>
              </a:rPr>
              <a:t>[brackets] = molarity, or concentration</a:t>
            </a:r>
            <a:endParaRPr lang="en-US" kern="0"/>
          </a:p>
          <a:p>
            <a:pPr marL="742950" lvl="1" indent="-285750">
              <a:spcBef>
                <a:spcPts val="560"/>
              </a:spcBef>
              <a:spcAft>
                <a:spcPts val="0"/>
              </a:spcAft>
              <a:buClr>
                <a:schemeClr val="dk1"/>
              </a:buClr>
              <a:buSzPts val="2800"/>
              <a:buFont typeface="Arial"/>
              <a:buChar char="–"/>
            </a:pPr>
            <a:r>
              <a:rPr lang="en-US" kern="0">
                <a:solidFill>
                  <a:schemeClr val="dk1"/>
                </a:solidFill>
                <a:latin typeface="Calibri"/>
                <a:ea typeface="Calibri"/>
                <a:cs typeface="Calibri"/>
                <a:sym typeface="Calibri"/>
              </a:rPr>
              <a:t>Stock solution = concentrated, used to dilute</a:t>
            </a:r>
          </a:p>
          <a:p>
            <a:pPr marL="742950" lvl="1" indent="-285750">
              <a:spcBef>
                <a:spcPts val="560"/>
              </a:spcBef>
              <a:spcAft>
                <a:spcPts val="0"/>
              </a:spcAft>
              <a:buClr>
                <a:schemeClr val="dk1"/>
              </a:buClr>
              <a:buSzPts val="2800"/>
              <a:buFont typeface="Arial"/>
              <a:buChar char="–"/>
            </a:pPr>
            <a:endParaRPr lang="en-US" kern="0"/>
          </a:p>
          <a:p>
            <a:pPr marL="742950" lvl="1" indent="-107950">
              <a:spcBef>
                <a:spcPts val="560"/>
              </a:spcBef>
              <a:spcAft>
                <a:spcPts val="0"/>
              </a:spcAft>
              <a:buClr>
                <a:schemeClr val="dk1"/>
              </a:buClr>
              <a:buSzPts val="2800"/>
              <a:buFont typeface="Arial"/>
              <a:buNone/>
            </a:pPr>
            <a:endParaRPr lang="en-US" kern="0" dirty="0">
              <a:solidFill>
                <a:schemeClr val="dk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B23CCA5B-1613-4E6D-B057-88C16EA4BF30}"/>
              </a:ext>
            </a:extLst>
          </p:cNvPr>
          <p:cNvSpPr/>
          <p:nvPr/>
        </p:nvSpPr>
        <p:spPr>
          <a:xfrm>
            <a:off x="486488" y="3994745"/>
            <a:ext cx="301236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[HCl] = 3</a:t>
            </a:r>
          </a:p>
        </p:txBody>
      </p:sp>
      <p:sp>
        <p:nvSpPr>
          <p:cNvPr id="19" name="Rectangle 18">
            <a:extLst>
              <a:ext uri="{FF2B5EF4-FFF2-40B4-BE49-F238E27FC236}">
                <a16:creationId xmlns:a16="http://schemas.microsoft.com/office/drawing/2014/main" id="{8BC15091-CE0D-4706-831C-D4F635F2CA40}"/>
              </a:ext>
            </a:extLst>
          </p:cNvPr>
          <p:cNvSpPr/>
          <p:nvPr/>
        </p:nvSpPr>
        <p:spPr>
          <a:xfrm>
            <a:off x="5175941" y="3929001"/>
            <a:ext cx="301236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[HCl] =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15&quot;/&gt;&lt;/object&gt;&lt;object type=&quot;3&quot; unique_id=&quot;10005&quot;&gt;&lt;property id=&quot;20148&quot; value=&quot;5&quot;/&gt;&lt;property id=&quot;20300&quot; value=&quot;Slide 2 - &amp;quot;Reactions in Aqueous Solutions&amp;quot;&quot;/&gt;&lt;property id=&quot;20307&quot; value=&quot;412&quot;/&gt;&lt;/object&gt;&lt;object type=&quot;3&quot; unique_id=&quot;10006&quot;&gt;&lt;property id=&quot;20148&quot; value=&quot;5&quot;/&gt;&lt;property id=&quot;20300&quot; value=&quot;Slide 3 - &amp;quot;Reactions in Aqueous Solutions&amp;quot;&quot;/&gt;&lt;property id=&quot;20307&quot; value=&quot;413&quot;/&gt;&lt;/object&gt;&lt;object type=&quot;3&quot; unique_id=&quot;10007&quot;&gt;&lt;property id=&quot;20148&quot; value=&quot;5&quot;/&gt;&lt;property id=&quot;20300&quot; value=&quot;Slide 4 - &amp;quot;General Properties of Aqueous Solutions&amp;quot;&quot;/&gt;&lt;property id=&quot;20307&quot; value=&quot;330&quot;/&gt;&lt;/object&gt;&lt;object type=&quot;3&quot; unique_id=&quot;10008&quot;&gt;&lt;property id=&quot;20148&quot; value=&quot;5&quot;/&gt;&lt;property id=&quot;20300&quot; value=&quot;Slide 5 - &amp;quot;General Properties of Aqueous Solutions&amp;quot;&quot;/&gt;&lt;property id=&quot;20307&quot; value=&quot;331&quot;/&gt;&lt;/object&gt;&lt;object type=&quot;3&quot; unique_id=&quot;10009&quot;&gt;&lt;property id=&quot;20148&quot; value=&quot;5&quot;/&gt;&lt;property id=&quot;20300&quot; value=&quot;Slide 6 - &amp;quot;General Properties of Aqueous Solutions&amp;quot;&quot;/&gt;&lt;property id=&quot;20307&quot; value=&quot;332&quot;/&gt;&lt;/object&gt;&lt;object type=&quot;3&quot; unique_id=&quot;10010&quot;&gt;&lt;property id=&quot;20148&quot; value=&quot;5&quot;/&gt;&lt;property id=&quot;20300&quot; value=&quot;Slide 7 - &amp;quot;General Properties of Aqueous Solutions&amp;quot;&quot;/&gt;&lt;property id=&quot;20307&quot; value=&quot;338&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 - &amp;quot;General Properties of Aqueous Solutions&amp;quot;&quot;/&gt;&lt;property id=&quot;20307&quot; value=&quot;339&quot;/&gt;&lt;/object&gt;&lt;object type=&quot;3&quot; unique_id=&quot;10013&quot;&gt;&lt;property id=&quot;20148&quot; value=&quot;5&quot;/&gt;&lt;property id=&quot;20300&quot; value=&quot;Slide 10 - &amp;quot;General Properties of Aqueous Solutions&amp;quot;&quot;/&gt;&lt;property id=&quot;20307&quot; value=&quot;340&quot;/&gt;&lt;/object&gt;&lt;object type=&quot;3&quot; unique_id=&quot;10014&quot;&gt;&lt;property id=&quot;20148&quot; value=&quot;5&quot;/&gt;&lt;property id=&quot;20300&quot; value=&quot;Slide 11 - &amp;quot;General Properties of Aqueous Solutions&amp;quot;&quot;/&gt;&lt;property id=&quot;20307&quot; value=&quot;341&quot;/&gt;&lt;/object&gt;&lt;object type=&quot;3&quot; unique_id=&quot;10015&quot;&gt;&lt;property id=&quot;20148&quot; value=&quot;5&quot;/&gt;&lt;property id=&quot;20300&quot; value=&quot;Slide 12 - &amp;quot;Precipitation Reactions&amp;quot;&quot;/&gt;&lt;property id=&quot;20307&quot; value=&quot;335&quot;/&gt;&lt;/object&gt;&lt;object type=&quot;3&quot; unique_id=&quot;10016&quot;&gt;&lt;property id=&quot;20148&quot; value=&quot;5&quot;/&gt;&lt;property id=&quot;20300&quot; value=&quot;Slide 13 - &amp;quot;Precipitation Reactions&amp;quot;&quot;/&gt;&lt;property id=&quot;20307&quot; value=&quot;342&quot;/&gt;&lt;/object&gt;&lt;object type=&quot;3&quot; unique_id=&quot;10017&quot;&gt;&lt;property id=&quot;20148&quot; value=&quot;5&quot;/&gt;&lt;property id=&quot;20300&quot; value=&quot;Slide 14 - &amp;quot;Precipitation Reactions&amp;quot;&quot;/&gt;&lt;property id=&quot;20307&quot; value=&quot;337&quot;/&gt;&lt;/object&gt;&lt;object type=&quot;3&quot; unique_id=&quot;10018&quot;&gt;&lt;property id=&quot;20148&quot; value=&quot;5&quot;/&gt;&lt;property id=&quot;20300&quot; value=&quot;Slide 15 - &amp;quot;Precipitation Reactions&amp;quot;&quot;/&gt;&lt;property id=&quot;20307&quot; value=&quot;343&quot;/&gt;&lt;/object&gt;&lt;object type=&quot;3&quot; unique_id=&quot;10019&quot;&gt;&lt;property id=&quot;20148&quot; value=&quot;5&quot;/&gt;&lt;property id=&quot;20300&quot; value=&quot;Slide 16 - &amp;quot;Precipitation Reactions&amp;quot;&quot;/&gt;&lt;property id=&quot;20307&quot; value=&quot;344&quot;/&gt;&lt;/object&gt;&lt;object type=&quot;3&quot; unique_id=&quot;10020&quot;&gt;&lt;property id=&quot;20148&quot; value=&quot;5&quot;/&gt;&lt;property id=&quot;20300&quot; value=&quot;Slide 17 - &amp;quot;Precipitation Reactions&amp;quot;&quot;/&gt;&lt;property id=&quot;20307&quot; value=&quot;270&quot;/&gt;&lt;/object&gt;&lt;object type=&quot;3&quot; unique_id=&quot;10021&quot;&gt;&lt;property id=&quot;20148&quot; value=&quot;5&quot;/&gt;&lt;property id=&quot;20300&quot; value=&quot;Slide 18 - &amp;quot;Precipitation Reactions&amp;quot;&quot;/&gt;&lt;property id=&quot;20307&quot; value=&quot;407&quot;/&gt;&lt;/object&gt;&lt;object type=&quot;3&quot; unique_id=&quot;10022&quot;&gt;&lt;property id=&quot;20148&quot; value=&quot;5&quot;/&gt;&lt;property id=&quot;20300&quot; value=&quot;Slide 19&quot;/&gt;&lt;property id=&quot;20307&quot; value=&quot;271&quot;/&gt;&lt;/object&gt;&lt;object type=&quot;3&quot; unique_id=&quot;10023&quot;&gt;&lt;property id=&quot;20148&quot; value=&quot;5&quot;/&gt;&lt;property id=&quot;20300&quot; value=&quot;Slide 20&quot;/&gt;&lt;property id=&quot;20307&quot; value=&quot;408&quot;/&gt;&lt;/object&gt;&lt;object type=&quot;3&quot; unique_id=&quot;10024&quot;&gt;&lt;property id=&quot;20148&quot; value=&quot;5&quot;/&gt;&lt;property id=&quot;20300&quot; value=&quot;Slide 21&quot;/&gt;&lt;property id=&quot;20307&quot; value=&quot;345&quot;/&gt;&lt;/object&gt;&lt;object type=&quot;3&quot; unique_id=&quot;10025&quot;&gt;&lt;property id=&quot;20148&quot; value=&quot;5&quot;/&gt;&lt;property id=&quot;20300&quot; value=&quot;Slide 22&quot;/&gt;&lt;property id=&quot;20307&quot; value=&quot;346&quot;/&gt;&lt;/object&gt;&lt;object type=&quot;3&quot; unique_id=&quot;10026&quot;&gt;&lt;property id=&quot;20148&quot; value=&quot;5&quot;/&gt;&lt;property id=&quot;20300&quot; value=&quot;Slide 23&quot;/&gt;&lt;property id=&quot;20307&quot; value=&quot;347&quot;/&gt;&lt;/object&gt;&lt;object type=&quot;3&quot; unique_id=&quot;10027&quot;&gt;&lt;property id=&quot;20148&quot; value=&quot;5&quot;/&gt;&lt;property id=&quot;20300&quot; value=&quot;Slide 24&quot;/&gt;&lt;property id=&quot;20307&quot; value=&quot;348&quot;/&gt;&lt;/object&gt;&lt;object type=&quot;3&quot; unique_id=&quot;10028&quot;&gt;&lt;property id=&quot;20148&quot; value=&quot;5&quot;/&gt;&lt;property id=&quot;20300&quot; value=&quot;Slide 25&quot;/&gt;&lt;property id=&quot;20307&quot; value=&quot;349&quot;/&gt;&lt;/object&gt;&lt;object type=&quot;3&quot; unique_id=&quot;10029&quot;&gt;&lt;property id=&quot;20148&quot; value=&quot;5&quot;/&gt;&lt;property id=&quot;20300&quot; value=&quot;Slide 26&quot;/&gt;&lt;property id=&quot;20307&quot; value=&quot;350&quot;/&gt;&lt;/object&gt;&lt;object type=&quot;3&quot; unique_id=&quot;10030&quot;&gt;&lt;property id=&quot;20148&quot; value=&quot;5&quot;/&gt;&lt;property id=&quot;20300&quot; value=&quot;Slide 27&quot;/&gt;&lt;property id=&quot;20307&quot; value=&quot;351&quot;/&gt;&lt;/object&gt;&lt;object type=&quot;3&quot; unique_id=&quot;10031&quot;&gt;&lt;property id=&quot;20148&quot; value=&quot;5&quot;/&gt;&lt;property id=&quot;20300&quot; value=&quot;Slide 28&quot;/&gt;&lt;property id=&quot;20307&quot; value=&quot;367&quot;/&gt;&lt;/object&gt;&lt;object type=&quot;3&quot; unique_id=&quot;10032&quot;&gt;&lt;property id=&quot;20148&quot; value=&quot;5&quot;/&gt;&lt;property id=&quot;20300&quot; value=&quot;Slide 29&quot;/&gt;&lt;property id=&quot;20307&quot; value=&quot;368&quot;/&gt;&lt;/object&gt;&lt;object type=&quot;3&quot; unique_id=&quot;10033&quot;&gt;&lt;property id=&quot;20148&quot; value=&quot;5&quot;/&gt;&lt;property id=&quot;20300&quot; value=&quot;Slide 30&quot;/&gt;&lt;property id=&quot;20307&quot; value=&quot;369&quot;/&gt;&lt;/object&gt;&lt;object type=&quot;3&quot; unique_id=&quot;10034&quot;&gt;&lt;property id=&quot;20148&quot; value=&quot;5&quot;/&gt;&lt;property id=&quot;20300&quot; value=&quot;Slide 31&quot;/&gt;&lt;property id=&quot;20307&quot; value=&quot;352&quot;/&gt;&lt;/object&gt;&lt;object type=&quot;3&quot; unique_id=&quot;10035&quot;&gt;&lt;property id=&quot;20148&quot; value=&quot;5&quot;/&gt;&lt;property id=&quot;20300&quot; value=&quot;Slide 32&quot;/&gt;&lt;property id=&quot;20307&quot; value=&quot;353&quot;/&gt;&lt;/object&gt;&lt;object type=&quot;3&quot; unique_id=&quot;10036&quot;&gt;&lt;property id=&quot;20148&quot; value=&quot;5&quot;/&gt;&lt;property id=&quot;20300&quot; value=&quot;Slide 33&quot;/&gt;&lt;property id=&quot;20307&quot; value=&quot;354&quot;/&gt;&lt;/object&gt;&lt;object type=&quot;3&quot; unique_id=&quot;10037&quot;&gt;&lt;property id=&quot;20148&quot; value=&quot;5&quot;/&gt;&lt;property id=&quot;20300&quot; value=&quot;Slide 34&quot;/&gt;&lt;property id=&quot;20307&quot; value=&quot;355&quot;/&gt;&lt;/object&gt;&lt;object type=&quot;3&quot; unique_id=&quot;10038&quot;&gt;&lt;property id=&quot;20148&quot; value=&quot;5&quot;/&gt;&lt;property id=&quot;20300&quot; value=&quot;Slide 35&quot;/&gt;&lt;property id=&quot;20307&quot; value=&quot;410&quot;/&gt;&lt;/object&gt;&lt;object type=&quot;3&quot; unique_id=&quot;10039&quot;&gt;&lt;property id=&quot;20148&quot; value=&quot;5&quot;/&gt;&lt;property id=&quot;20300&quot; value=&quot;Slide 36&quot;/&gt;&lt;property id=&quot;20307&quot; value=&quot;356&quot;/&gt;&lt;/object&gt;&lt;object type=&quot;3&quot; unique_id=&quot;10040&quot;&gt;&lt;property id=&quot;20148&quot; value=&quot;5&quot;/&gt;&lt;property id=&quot;20300&quot; value=&quot;Slide 37&quot;/&gt;&lt;property id=&quot;20307&quot; value=&quot;409&quot;/&gt;&lt;/object&gt;&lt;object type=&quot;3&quot; unique_id=&quot;10041&quot;&gt;&lt;property id=&quot;20148&quot; value=&quot;5&quot;/&gt;&lt;property id=&quot;20300&quot; value=&quot;Slide 38&quot;/&gt;&lt;property id=&quot;20307&quot; value=&quot;357&quot;/&gt;&lt;/object&gt;&lt;object type=&quot;3&quot; unique_id=&quot;10042&quot;&gt;&lt;property id=&quot;20148&quot; value=&quot;5&quot;/&gt;&lt;property id=&quot;20300&quot; value=&quot;Slide 39&quot;/&gt;&lt;property id=&quot;20307&quot; value=&quot;360&quot;/&gt;&lt;/object&gt;&lt;object type=&quot;3&quot; unique_id=&quot;10043&quot;&gt;&lt;property id=&quot;20148&quot; value=&quot;5&quot;/&gt;&lt;property id=&quot;20300&quot; value=&quot;Slide 40&quot;/&gt;&lt;property id=&quot;20307&quot; value=&quot;359&quot;/&gt;&lt;/object&gt;&lt;object type=&quot;3&quot; unique_id=&quot;10044&quot;&gt;&lt;property id=&quot;20148&quot; value=&quot;5&quot;/&gt;&lt;property id=&quot;20300&quot; value=&quot;Slide 41&quot;/&gt;&lt;property id=&quot;20307&quot; value=&quot;358&quot;/&gt;&lt;/object&gt;&lt;object type=&quot;3&quot; unique_id=&quot;10045&quot;&gt;&lt;property id=&quot;20148&quot; value=&quot;5&quot;/&gt;&lt;property id=&quot;20300&quot; value=&quot;Slide 42&quot;/&gt;&lt;property id=&quot;20307&quot; value=&quot;361&quot;/&gt;&lt;/object&gt;&lt;object type=&quot;3&quot; unique_id=&quot;10046&quot;&gt;&lt;property id=&quot;20148&quot; value=&quot;5&quot;/&gt;&lt;property id=&quot;20300&quot; value=&quot;Slide 43&quot;/&gt;&lt;property id=&quot;20307&quot; value=&quot;362&quot;/&gt;&lt;/object&gt;&lt;object type=&quot;3&quot; unique_id=&quot;10047&quot;&gt;&lt;property id=&quot;20148&quot; value=&quot;5&quot;/&gt;&lt;property id=&quot;20300&quot; value=&quot;Slide 44&quot;/&gt;&lt;property id=&quot;20307&quot; value=&quot;363&quot;/&gt;&lt;/object&gt;&lt;object type=&quot;3&quot; unique_id=&quot;10048&quot;&gt;&lt;property id=&quot;20148&quot; value=&quot;5&quot;/&gt;&lt;property id=&quot;20300&quot; value=&quot;Slide 45&quot;/&gt;&lt;property id=&quot;20307&quot; value=&quot;364&quot;/&gt;&lt;/object&gt;&lt;object type=&quot;3&quot; unique_id=&quot;10049&quot;&gt;&lt;property id=&quot;20148&quot; value=&quot;5&quot;/&gt;&lt;property id=&quot;20300&quot; value=&quot;Slide 46&quot;/&gt;&lt;property id=&quot;20307&quot; value=&quot;365&quot;/&gt;&lt;/object&gt;&lt;object type=&quot;3&quot; unique_id=&quot;10050&quot;&gt;&lt;property id=&quot;20148&quot; value=&quot;5&quot;/&gt;&lt;property id=&quot;20300&quot; value=&quot;Slide 47&quot;/&gt;&lt;property id=&quot;20307&quot; value=&quot;366&quot;/&gt;&lt;/object&gt;&lt;object type=&quot;3&quot; unique_id=&quot;10051&quot;&gt;&lt;property id=&quot;20148&quot; value=&quot;5&quot;/&gt;&lt;property id=&quot;20300&quot; value=&quot;Slide 48&quot;/&gt;&lt;property id=&quot;20307&quot; value=&quot;370&quot;/&gt;&lt;/object&gt;&lt;object type=&quot;3&quot; unique_id=&quot;10052&quot;&gt;&lt;property id=&quot;20148&quot; value=&quot;5&quot;/&gt;&lt;property id=&quot;20300&quot; value=&quot;Slide 49&quot;/&gt;&lt;property id=&quot;20307&quot; value=&quot;371&quot;/&gt;&lt;/object&gt;&lt;object type=&quot;3&quot; unique_id=&quot;10053&quot;&gt;&lt;property id=&quot;20148&quot; value=&quot;5&quot;/&gt;&lt;property id=&quot;20300&quot; value=&quot;Slide 50&quot;/&gt;&lt;property id=&quot;20307&quot; value=&quot;373&quot;/&gt;&lt;/object&gt;&lt;object type=&quot;3&quot; unique_id=&quot;10054&quot;&gt;&lt;property id=&quot;20148&quot; value=&quot;5&quot;/&gt;&lt;property id=&quot;20300&quot; value=&quot;Slide 51&quot;/&gt;&lt;property id=&quot;20307&quot; value=&quot;376&quot;/&gt;&lt;/object&gt;&lt;object type=&quot;3&quot; unique_id=&quot;10055&quot;&gt;&lt;property id=&quot;20148&quot; value=&quot;5&quot;/&gt;&lt;property id=&quot;20300&quot; value=&quot;Slide 52&quot;/&gt;&lt;property id=&quot;20307&quot; value=&quot;375&quot;/&gt;&lt;/object&gt;&lt;object type=&quot;3&quot; unique_id=&quot;10056&quot;&gt;&lt;property id=&quot;20148&quot; value=&quot;5&quot;/&gt;&lt;property id=&quot;20300&quot; value=&quot;Slide 53&quot;/&gt;&lt;property id=&quot;20307&quot; value=&quot;374&quot;/&gt;&lt;/object&gt;&lt;object type=&quot;3&quot; unique_id=&quot;10057&quot;&gt;&lt;property id=&quot;20148&quot; value=&quot;5&quot;/&gt;&lt;property id=&quot;20300&quot; value=&quot;Slide 54&quot;/&gt;&lt;property id=&quot;20307&quot; value=&quot;377&quot;/&gt;&lt;/object&gt;&lt;object type=&quot;3&quot; unique_id=&quot;10058&quot;&gt;&lt;property id=&quot;20148&quot; value=&quot;5&quot;/&gt;&lt;property id=&quot;20300&quot; value=&quot;Slide 55&quot;/&gt;&lt;property id=&quot;20307&quot; value=&quot;378&quot;/&gt;&lt;/object&gt;&lt;object type=&quot;3&quot; unique_id=&quot;10059&quot;&gt;&lt;property id=&quot;20148&quot; value=&quot;5&quot;/&gt;&lt;property id=&quot;20300&quot; value=&quot;Slide 56&quot;/&gt;&lt;property id=&quot;20307&quot; value=&quot;379&quot;/&gt;&lt;/object&gt;&lt;object type=&quot;3&quot; unique_id=&quot;10060&quot;&gt;&lt;property id=&quot;20148&quot; value=&quot;5&quot;/&gt;&lt;property id=&quot;20300&quot; value=&quot;Slide 57&quot;/&gt;&lt;property id=&quot;20307&quot; value=&quot;380&quot;/&gt;&lt;/object&gt;&lt;object type=&quot;3&quot; unique_id=&quot;10061&quot;&gt;&lt;property id=&quot;20148&quot; value=&quot;5&quot;/&gt;&lt;property id=&quot;20300&quot; value=&quot;Slide 58&quot;/&gt;&lt;property id=&quot;20307&quot; value=&quot;381&quot;/&gt;&lt;/object&gt;&lt;object type=&quot;3&quot; unique_id=&quot;10062&quot;&gt;&lt;property id=&quot;20148&quot; value=&quot;5&quot;/&gt;&lt;property id=&quot;20300&quot; value=&quot;Slide 59&quot;/&gt;&lt;property id=&quot;20307&quot; value=&quot;382&quot;/&gt;&lt;/object&gt;&lt;object type=&quot;3&quot; unique_id=&quot;10063&quot;&gt;&lt;property id=&quot;20148&quot; value=&quot;5&quot;/&gt;&lt;property id=&quot;20300&quot; value=&quot;Slide 60&quot;/&gt;&lt;property id=&quot;20307&quot; value=&quot;383&quot;/&gt;&lt;/object&gt;&lt;object type=&quot;3&quot; unique_id=&quot;10064&quot;&gt;&lt;property id=&quot;20148&quot; value=&quot;5&quot;/&gt;&lt;property id=&quot;20300&quot; value=&quot;Slide 61&quot;/&gt;&lt;property id=&quot;20307&quot; value=&quot;387&quot;/&gt;&lt;/object&gt;&lt;object type=&quot;3&quot; unique_id=&quot;10065&quot;&gt;&lt;property id=&quot;20148&quot; value=&quot;5&quot;/&gt;&lt;property id=&quot;20300&quot; value=&quot;Slide 62&quot;/&gt;&lt;property id=&quot;20307&quot; value=&quot;384&quot;/&gt;&lt;/object&gt;&lt;object type=&quot;3&quot; unique_id=&quot;10066&quot;&gt;&lt;property id=&quot;20148&quot; value=&quot;5&quot;/&gt;&lt;property id=&quot;20300&quot; value=&quot;Slide 63&quot;/&gt;&lt;property id=&quot;20307&quot; value=&quot;385&quot;/&gt;&lt;/object&gt;&lt;object type=&quot;3&quot; unique_id=&quot;10067&quot;&gt;&lt;property id=&quot;20148&quot; value=&quot;5&quot;/&gt;&lt;property id=&quot;20300&quot; value=&quot;Slide 64&quot;/&gt;&lt;property id=&quot;20307&quot; value=&quot;388&quot;/&gt;&lt;/object&gt;&lt;object type=&quot;3&quot; unique_id=&quot;10068&quot;&gt;&lt;property id=&quot;20148&quot; value=&quot;5&quot;/&gt;&lt;property id=&quot;20300&quot; value=&quot;Slide 65&quot;/&gt;&lt;property id=&quot;20307&quot; value=&quot;389&quot;/&gt;&lt;/object&gt;&lt;object type=&quot;3&quot; unique_id=&quot;10069&quot;&gt;&lt;property id=&quot;20148&quot; value=&quot;5&quot;/&gt;&lt;property id=&quot;20300&quot; value=&quot;Slide 66&quot;/&gt;&lt;property id=&quot;20307&quot; value=&quot;390&quot;/&gt;&lt;/object&gt;&lt;object type=&quot;3&quot; unique_id=&quot;10070&quot;&gt;&lt;property id=&quot;20148&quot; value=&quot;5&quot;/&gt;&lt;property id=&quot;20300&quot; value=&quot;Slide 67&quot;/&gt;&lt;property id=&quot;20307&quot; value=&quot;391&quot;/&gt;&lt;/object&gt;&lt;object type=&quot;3&quot; unique_id=&quot;10071&quot;&gt;&lt;property id=&quot;20148&quot; value=&quot;5&quot;/&gt;&lt;property id=&quot;20300&quot; value=&quot;Slide 68&quot;/&gt;&lt;property id=&quot;20307&quot; value=&quot;393&quot;/&gt;&lt;/object&gt;&lt;object type=&quot;3&quot; unique_id=&quot;10072&quot;&gt;&lt;property id=&quot;20148&quot; value=&quot;5&quot;/&gt;&lt;property id=&quot;20300&quot; value=&quot;Slide 69&quot;/&gt;&lt;property id=&quot;20307&quot; value=&quot;394&quot;/&gt;&lt;/object&gt;&lt;object type=&quot;3&quot; unique_id=&quot;10073&quot;&gt;&lt;property id=&quot;20148&quot; value=&quot;5&quot;/&gt;&lt;property id=&quot;20300&quot; value=&quot;Slide 70&quot;/&gt;&lt;property id=&quot;20307&quot; value=&quot;395&quot;/&gt;&lt;/object&gt;&lt;object type=&quot;3&quot; unique_id=&quot;10074&quot;&gt;&lt;property id=&quot;20148&quot; value=&quot;5&quot;/&gt;&lt;property id=&quot;20300&quot; value=&quot;Slide 71&quot;/&gt;&lt;property id=&quot;20307&quot; value=&quot;397&quot;/&gt;&lt;/object&gt;&lt;object type=&quot;3&quot; unique_id=&quot;10075&quot;&gt;&lt;property id=&quot;20148&quot; value=&quot;5&quot;/&gt;&lt;property id=&quot;20300&quot; value=&quot;Slide 72&quot;/&gt;&lt;property id=&quot;20307&quot; value=&quot;399&quot;/&gt;&lt;/object&gt;&lt;object type=&quot;3&quot; unique_id=&quot;10076&quot;&gt;&lt;property id=&quot;20148&quot; value=&quot;5&quot;/&gt;&lt;property id=&quot;20300&quot; value=&quot;Slide 73&quot;/&gt;&lt;property id=&quot;20307&quot; value=&quot;398&quot;/&gt;&lt;/object&gt;&lt;object type=&quot;3&quot; unique_id=&quot;10077&quot;&gt;&lt;property id=&quot;20148&quot; value=&quot;5&quot;/&gt;&lt;property id=&quot;20300&quot; value=&quot;Slide 74&quot;/&gt;&lt;property id=&quot;20307&quot; value=&quot;400&quot;/&gt;&lt;/object&gt;&lt;object type=&quot;3&quot; unique_id=&quot;10078&quot;&gt;&lt;property id=&quot;20148&quot; value=&quot;5&quot;/&gt;&lt;property id=&quot;20300&quot; value=&quot;Slide 75&quot;/&gt;&lt;property id=&quot;20307&quot; value=&quot;401&quot;/&gt;&lt;/object&gt;&lt;object type=&quot;3&quot; unique_id=&quot;10079&quot;&gt;&lt;property id=&quot;20148&quot; value=&quot;5&quot;/&gt;&lt;property id=&quot;20300&quot; value=&quot;Slide 76&quot;/&gt;&lt;property id=&quot;20307&quot; value=&quot;402&quot;/&gt;&lt;/object&gt;&lt;object type=&quot;3&quot; unique_id=&quot;10080&quot;&gt;&lt;property id=&quot;20148&quot; value=&quot;5&quot;/&gt;&lt;property id=&quot;20300&quot; value=&quot;Slide 77&quot;/&gt;&lt;property id=&quot;20307&quot; value=&quot;403&quot;/&gt;&lt;/object&gt;&lt;object type=&quot;3&quot; unique_id=&quot;10081&quot;&gt;&lt;property id=&quot;20148&quot; value=&quot;5&quot;/&gt;&lt;property id=&quot;20300&quot; value=&quot;Slide 78&quot;/&gt;&lt;property id=&quot;20307&quot; value=&quot;404&quot;/&gt;&lt;/object&gt;&lt;object type=&quot;3&quot; unique_id=&quot;10082&quot;&gt;&lt;property id=&quot;20148&quot; value=&quot;5&quot;/&gt;&lt;property id=&quot;20300&quot; value=&quot;Slide 79&quot;/&gt;&lt;property id=&quot;20307&quot; value=&quot;405&quot;/&gt;&lt;/object&gt;&lt;object type=&quot;3&quot; unique_id=&quot;10083&quot;&gt;&lt;property id=&quot;20148&quot; value=&quot;5&quot;/&gt;&lt;property id=&quot;20300&quot; value=&quot;Slide 80&quot;/&gt;&lt;property id=&quot;20307&quot; value=&quot;406&quot;/&gt;&lt;/object&gt;&lt;object type=&quot;3&quot; unique_id=&quot;10084&quot;&gt;&lt;property id=&quot;20148&quot; value=&quot;5&quot;/&gt;&lt;property id=&quot;20300&quot; value=&quot;Slide 81 - &amp;quot;Chapter Summary:  Key Points&amp;quot;&quot;/&gt;&lt;property id=&quot;20307&quot; value=&quot;414&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5974</TotalTime>
  <Words>1183</Words>
  <Application>Microsoft Office PowerPoint</Application>
  <PresentationFormat>On-screen Show (4:3)</PresentationFormat>
  <Paragraphs>218</Paragraphs>
  <Slides>29</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ＭＳ Ｐゴシック</vt:lpstr>
      <vt:lpstr>Arial</vt:lpstr>
      <vt:lpstr>Calibri</vt:lpstr>
      <vt:lpstr>Cambria Math</vt:lpstr>
      <vt:lpstr>Times New Roman</vt:lpstr>
      <vt:lpstr>Wingdings</vt:lpstr>
      <vt:lpstr>Default Design</vt:lpstr>
      <vt:lpstr>Equation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water</vt:lpstr>
      <vt:lpstr>Solutions - further details…</vt:lpstr>
      <vt:lpstr>Liquid solvents and solids</vt:lpstr>
      <vt:lpstr>PowerPoint Presentation</vt:lpstr>
      <vt:lpstr>PowerPoint Presentation</vt:lpstr>
      <vt:lpstr>Solubility </vt:lpstr>
      <vt:lpstr>“Fishkill”</vt:lpstr>
      <vt:lpstr>PowerPoint Presentation</vt:lpstr>
      <vt:lpstr>PowerPoint Presentation</vt:lpstr>
      <vt:lpstr>PowerPoint Presentation</vt:lpstr>
      <vt:lpstr>Solubility Curve</vt:lpstr>
      <vt:lpstr>Solubility 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Gelder</dc:creator>
  <cp:lastModifiedBy>Juliet Perry</cp:lastModifiedBy>
  <cp:revision>327</cp:revision>
  <dcterms:modified xsi:type="dcterms:W3CDTF">2018-05-14T18:11:07Z</dcterms:modified>
</cp:coreProperties>
</file>