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5" r:id="rId2"/>
    <p:sldId id="316" r:id="rId3"/>
    <p:sldId id="317" r:id="rId4"/>
    <p:sldId id="319" r:id="rId5"/>
    <p:sldId id="333" r:id="rId6"/>
    <p:sldId id="334" r:id="rId7"/>
    <p:sldId id="335" r:id="rId8"/>
    <p:sldId id="323" r:id="rId9"/>
    <p:sldId id="336" r:id="rId10"/>
    <p:sldId id="337" r:id="rId11"/>
    <p:sldId id="338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4" autoAdjust="0"/>
    <p:restoredTop sz="90929"/>
  </p:normalViewPr>
  <p:slideViewPr>
    <p:cSldViewPr>
      <p:cViewPr>
        <p:scale>
          <a:sx n="62" d="100"/>
          <a:sy n="62" d="100"/>
        </p:scale>
        <p:origin x="-1422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2"/>
            <a:ext cx="297180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2"/>
            <a:ext cx="2971800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422"/>
            <a:ext cx="2971800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B40B51-C0DE-439C-8248-165DC6EE1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25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2"/>
            <a:ext cx="297180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511"/>
            <a:ext cx="502920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2"/>
            <a:ext cx="2971800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422"/>
            <a:ext cx="2971800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D7886A-9135-4CB9-B8C8-C76D45E13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74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0165-CB2F-4C51-B46F-C1A623761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43F6-7229-493E-B041-E71EE9D8B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A4B5F-A3CB-4DB8-B75B-9D38C5A3D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58B7-A4CF-4BEB-B571-4AC2CB298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38113-F4DF-4F70-B1DB-78763B6C7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915DE-9B70-4221-85D4-B99F5FC3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5510A-0EC7-4BC3-BCEB-6701CD295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86BB-C7C9-4D02-BCA3-0B0960FD8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AE74-7780-4E6D-A6F0-564AB1266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9229-9D14-44BE-A7FF-6471B62F7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1335-0095-4F8D-95F4-12ABAEBF8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8E1A79-D4C8-4306-997B-3701B68E6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Scientific Notation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Scientific notation takes the form: M x 10</a:t>
            </a:r>
            <a:r>
              <a:rPr lang="en-US" baseline="30000" dirty="0" smtClean="0"/>
              <a:t>n</a:t>
            </a:r>
          </a:p>
          <a:p>
            <a:pPr eaLnBrk="1" hangingPunct="1"/>
            <a:r>
              <a:rPr lang="en-US" dirty="0" smtClean="0"/>
              <a:t>M is a number between </a:t>
            </a:r>
            <a:r>
              <a:rPr lang="en-US" dirty="0" smtClean="0"/>
              <a:t>___________</a:t>
            </a:r>
            <a:endParaRPr lang="en-US" dirty="0" smtClean="0"/>
          </a:p>
          <a:p>
            <a:pPr eaLnBrk="1" hangingPunct="1"/>
            <a:r>
              <a:rPr lang="en-US" dirty="0" smtClean="0"/>
              <a:t>n represents the factor of 10 you are multiplying by</a:t>
            </a:r>
          </a:p>
          <a:p>
            <a:pPr lvl="1" eaLnBrk="1" hangingPunct="1"/>
            <a:r>
              <a:rPr lang="en-US" dirty="0" smtClean="0"/>
              <a:t>A positive n indicates </a:t>
            </a:r>
            <a:r>
              <a:rPr lang="en-US" dirty="0" smtClean="0"/>
              <a:t>_______________________</a:t>
            </a:r>
            <a:endParaRPr lang="en-US" dirty="0" smtClean="0"/>
          </a:p>
          <a:p>
            <a:pPr lvl="1" eaLnBrk="1" hangingPunct="1"/>
            <a:r>
              <a:rPr lang="en-US" dirty="0" smtClean="0"/>
              <a:t>A negative n indicates that the number is a </a:t>
            </a:r>
            <a:r>
              <a:rPr lang="en-US" dirty="0" smtClean="0"/>
              <a:t>_________________________________________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Using 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multiplying or dividing, round to the </a:t>
            </a:r>
            <a:r>
              <a:rPr lang="en-US" dirty="0" smtClean="0"/>
              <a:t>______________________________________in </a:t>
            </a:r>
            <a:r>
              <a:rPr lang="en-US" dirty="0" smtClean="0"/>
              <a:t>any of the factors.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Example: 23.0cm x 432 cm x 19cm  = </a:t>
            </a:r>
            <a:r>
              <a:rPr lang="en-US" dirty="0" smtClean="0"/>
              <a:t>__________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 adding or subtracting, round your answer </a:t>
            </a:r>
            <a:r>
              <a:rPr lang="en-US" dirty="0" smtClean="0"/>
              <a:t>_________________ with </a:t>
            </a:r>
            <a:r>
              <a:rPr lang="en-US" dirty="0" smtClean="0"/>
              <a:t>the least number of significant digits in any of the numbers that makes up your answer.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Example: 123.25ml + 46.0ml + 86.257ml = </a:t>
            </a:r>
            <a:r>
              <a:rPr lang="en-US" dirty="0" smtClean="0"/>
              <a:t>_______________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Perform the following calculations expressing the answer in the correct number of significant figures.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2.005 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1.2 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dirty="0" smtClean="0">
                <a:sym typeface="Symbol" pitchFamily="18" charset="2"/>
              </a:rPr>
              <a:t> = 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3.5 cm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2.50 cm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4.505 cm = 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15.50 cm</a:t>
            </a:r>
            <a:r>
              <a:rPr lang="en-US" baseline="30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</a:t>
            </a:r>
            <a:r>
              <a:rPr lang="en-US" dirty="0" smtClean="0">
                <a:sym typeface="Symbol" pitchFamily="18" charset="2"/>
              </a:rPr>
              <a:t> 3.2 cm = 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2.004 </a:t>
            </a:r>
            <a:r>
              <a:rPr lang="en-US" dirty="0" err="1" smtClean="0">
                <a:sym typeface="Symbol" pitchFamily="18" charset="2"/>
              </a:rPr>
              <a:t>m/s</a:t>
            </a:r>
            <a:r>
              <a:rPr lang="en-US" dirty="0" smtClean="0">
                <a:sym typeface="Symbol" pitchFamily="18" charset="2"/>
              </a:rPr>
              <a:t> + 14.3 </a:t>
            </a:r>
            <a:r>
              <a:rPr lang="en-US" dirty="0" err="1" smtClean="0">
                <a:sym typeface="Symbol" pitchFamily="18" charset="2"/>
              </a:rPr>
              <a:t>m/s</a:t>
            </a:r>
            <a:r>
              <a:rPr lang="en-US" dirty="0" smtClean="0">
                <a:sym typeface="Symbol" pitchFamily="18" charset="2"/>
              </a:rPr>
              <a:t> = 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150 ml – 23.5 ml =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If there is no decimal shown, it is located after the last 0 at the right side of the number.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you move the decimal to the </a:t>
            </a:r>
            <a:r>
              <a:rPr lang="en-US" dirty="0" smtClean="0"/>
              <a:t>_______ </a:t>
            </a:r>
            <a:r>
              <a:rPr lang="en-US" dirty="0" smtClean="0"/>
              <a:t>the exponent is </a:t>
            </a:r>
            <a:r>
              <a:rPr lang="en-US" dirty="0" smtClean="0"/>
              <a:t>_________ </a:t>
            </a:r>
            <a:r>
              <a:rPr lang="en-US" dirty="0" smtClean="0"/>
              <a:t>and if you move the decimal to the </a:t>
            </a:r>
            <a:r>
              <a:rPr lang="en-US" dirty="0" smtClean="0"/>
              <a:t>_________ </a:t>
            </a:r>
            <a:r>
              <a:rPr lang="en-US" dirty="0" smtClean="0"/>
              <a:t>the exponent is </a:t>
            </a:r>
            <a:r>
              <a:rPr lang="en-US" dirty="0" smtClean="0"/>
              <a:t>________________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Example 1: 750000000 =</a:t>
            </a:r>
            <a:endParaRPr lang="en-US" baseline="30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Example 2: 0.00000354 =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Convert the following to scientific notation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869000000 = 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50500 = 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0.00907 = 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0.576 = </a:t>
            </a:r>
          </a:p>
          <a:p>
            <a:pPr eaLnBrk="1" hangingPunct="1"/>
            <a:r>
              <a:rPr lang="en-US" sz="2400" dirty="0" smtClean="0"/>
              <a:t>Convert the following to standard notation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8.23 x 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7.12 x 10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= 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3.67 x 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= 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2.003 x 10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 =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Significant Figures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Different measuring instruments are able to make measurements with a large number of decimal places. 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For example a bathroom scale can only measure to maybe the half lb, while a digital scale can measure to the 1/100 lb (.01 lb).</a:t>
            </a:r>
            <a:r>
              <a:rPr lang="en-US" smtClean="0"/>
              <a:t>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Precision is the degree of exactness of a measurement, how many decimal places an instrument can measure.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For example if I have two tape measures one is marked every 0.1 m and the other is marked every 0.001 m.  Which tape measure is more precise?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Measured quantities are always reported in a way that shows the precision of the measurement</a:t>
            </a:r>
            <a:r>
              <a:rPr lang="en-US" sz="3600" dirty="0" smtClean="0"/>
              <a:t>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_______________________________________________________________________________________________________________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is the extent at which a </a:t>
            </a:r>
            <a:r>
              <a:rPr lang="en-US" dirty="0" smtClean="0"/>
              <a:t>__________________________________________________________________________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Precision and Accuracy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433564"/>
              </p:ext>
            </p:extLst>
          </p:nvPr>
        </p:nvGraphicFramePr>
        <p:xfrm>
          <a:off x="1066800" y="1371600"/>
          <a:ext cx="6781800" cy="5257800"/>
        </p:xfrm>
        <a:graphic>
          <a:graphicData uri="http://schemas.openxmlformats.org/drawingml/2006/table">
            <a:tbl>
              <a:tblPr/>
              <a:tblGrid>
                <a:gridCol w="3390900"/>
                <a:gridCol w="3390900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Good accuracy and good precision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Good accuracy and poor precision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Poor accuracy and good precision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Poor accuracy and poor precision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524500" y="2675964"/>
            <a:ext cx="1295400" cy="1219200"/>
            <a:chOff x="2400" y="912"/>
            <a:chExt cx="816" cy="816"/>
          </a:xfrm>
        </p:grpSpPr>
        <p:sp>
          <p:nvSpPr>
            <p:cNvPr id="6" name="Oval 21"/>
            <p:cNvSpPr>
              <a:spLocks noChangeArrowheads="1"/>
            </p:cNvSpPr>
            <p:nvPr/>
          </p:nvSpPr>
          <p:spPr bwMode="auto">
            <a:xfrm>
              <a:off x="2736" y="124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22"/>
            <p:cNvSpPr>
              <a:spLocks noChangeArrowheads="1"/>
            </p:cNvSpPr>
            <p:nvPr/>
          </p:nvSpPr>
          <p:spPr bwMode="auto">
            <a:xfrm>
              <a:off x="2592" y="1104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23"/>
            <p:cNvSpPr>
              <a:spLocks noChangeArrowheads="1"/>
            </p:cNvSpPr>
            <p:nvPr/>
          </p:nvSpPr>
          <p:spPr bwMode="auto">
            <a:xfrm>
              <a:off x="2496" y="1008"/>
              <a:ext cx="624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4"/>
            <p:cNvSpPr>
              <a:spLocks noChangeArrowheads="1"/>
            </p:cNvSpPr>
            <p:nvPr/>
          </p:nvSpPr>
          <p:spPr bwMode="auto">
            <a:xfrm>
              <a:off x="2400" y="912"/>
              <a:ext cx="816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5524500" y="5334000"/>
            <a:ext cx="1295400" cy="1219200"/>
            <a:chOff x="2400" y="912"/>
            <a:chExt cx="816" cy="816"/>
          </a:xfrm>
        </p:grpSpPr>
        <p:sp>
          <p:nvSpPr>
            <p:cNvPr id="11" name="Oval 21"/>
            <p:cNvSpPr>
              <a:spLocks noChangeArrowheads="1"/>
            </p:cNvSpPr>
            <p:nvPr/>
          </p:nvSpPr>
          <p:spPr bwMode="auto">
            <a:xfrm>
              <a:off x="2736" y="124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22"/>
            <p:cNvSpPr>
              <a:spLocks noChangeArrowheads="1"/>
            </p:cNvSpPr>
            <p:nvPr/>
          </p:nvSpPr>
          <p:spPr bwMode="auto">
            <a:xfrm>
              <a:off x="2592" y="1104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23"/>
            <p:cNvSpPr>
              <a:spLocks noChangeArrowheads="1"/>
            </p:cNvSpPr>
            <p:nvPr/>
          </p:nvSpPr>
          <p:spPr bwMode="auto">
            <a:xfrm>
              <a:off x="2496" y="1008"/>
              <a:ext cx="624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24"/>
            <p:cNvSpPr>
              <a:spLocks noChangeArrowheads="1"/>
            </p:cNvSpPr>
            <p:nvPr/>
          </p:nvSpPr>
          <p:spPr bwMode="auto">
            <a:xfrm>
              <a:off x="2400" y="912"/>
              <a:ext cx="816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5524500" y="4038600"/>
            <a:ext cx="1295400" cy="1219200"/>
            <a:chOff x="2400" y="912"/>
            <a:chExt cx="816" cy="816"/>
          </a:xfrm>
        </p:grpSpPr>
        <p:sp>
          <p:nvSpPr>
            <p:cNvPr id="16" name="Oval 21"/>
            <p:cNvSpPr>
              <a:spLocks noChangeArrowheads="1"/>
            </p:cNvSpPr>
            <p:nvPr/>
          </p:nvSpPr>
          <p:spPr bwMode="auto">
            <a:xfrm>
              <a:off x="2736" y="124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2592" y="1104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3"/>
            <p:cNvSpPr>
              <a:spLocks noChangeArrowheads="1"/>
            </p:cNvSpPr>
            <p:nvPr/>
          </p:nvSpPr>
          <p:spPr bwMode="auto">
            <a:xfrm>
              <a:off x="2496" y="1008"/>
              <a:ext cx="624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4"/>
            <p:cNvSpPr>
              <a:spLocks noChangeArrowheads="1"/>
            </p:cNvSpPr>
            <p:nvPr/>
          </p:nvSpPr>
          <p:spPr bwMode="auto">
            <a:xfrm>
              <a:off x="2400" y="912"/>
              <a:ext cx="816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5562600" y="1371600"/>
            <a:ext cx="1295400" cy="1219200"/>
            <a:chOff x="2400" y="912"/>
            <a:chExt cx="816" cy="816"/>
          </a:xfrm>
        </p:grpSpPr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2736" y="124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2592" y="1104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2496" y="1008"/>
              <a:ext cx="624" cy="6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2400" y="912"/>
              <a:ext cx="816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Significant Figures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429000"/>
            <a:ext cx="7772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the decimal is </a:t>
            </a:r>
            <a:r>
              <a:rPr lang="en-US" sz="2800" b="1" dirty="0" smtClean="0"/>
              <a:t>present</a:t>
            </a:r>
            <a:r>
              <a:rPr lang="en-US" sz="2800" dirty="0" smtClean="0"/>
              <a:t> start from the left side and start counting digits when you see a number from 1-9.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the decimal is </a:t>
            </a:r>
            <a:r>
              <a:rPr lang="en-US" sz="2800" b="1" dirty="0" smtClean="0"/>
              <a:t>absent</a:t>
            </a:r>
            <a:r>
              <a:rPr lang="en-US" sz="2800" dirty="0" smtClean="0"/>
              <a:t> start form the right side and start counting digits when you see a number from 1-9.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Example 1: 0.000030050 = 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Example </a:t>
            </a:r>
            <a:r>
              <a:rPr lang="en-US" sz="2400" dirty="0" smtClean="0"/>
              <a:t>2: 20500000 </a:t>
            </a:r>
            <a:r>
              <a:rPr lang="en-US" sz="2400" dirty="0" smtClean="0"/>
              <a:t>=</a:t>
            </a:r>
            <a:endParaRPr lang="en-US" sz="2400" dirty="0" smtClean="0"/>
          </a:p>
        </p:txBody>
      </p:sp>
      <p:pic>
        <p:nvPicPr>
          <p:cNvPr id="21508" name="Picture 4" descr="H:\My Pictures\Physics\con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19200"/>
            <a:ext cx="3286125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2133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Pacific Side</a:t>
            </a:r>
          </a:p>
          <a:p>
            <a:pPr algn="ctr">
              <a:spcBef>
                <a:spcPct val="50000"/>
              </a:spcBef>
            </a:pPr>
            <a:r>
              <a:rPr lang="en-US"/>
              <a:t>Decimal is present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400800" y="1524000"/>
            <a:ext cx="2133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Atlantic Side</a:t>
            </a:r>
          </a:p>
          <a:p>
            <a:pPr algn="ctr">
              <a:spcBef>
                <a:spcPct val="50000"/>
              </a:spcBef>
            </a:pPr>
            <a:r>
              <a:rPr lang="en-US"/>
              <a:t>Decimal is absent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  <p:bldP spid="49157" grpId="0" autoUpdateAnimBg="0"/>
      <p:bldP spid="491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the number of significant figures.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2005000 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3.040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4</a:t>
            </a:r>
            <a:r>
              <a:rPr lang="en-US" dirty="0" smtClean="0"/>
              <a:t> 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0.0004005 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0.1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-9 </a:t>
            </a:r>
            <a:r>
              <a:rPr lang="en-US" dirty="0" smtClean="0"/>
              <a:t>=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476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Scientific Notation</vt:lpstr>
      <vt:lpstr>Converting to Scientific Notation</vt:lpstr>
      <vt:lpstr>Examples</vt:lpstr>
      <vt:lpstr>Significant Figures</vt:lpstr>
      <vt:lpstr>Precision</vt:lpstr>
      <vt:lpstr>Accuracy </vt:lpstr>
      <vt:lpstr>Comparing Precision and Accuracy</vt:lpstr>
      <vt:lpstr>Significant Figures</vt:lpstr>
      <vt:lpstr>Examples</vt:lpstr>
      <vt:lpstr>Calculations Using Significant Figures</vt:lpstr>
      <vt:lpstr>Examples</vt:lpstr>
    </vt:vector>
  </TitlesOfParts>
  <Company>Shaker Heights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Cox</dc:creator>
  <cp:lastModifiedBy>Dora, Megan</cp:lastModifiedBy>
  <cp:revision>58</cp:revision>
  <cp:lastPrinted>2016-08-31T17:46:15Z</cp:lastPrinted>
  <dcterms:created xsi:type="dcterms:W3CDTF">2014-08-21T18:06:28Z</dcterms:created>
  <dcterms:modified xsi:type="dcterms:W3CDTF">2016-08-31T17:46:30Z</dcterms:modified>
</cp:coreProperties>
</file>