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02" y="-3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5BCAF3-F412-4081-8B02-CB9FA261E157}"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47DE6-8BB6-486F-93D4-6A2389E964EB}" type="slidenum">
              <a:rPr lang="en-US" smtClean="0"/>
              <a:t>‹#›</a:t>
            </a:fld>
            <a:endParaRPr lang="en-US"/>
          </a:p>
        </p:txBody>
      </p:sp>
    </p:spTree>
    <p:extLst>
      <p:ext uri="{BB962C8B-B14F-4D97-AF65-F5344CB8AC3E}">
        <p14:creationId xmlns:p14="http://schemas.microsoft.com/office/powerpoint/2010/main" val="1439454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5BCAF3-F412-4081-8B02-CB9FA261E157}"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47DE6-8BB6-486F-93D4-6A2389E964EB}" type="slidenum">
              <a:rPr lang="en-US" smtClean="0"/>
              <a:t>‹#›</a:t>
            </a:fld>
            <a:endParaRPr lang="en-US"/>
          </a:p>
        </p:txBody>
      </p:sp>
    </p:spTree>
    <p:extLst>
      <p:ext uri="{BB962C8B-B14F-4D97-AF65-F5344CB8AC3E}">
        <p14:creationId xmlns:p14="http://schemas.microsoft.com/office/powerpoint/2010/main" val="2798413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5BCAF3-F412-4081-8B02-CB9FA261E157}"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47DE6-8BB6-486F-93D4-6A2389E964EB}" type="slidenum">
              <a:rPr lang="en-US" smtClean="0"/>
              <a:t>‹#›</a:t>
            </a:fld>
            <a:endParaRPr lang="en-US"/>
          </a:p>
        </p:txBody>
      </p:sp>
    </p:spTree>
    <p:extLst>
      <p:ext uri="{BB962C8B-B14F-4D97-AF65-F5344CB8AC3E}">
        <p14:creationId xmlns:p14="http://schemas.microsoft.com/office/powerpoint/2010/main" val="3549956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5BCAF3-F412-4081-8B02-CB9FA261E157}"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47DE6-8BB6-486F-93D4-6A2389E964EB}" type="slidenum">
              <a:rPr lang="en-US" smtClean="0"/>
              <a:t>‹#›</a:t>
            </a:fld>
            <a:endParaRPr lang="en-US"/>
          </a:p>
        </p:txBody>
      </p:sp>
    </p:spTree>
    <p:extLst>
      <p:ext uri="{BB962C8B-B14F-4D97-AF65-F5344CB8AC3E}">
        <p14:creationId xmlns:p14="http://schemas.microsoft.com/office/powerpoint/2010/main" val="1935286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5BCAF3-F412-4081-8B02-CB9FA261E157}"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47DE6-8BB6-486F-93D4-6A2389E964EB}" type="slidenum">
              <a:rPr lang="en-US" smtClean="0"/>
              <a:t>‹#›</a:t>
            </a:fld>
            <a:endParaRPr lang="en-US"/>
          </a:p>
        </p:txBody>
      </p:sp>
    </p:spTree>
    <p:extLst>
      <p:ext uri="{BB962C8B-B14F-4D97-AF65-F5344CB8AC3E}">
        <p14:creationId xmlns:p14="http://schemas.microsoft.com/office/powerpoint/2010/main" val="666612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5BCAF3-F412-4081-8B02-CB9FA261E157}" type="datetimeFigureOut">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C47DE6-8BB6-486F-93D4-6A2389E964EB}" type="slidenum">
              <a:rPr lang="en-US" smtClean="0"/>
              <a:t>‹#›</a:t>
            </a:fld>
            <a:endParaRPr lang="en-US"/>
          </a:p>
        </p:txBody>
      </p:sp>
    </p:spTree>
    <p:extLst>
      <p:ext uri="{BB962C8B-B14F-4D97-AF65-F5344CB8AC3E}">
        <p14:creationId xmlns:p14="http://schemas.microsoft.com/office/powerpoint/2010/main" val="1134989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5BCAF3-F412-4081-8B02-CB9FA261E157}" type="datetimeFigureOut">
              <a:rPr lang="en-US" smtClean="0"/>
              <a:t>10/10/2017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C47DE6-8BB6-486F-93D4-6A2389E964EB}" type="slidenum">
              <a:rPr lang="en-US" smtClean="0"/>
              <a:t>‹#›</a:t>
            </a:fld>
            <a:endParaRPr lang="en-US"/>
          </a:p>
        </p:txBody>
      </p:sp>
    </p:spTree>
    <p:extLst>
      <p:ext uri="{BB962C8B-B14F-4D97-AF65-F5344CB8AC3E}">
        <p14:creationId xmlns:p14="http://schemas.microsoft.com/office/powerpoint/2010/main" val="1997964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5BCAF3-F412-4081-8B02-CB9FA261E157}" type="datetimeFigureOut">
              <a:rPr lang="en-US" smtClean="0"/>
              <a:t>10/10/2017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C47DE6-8BB6-486F-93D4-6A2389E964EB}" type="slidenum">
              <a:rPr lang="en-US" smtClean="0"/>
              <a:t>‹#›</a:t>
            </a:fld>
            <a:endParaRPr lang="en-US"/>
          </a:p>
        </p:txBody>
      </p:sp>
    </p:spTree>
    <p:extLst>
      <p:ext uri="{BB962C8B-B14F-4D97-AF65-F5344CB8AC3E}">
        <p14:creationId xmlns:p14="http://schemas.microsoft.com/office/powerpoint/2010/main" val="140300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5BCAF3-F412-4081-8B02-CB9FA261E157}" type="datetimeFigureOut">
              <a:rPr lang="en-US" smtClean="0"/>
              <a:t>10/10/2017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C47DE6-8BB6-486F-93D4-6A2389E964EB}" type="slidenum">
              <a:rPr lang="en-US" smtClean="0"/>
              <a:t>‹#›</a:t>
            </a:fld>
            <a:endParaRPr lang="en-US"/>
          </a:p>
        </p:txBody>
      </p:sp>
    </p:spTree>
    <p:extLst>
      <p:ext uri="{BB962C8B-B14F-4D97-AF65-F5344CB8AC3E}">
        <p14:creationId xmlns:p14="http://schemas.microsoft.com/office/powerpoint/2010/main" val="2069077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5BCAF3-F412-4081-8B02-CB9FA261E157}" type="datetimeFigureOut">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C47DE6-8BB6-486F-93D4-6A2389E964EB}" type="slidenum">
              <a:rPr lang="en-US" smtClean="0"/>
              <a:t>‹#›</a:t>
            </a:fld>
            <a:endParaRPr lang="en-US"/>
          </a:p>
        </p:txBody>
      </p:sp>
    </p:spTree>
    <p:extLst>
      <p:ext uri="{BB962C8B-B14F-4D97-AF65-F5344CB8AC3E}">
        <p14:creationId xmlns:p14="http://schemas.microsoft.com/office/powerpoint/2010/main" val="3493062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5BCAF3-F412-4081-8B02-CB9FA261E157}" type="datetimeFigureOut">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C47DE6-8BB6-486F-93D4-6A2389E964EB}" type="slidenum">
              <a:rPr lang="en-US" smtClean="0"/>
              <a:t>‹#›</a:t>
            </a:fld>
            <a:endParaRPr lang="en-US"/>
          </a:p>
        </p:txBody>
      </p:sp>
    </p:spTree>
    <p:extLst>
      <p:ext uri="{BB962C8B-B14F-4D97-AF65-F5344CB8AC3E}">
        <p14:creationId xmlns:p14="http://schemas.microsoft.com/office/powerpoint/2010/main" val="1464928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5BCAF3-F412-4081-8B02-CB9FA261E157}" type="datetimeFigureOut">
              <a:rPr lang="en-US" smtClean="0"/>
              <a:t>10/10/2017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C47DE6-8BB6-486F-93D4-6A2389E964EB}" type="slidenum">
              <a:rPr lang="en-US" smtClean="0"/>
              <a:t>‹#›</a:t>
            </a:fld>
            <a:endParaRPr lang="en-US"/>
          </a:p>
        </p:txBody>
      </p:sp>
    </p:spTree>
    <p:extLst>
      <p:ext uri="{BB962C8B-B14F-4D97-AF65-F5344CB8AC3E}">
        <p14:creationId xmlns:p14="http://schemas.microsoft.com/office/powerpoint/2010/main" val="1493730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8iKhLGK7HG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105400"/>
            <a:ext cx="7772400" cy="1470025"/>
          </a:xfrm>
        </p:spPr>
        <p:txBody>
          <a:bodyPr/>
          <a:lstStyle/>
          <a:p>
            <a:r>
              <a:rPr lang="en-US" dirty="0" smtClean="0"/>
              <a:t>Inertia </a:t>
            </a:r>
            <a:r>
              <a:rPr lang="en-US" dirty="0" smtClean="0">
                <a:sym typeface="Wingdings" panose="05000000000000000000" pitchFamily="2" charset="2"/>
              </a:rPr>
              <a:t> property of matter which resists change to motion</a:t>
            </a:r>
            <a:endParaRPr lang="en-US" dirty="0"/>
          </a:p>
        </p:txBody>
      </p:sp>
      <p:sp>
        <p:nvSpPr>
          <p:cNvPr id="3" name="Subtitle 2"/>
          <p:cNvSpPr>
            <a:spLocks noGrp="1"/>
          </p:cNvSpPr>
          <p:nvPr>
            <p:ph type="subTitle" idx="1"/>
          </p:nvPr>
        </p:nvSpPr>
        <p:spPr>
          <a:xfrm>
            <a:off x="0" y="0"/>
            <a:ext cx="9144000" cy="2895600"/>
          </a:xfrm>
        </p:spPr>
        <p:txBody>
          <a:bodyPr>
            <a:normAutofit/>
          </a:bodyPr>
          <a:lstStyle/>
          <a:p>
            <a:r>
              <a:rPr lang="en-US" b="1" i="1" dirty="0" smtClean="0">
                <a:solidFill>
                  <a:schemeClr val="tx1"/>
                </a:solidFill>
              </a:rPr>
              <a:t>Newton’s first law </a:t>
            </a:r>
            <a:r>
              <a:rPr lang="en-US" dirty="0" smtClean="0">
                <a:solidFill>
                  <a:schemeClr val="tx1"/>
                </a:solidFill>
              </a:rPr>
              <a:t>– the Law of Inertia states that an object at rest will stay at rest unless acted on by an outside force. An object in motion will stay in motion unless acted on by an outside force.</a:t>
            </a:r>
            <a:endParaRPr lang="en-US" dirty="0">
              <a:solidFill>
                <a:schemeClr val="tx1"/>
              </a:solidFill>
            </a:endParaRPr>
          </a:p>
        </p:txBody>
      </p:sp>
      <p:pic>
        <p:nvPicPr>
          <p:cNvPr id="4" name="Picture 3" descr="http://everythingmaths.co.za/science/grade-11/02-newtons-laws/pspictures/159671fe953ea20453517a839db17c25.png"/>
          <p:cNvPicPr/>
          <p:nvPr/>
        </p:nvPicPr>
        <p:blipFill>
          <a:blip r:embed="rId2">
            <a:extLst>
              <a:ext uri="{28A0092B-C50C-407E-A947-70E740481C1C}">
                <a14:useLocalDpi xmlns:a14="http://schemas.microsoft.com/office/drawing/2010/main" val="0"/>
              </a:ext>
            </a:extLst>
          </a:blip>
          <a:srcRect/>
          <a:stretch>
            <a:fillRect/>
          </a:stretch>
        </p:blipFill>
        <p:spPr bwMode="auto">
          <a:xfrm>
            <a:off x="3298508" y="2362200"/>
            <a:ext cx="5083492" cy="2802255"/>
          </a:xfrm>
          <a:prstGeom prst="rect">
            <a:avLst/>
          </a:prstGeom>
          <a:noFill/>
          <a:ln>
            <a:noFill/>
          </a:ln>
        </p:spPr>
      </p:pic>
      <p:sp>
        <p:nvSpPr>
          <p:cNvPr id="5" name="Rectangle 4"/>
          <p:cNvSpPr/>
          <p:nvPr/>
        </p:nvSpPr>
        <p:spPr>
          <a:xfrm>
            <a:off x="609600" y="2819400"/>
            <a:ext cx="1219200" cy="1477328"/>
          </a:xfrm>
          <a:prstGeom prst="rect">
            <a:avLst/>
          </a:prstGeom>
        </p:spPr>
        <p:txBody>
          <a:bodyPr wrap="square">
            <a:spAutoFit/>
          </a:bodyPr>
          <a:lstStyle/>
          <a:p>
            <a:r>
              <a:rPr lang="en-US" dirty="0" smtClean="0">
                <a:hlinkClick r:id="rId3"/>
              </a:rPr>
              <a:t>https://www.youtube.com/watch?v=8iKhLGK7HGk</a:t>
            </a:r>
            <a:endParaRPr lang="en-US" dirty="0"/>
          </a:p>
        </p:txBody>
      </p:sp>
    </p:spTree>
    <p:extLst>
      <p:ext uri="{BB962C8B-B14F-4D97-AF65-F5344CB8AC3E}">
        <p14:creationId xmlns:p14="http://schemas.microsoft.com/office/powerpoint/2010/main" val="4068496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a:t>Problem 2</a:t>
            </a:r>
          </a:p>
        </p:txBody>
      </p:sp>
      <p:sp>
        <p:nvSpPr>
          <p:cNvPr id="167939" name="Rectangle 3"/>
          <p:cNvSpPr>
            <a:spLocks noGrp="1" noChangeArrowheads="1"/>
          </p:cNvSpPr>
          <p:nvPr>
            <p:ph type="body" idx="1"/>
          </p:nvPr>
        </p:nvSpPr>
        <p:spPr/>
        <p:txBody>
          <a:bodyPr/>
          <a:lstStyle/>
          <a:p>
            <a:pPr>
              <a:buFontTx/>
              <a:buNone/>
            </a:pPr>
            <a:r>
              <a:rPr lang="en-US" dirty="0"/>
              <a:t>An egg is </a:t>
            </a:r>
            <a:r>
              <a:rPr lang="en-US" b="1" dirty="0">
                <a:ln w="22225">
                  <a:solidFill>
                    <a:schemeClr val="accent2"/>
                  </a:solidFill>
                  <a:prstDash val="solid"/>
                </a:ln>
                <a:solidFill>
                  <a:schemeClr val="accent2">
                    <a:lumMod val="40000"/>
                    <a:lumOff val="60000"/>
                  </a:schemeClr>
                </a:solidFill>
              </a:rPr>
              <a:t>free-falling</a:t>
            </a:r>
            <a:r>
              <a:rPr lang="en-US" dirty="0"/>
              <a:t> from a nest in a tree. Neglect air resistance. Draw a free-body diagram showing the forces involved.</a:t>
            </a:r>
          </a:p>
        </p:txBody>
      </p:sp>
      <p:pic>
        <p:nvPicPr>
          <p:cNvPr id="3" name="Picture 2">
            <a:extLst>
              <a:ext uri="{FF2B5EF4-FFF2-40B4-BE49-F238E27FC236}">
                <a16:creationId xmlns:a16="http://schemas.microsoft.com/office/drawing/2014/main" xmlns="" id="{F8C2E379-9908-4C67-B40A-AA2D12AC3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3268663"/>
            <a:ext cx="904875" cy="2857500"/>
          </a:xfrm>
          <a:prstGeom prst="rect">
            <a:avLst/>
          </a:prstGeom>
        </p:spPr>
      </p:pic>
    </p:spTree>
    <p:extLst>
      <p:ext uri="{BB962C8B-B14F-4D97-AF65-F5344CB8AC3E}">
        <p14:creationId xmlns:p14="http://schemas.microsoft.com/office/powerpoint/2010/main" val="2252830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endParaRPr lang="en-US"/>
          </a:p>
        </p:txBody>
      </p:sp>
      <p:sp>
        <p:nvSpPr>
          <p:cNvPr id="168963" name="Rectangle 3"/>
          <p:cNvSpPr>
            <a:spLocks noGrp="1" noChangeArrowheads="1"/>
          </p:cNvSpPr>
          <p:nvPr>
            <p:ph type="body" idx="1"/>
          </p:nvPr>
        </p:nvSpPr>
        <p:spPr>
          <a:xfrm>
            <a:off x="457200" y="1600200"/>
            <a:ext cx="2819400" cy="4525963"/>
          </a:xfrm>
        </p:spPr>
        <p:txBody>
          <a:bodyPr/>
          <a:lstStyle/>
          <a:p>
            <a:pPr>
              <a:buFontTx/>
              <a:buNone/>
            </a:pPr>
            <a:r>
              <a:rPr lang="en-US"/>
              <a:t>Gravity is the only force acting on the egg as it falls.</a:t>
            </a:r>
          </a:p>
        </p:txBody>
      </p:sp>
      <p:pic>
        <p:nvPicPr>
          <p:cNvPr id="168965" name="Picture 5" descr="u2l2c4"/>
          <p:cNvPicPr>
            <a:picLocks noChangeAspect="1" noChangeArrowheads="1"/>
          </p:cNvPicPr>
          <p:nvPr/>
        </p:nvPicPr>
        <p:blipFill>
          <a:blip r:embed="rId2" cstate="print"/>
          <a:srcRect/>
          <a:stretch>
            <a:fillRect/>
          </a:stretch>
        </p:blipFill>
        <p:spPr bwMode="auto">
          <a:xfrm>
            <a:off x="3810000" y="1600200"/>
            <a:ext cx="5029200" cy="4899025"/>
          </a:xfrm>
          <a:prstGeom prst="rect">
            <a:avLst/>
          </a:prstGeom>
          <a:noFill/>
        </p:spPr>
      </p:pic>
    </p:spTree>
    <p:extLst>
      <p:ext uri="{BB962C8B-B14F-4D97-AF65-F5344CB8AC3E}">
        <p14:creationId xmlns:p14="http://schemas.microsoft.com/office/powerpoint/2010/main" val="2031261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a:t>Problem 3</a:t>
            </a:r>
          </a:p>
        </p:txBody>
      </p:sp>
      <p:sp>
        <p:nvSpPr>
          <p:cNvPr id="169987" name="Rectangle 3"/>
          <p:cNvSpPr>
            <a:spLocks noGrp="1" noChangeArrowheads="1"/>
          </p:cNvSpPr>
          <p:nvPr>
            <p:ph type="body" idx="1"/>
          </p:nvPr>
        </p:nvSpPr>
        <p:spPr>
          <a:xfrm>
            <a:off x="457200" y="1600200"/>
            <a:ext cx="4267200" cy="4525963"/>
          </a:xfrm>
        </p:spPr>
        <p:txBody>
          <a:bodyPr/>
          <a:lstStyle/>
          <a:p>
            <a:pPr>
              <a:buFontTx/>
              <a:buNone/>
            </a:pPr>
            <a:r>
              <a:rPr lang="en-US" dirty="0"/>
              <a:t>A flying squirrel is gliding (no wing flaps) from a tree to the ground at </a:t>
            </a:r>
            <a:r>
              <a:rPr lang="en-US" b="1" dirty="0">
                <a:ln w="22225">
                  <a:solidFill>
                    <a:schemeClr val="accent2"/>
                  </a:solidFill>
                  <a:prstDash val="solid"/>
                </a:ln>
                <a:solidFill>
                  <a:schemeClr val="accent2">
                    <a:lumMod val="40000"/>
                    <a:lumOff val="60000"/>
                  </a:schemeClr>
                </a:solidFill>
              </a:rPr>
              <a:t>constant</a:t>
            </a:r>
            <a:r>
              <a:rPr lang="en-US" dirty="0"/>
              <a:t> velocity. </a:t>
            </a:r>
            <a:r>
              <a:rPr lang="en-US" b="1" dirty="0">
                <a:ln w="22225">
                  <a:solidFill>
                    <a:schemeClr val="accent2"/>
                  </a:solidFill>
                  <a:prstDash val="solid"/>
                </a:ln>
                <a:solidFill>
                  <a:schemeClr val="accent2">
                    <a:lumMod val="40000"/>
                    <a:lumOff val="60000"/>
                  </a:schemeClr>
                </a:solidFill>
              </a:rPr>
              <a:t>Consider air resistance</a:t>
            </a:r>
            <a:r>
              <a:rPr lang="en-US" dirty="0"/>
              <a:t>. A free body diagram for this situation looks like…</a:t>
            </a:r>
          </a:p>
        </p:txBody>
      </p:sp>
      <p:pic>
        <p:nvPicPr>
          <p:cNvPr id="3" name="Picture 2">
            <a:extLst>
              <a:ext uri="{FF2B5EF4-FFF2-40B4-BE49-F238E27FC236}">
                <a16:creationId xmlns:a16="http://schemas.microsoft.com/office/drawing/2014/main" xmlns="" id="{1B510F97-22AD-4803-8C23-44B8874518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4450" y="1668463"/>
            <a:ext cx="3562350" cy="4457700"/>
          </a:xfrm>
          <a:prstGeom prst="rect">
            <a:avLst/>
          </a:prstGeom>
        </p:spPr>
      </p:pic>
    </p:spTree>
    <p:extLst>
      <p:ext uri="{BB962C8B-B14F-4D97-AF65-F5344CB8AC3E}">
        <p14:creationId xmlns:p14="http://schemas.microsoft.com/office/powerpoint/2010/main" val="2803205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endParaRPr lang="en-US"/>
          </a:p>
        </p:txBody>
      </p:sp>
      <p:sp>
        <p:nvSpPr>
          <p:cNvPr id="171011" name="Rectangle 3"/>
          <p:cNvSpPr>
            <a:spLocks noGrp="1" noChangeArrowheads="1"/>
          </p:cNvSpPr>
          <p:nvPr>
            <p:ph type="body" idx="1"/>
          </p:nvPr>
        </p:nvSpPr>
        <p:spPr>
          <a:xfrm>
            <a:off x="457200" y="1600200"/>
            <a:ext cx="3505200" cy="4525963"/>
          </a:xfrm>
        </p:spPr>
        <p:txBody>
          <a:bodyPr/>
          <a:lstStyle/>
          <a:p>
            <a:pPr>
              <a:buFontTx/>
              <a:buNone/>
            </a:pPr>
            <a:r>
              <a:rPr lang="en-US" dirty="0"/>
              <a:t>Gravity pulls down on the squirrel while air resistance pushes up on the squirrel while it falls.</a:t>
            </a:r>
          </a:p>
        </p:txBody>
      </p:sp>
      <p:pic>
        <p:nvPicPr>
          <p:cNvPr id="171013" name="Picture 5" descr="u2l2c5"/>
          <p:cNvPicPr>
            <a:picLocks noChangeAspect="1" noChangeArrowheads="1"/>
          </p:cNvPicPr>
          <p:nvPr/>
        </p:nvPicPr>
        <p:blipFill>
          <a:blip r:embed="rId2" cstate="print"/>
          <a:srcRect/>
          <a:stretch>
            <a:fillRect/>
          </a:stretch>
        </p:blipFill>
        <p:spPr bwMode="auto">
          <a:xfrm>
            <a:off x="4572000" y="1600200"/>
            <a:ext cx="3668713" cy="4953000"/>
          </a:xfrm>
          <a:prstGeom prst="rect">
            <a:avLst/>
          </a:prstGeom>
          <a:noFill/>
        </p:spPr>
      </p:pic>
    </p:spTree>
    <p:extLst>
      <p:ext uri="{BB962C8B-B14F-4D97-AF65-F5344CB8AC3E}">
        <p14:creationId xmlns:p14="http://schemas.microsoft.com/office/powerpoint/2010/main" val="2704009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Problem 4</a:t>
            </a:r>
          </a:p>
        </p:txBody>
      </p:sp>
      <p:sp>
        <p:nvSpPr>
          <p:cNvPr id="172035" name="Rectangle 3"/>
          <p:cNvSpPr>
            <a:spLocks noGrp="1" noChangeArrowheads="1"/>
          </p:cNvSpPr>
          <p:nvPr>
            <p:ph type="body" idx="1"/>
          </p:nvPr>
        </p:nvSpPr>
        <p:spPr/>
        <p:txBody>
          <a:bodyPr/>
          <a:lstStyle/>
          <a:p>
            <a:pPr>
              <a:buFontTx/>
              <a:buNone/>
            </a:pPr>
            <a:r>
              <a:rPr lang="en-US" dirty="0"/>
              <a:t>A rightward force is </a:t>
            </a:r>
            <a:r>
              <a:rPr lang="en-US" b="1" dirty="0">
                <a:ln w="22225">
                  <a:solidFill>
                    <a:schemeClr val="accent2"/>
                  </a:solidFill>
                  <a:prstDash val="solid"/>
                </a:ln>
                <a:solidFill>
                  <a:schemeClr val="accent2">
                    <a:lumMod val="40000"/>
                    <a:lumOff val="60000"/>
                  </a:schemeClr>
                </a:solidFill>
              </a:rPr>
              <a:t>applied</a:t>
            </a:r>
            <a:r>
              <a:rPr lang="en-US" dirty="0"/>
              <a:t> to a book in order to move it across a desk. Consider frictional forces. Neglect air resistance. Construct a free-body diagram. Let’s see what this one looks like.</a:t>
            </a:r>
          </a:p>
        </p:txBody>
      </p:sp>
      <p:pic>
        <p:nvPicPr>
          <p:cNvPr id="3" name="Picture 2" descr="A screenshot of a cell phone&#10;&#10;Description generated with high confidence">
            <a:extLst>
              <a:ext uri="{FF2B5EF4-FFF2-40B4-BE49-F238E27FC236}">
                <a16:creationId xmlns:a16="http://schemas.microsoft.com/office/drawing/2014/main" xmlns="" id="{C16BDB52-C31A-477A-898A-581D21B7D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4267200"/>
            <a:ext cx="4419600" cy="1447800"/>
          </a:xfrm>
          <a:prstGeom prst="rect">
            <a:avLst/>
          </a:prstGeom>
        </p:spPr>
      </p:pic>
    </p:spTree>
    <p:extLst>
      <p:ext uri="{BB962C8B-B14F-4D97-AF65-F5344CB8AC3E}">
        <p14:creationId xmlns:p14="http://schemas.microsoft.com/office/powerpoint/2010/main" val="1387756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3"/>
          <p:cNvSpPr>
            <a:spLocks noGrp="1" noChangeArrowheads="1"/>
          </p:cNvSpPr>
          <p:nvPr>
            <p:ph type="body" idx="1"/>
          </p:nvPr>
        </p:nvSpPr>
        <p:spPr>
          <a:xfrm>
            <a:off x="1371600" y="0"/>
            <a:ext cx="7772400" cy="3657600"/>
          </a:xfrm>
        </p:spPr>
        <p:txBody>
          <a:bodyPr/>
          <a:lstStyle/>
          <a:p>
            <a:pPr>
              <a:buFontTx/>
              <a:buNone/>
            </a:pPr>
            <a:r>
              <a:rPr lang="en-US" sz="3600"/>
              <a:t>Note the applied force arrow pointing to the right. Notice how friction force points in the opposite direction. Finally, there is still gravity and normal forces involved.</a:t>
            </a:r>
          </a:p>
        </p:txBody>
      </p:sp>
      <p:pic>
        <p:nvPicPr>
          <p:cNvPr id="173061" name="Picture 5" descr="u2l2c6"/>
          <p:cNvPicPr>
            <a:picLocks noChangeAspect="1" noChangeArrowheads="1"/>
          </p:cNvPicPr>
          <p:nvPr/>
        </p:nvPicPr>
        <p:blipFill>
          <a:blip r:embed="rId2" cstate="print"/>
          <a:srcRect/>
          <a:stretch>
            <a:fillRect/>
          </a:stretch>
        </p:blipFill>
        <p:spPr bwMode="auto">
          <a:xfrm>
            <a:off x="1436914" y="3124200"/>
            <a:ext cx="6781800" cy="3489325"/>
          </a:xfrm>
          <a:prstGeom prst="rect">
            <a:avLst/>
          </a:prstGeom>
          <a:noFill/>
        </p:spPr>
      </p:pic>
    </p:spTree>
    <p:extLst>
      <p:ext uri="{BB962C8B-B14F-4D97-AF65-F5344CB8AC3E}">
        <p14:creationId xmlns:p14="http://schemas.microsoft.com/office/powerpoint/2010/main" val="2268147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US"/>
              <a:t>Problem 5</a:t>
            </a:r>
          </a:p>
        </p:txBody>
      </p:sp>
      <p:sp>
        <p:nvSpPr>
          <p:cNvPr id="174083" name="Rectangle 3"/>
          <p:cNvSpPr>
            <a:spLocks noGrp="1" noChangeArrowheads="1"/>
          </p:cNvSpPr>
          <p:nvPr>
            <p:ph type="body" idx="1"/>
          </p:nvPr>
        </p:nvSpPr>
        <p:spPr/>
        <p:txBody>
          <a:bodyPr/>
          <a:lstStyle/>
          <a:p>
            <a:pPr>
              <a:buFontTx/>
              <a:buNone/>
            </a:pPr>
            <a:r>
              <a:rPr lang="en-US" dirty="0"/>
              <a:t>A skydiver is descending with a </a:t>
            </a:r>
            <a:r>
              <a:rPr lang="en-US" b="1" dirty="0">
                <a:ln w="22225">
                  <a:solidFill>
                    <a:schemeClr val="accent2"/>
                  </a:solidFill>
                  <a:prstDash val="solid"/>
                </a:ln>
                <a:solidFill>
                  <a:schemeClr val="accent2">
                    <a:lumMod val="40000"/>
                    <a:lumOff val="60000"/>
                  </a:schemeClr>
                </a:solidFill>
              </a:rPr>
              <a:t>constant</a:t>
            </a:r>
            <a:r>
              <a:rPr lang="en-US" dirty="0"/>
              <a:t> velocity. Consider air resistance. Draw a free-body diagram.</a:t>
            </a:r>
          </a:p>
        </p:txBody>
      </p:sp>
      <p:pic>
        <p:nvPicPr>
          <p:cNvPr id="3" name="Picture 2" descr="A close up of a logo&#10;&#10;Description generated with high confidence">
            <a:extLst>
              <a:ext uri="{FF2B5EF4-FFF2-40B4-BE49-F238E27FC236}">
                <a16:creationId xmlns:a16="http://schemas.microsoft.com/office/drawing/2014/main" xmlns="" id="{E552D457-8586-48FC-B48F-D6D2FF0EF2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3886200"/>
            <a:ext cx="2607526" cy="1780032"/>
          </a:xfrm>
          <a:prstGeom prst="rect">
            <a:avLst/>
          </a:prstGeom>
        </p:spPr>
      </p:pic>
    </p:spTree>
    <p:extLst>
      <p:ext uri="{BB962C8B-B14F-4D97-AF65-F5344CB8AC3E}">
        <p14:creationId xmlns:p14="http://schemas.microsoft.com/office/powerpoint/2010/main" val="366566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type="body" idx="1"/>
          </p:nvPr>
        </p:nvSpPr>
        <p:spPr>
          <a:xfrm>
            <a:off x="457200" y="1600200"/>
            <a:ext cx="4267200" cy="4525963"/>
          </a:xfrm>
        </p:spPr>
        <p:txBody>
          <a:bodyPr/>
          <a:lstStyle/>
          <a:p>
            <a:pPr>
              <a:buFontTx/>
              <a:buNone/>
            </a:pPr>
            <a:r>
              <a:rPr lang="en-US"/>
              <a:t>Gravity pulls down on the skydiver, while air resistance pushes up as she falls.</a:t>
            </a:r>
          </a:p>
        </p:txBody>
      </p:sp>
      <p:pic>
        <p:nvPicPr>
          <p:cNvPr id="175109" name="Picture 5" descr="u2l2c5"/>
          <p:cNvPicPr>
            <a:picLocks noChangeAspect="1" noChangeArrowheads="1"/>
          </p:cNvPicPr>
          <p:nvPr/>
        </p:nvPicPr>
        <p:blipFill>
          <a:blip r:embed="rId2" cstate="print"/>
          <a:srcRect/>
          <a:stretch>
            <a:fillRect/>
          </a:stretch>
        </p:blipFill>
        <p:spPr bwMode="auto">
          <a:xfrm>
            <a:off x="5181600" y="1676400"/>
            <a:ext cx="3557588" cy="4800600"/>
          </a:xfrm>
          <a:prstGeom prst="rect">
            <a:avLst/>
          </a:prstGeom>
          <a:noFill/>
        </p:spPr>
      </p:pic>
    </p:spTree>
    <p:extLst>
      <p:ext uri="{BB962C8B-B14F-4D97-AF65-F5344CB8AC3E}">
        <p14:creationId xmlns:p14="http://schemas.microsoft.com/office/powerpoint/2010/main" val="564090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US"/>
              <a:t>Problem 6</a:t>
            </a:r>
          </a:p>
        </p:txBody>
      </p:sp>
      <p:sp>
        <p:nvSpPr>
          <p:cNvPr id="176131" name="Rectangle 3"/>
          <p:cNvSpPr>
            <a:spLocks noGrp="1" noChangeArrowheads="1"/>
          </p:cNvSpPr>
          <p:nvPr>
            <p:ph type="body" idx="1"/>
          </p:nvPr>
        </p:nvSpPr>
        <p:spPr/>
        <p:txBody>
          <a:bodyPr/>
          <a:lstStyle/>
          <a:p>
            <a:pPr>
              <a:buFontTx/>
              <a:buNone/>
            </a:pPr>
            <a:r>
              <a:rPr lang="en-US" dirty="0"/>
              <a:t>A man drags a sled across loosely packed snow with a rightward </a:t>
            </a:r>
            <a:r>
              <a:rPr lang="en-US" b="1" dirty="0">
                <a:ln w="22225">
                  <a:solidFill>
                    <a:schemeClr val="accent2"/>
                  </a:solidFill>
                  <a:prstDash val="solid"/>
                </a:ln>
                <a:solidFill>
                  <a:schemeClr val="accent2">
                    <a:lumMod val="40000"/>
                    <a:lumOff val="60000"/>
                  </a:schemeClr>
                </a:solidFill>
              </a:rPr>
              <a:t>acceleration</a:t>
            </a:r>
            <a:r>
              <a:rPr lang="en-US" dirty="0"/>
              <a:t>. Draw a free-body diagram.</a:t>
            </a:r>
          </a:p>
        </p:txBody>
      </p:sp>
      <p:pic>
        <p:nvPicPr>
          <p:cNvPr id="2" name="Picture 1">
            <a:extLst>
              <a:ext uri="{FF2B5EF4-FFF2-40B4-BE49-F238E27FC236}">
                <a16:creationId xmlns:a16="http://schemas.microsoft.com/office/drawing/2014/main" xmlns="" id="{C4A2367E-4000-45AF-94CC-FD317BD8C7A3}"/>
              </a:ext>
            </a:extLst>
          </p:cNvPr>
          <p:cNvPicPr>
            <a:picLocks noChangeAspect="1"/>
          </p:cNvPicPr>
          <p:nvPr/>
        </p:nvPicPr>
        <p:blipFill>
          <a:blip r:embed="rId2"/>
          <a:stretch>
            <a:fillRect/>
          </a:stretch>
        </p:blipFill>
        <p:spPr>
          <a:xfrm>
            <a:off x="385762" y="3440113"/>
            <a:ext cx="8372475" cy="2686050"/>
          </a:xfrm>
          <a:prstGeom prst="rect">
            <a:avLst/>
          </a:prstGeom>
        </p:spPr>
      </p:pic>
    </p:spTree>
    <p:extLst>
      <p:ext uri="{BB962C8B-B14F-4D97-AF65-F5344CB8AC3E}">
        <p14:creationId xmlns:p14="http://schemas.microsoft.com/office/powerpoint/2010/main" val="937241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3"/>
          <p:cNvSpPr>
            <a:spLocks noGrp="1" noChangeArrowheads="1"/>
          </p:cNvSpPr>
          <p:nvPr>
            <p:ph type="body" idx="1"/>
          </p:nvPr>
        </p:nvSpPr>
        <p:spPr>
          <a:xfrm>
            <a:off x="457200" y="457200"/>
            <a:ext cx="8382000" cy="2590800"/>
          </a:xfrm>
        </p:spPr>
        <p:txBody>
          <a:bodyPr/>
          <a:lstStyle/>
          <a:p>
            <a:pPr>
              <a:buFontTx/>
              <a:buNone/>
            </a:pPr>
            <a:r>
              <a:rPr lang="en-US" dirty="0"/>
              <a:t>The rightward force arrow points to the right. Friction slows his progress and pulls in the opposite direction.  Normal forces still apply as does gravitational force since we are on planet Earth. </a:t>
            </a:r>
          </a:p>
        </p:txBody>
      </p:sp>
      <p:pic>
        <p:nvPicPr>
          <p:cNvPr id="177157" name="Picture 5" descr="u2l2c6"/>
          <p:cNvPicPr>
            <a:picLocks noChangeAspect="1" noChangeArrowheads="1"/>
          </p:cNvPicPr>
          <p:nvPr/>
        </p:nvPicPr>
        <p:blipFill>
          <a:blip r:embed="rId2" cstate="print"/>
          <a:srcRect/>
          <a:stretch>
            <a:fillRect/>
          </a:stretch>
        </p:blipFill>
        <p:spPr bwMode="auto">
          <a:xfrm>
            <a:off x="1676400" y="3200400"/>
            <a:ext cx="6229350" cy="3206750"/>
          </a:xfrm>
          <a:prstGeom prst="rect">
            <a:avLst/>
          </a:prstGeom>
          <a:noFill/>
        </p:spPr>
      </p:pic>
    </p:spTree>
    <p:extLst>
      <p:ext uri="{BB962C8B-B14F-4D97-AF65-F5344CB8AC3E}">
        <p14:creationId xmlns:p14="http://schemas.microsoft.com/office/powerpoint/2010/main" val="2498095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lstStyle/>
          <a:p>
            <a:r>
              <a:rPr lang="en-US" dirty="0" smtClean="0"/>
              <a:t>Newton’s second law </a:t>
            </a:r>
            <a:r>
              <a:rPr lang="en-US" dirty="0" smtClean="0">
                <a:sym typeface="Wingdings" panose="05000000000000000000" pitchFamily="2" charset="2"/>
              </a:rPr>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26249378"/>
              </p:ext>
            </p:extLst>
          </p:nvPr>
        </p:nvGraphicFramePr>
        <p:xfrm>
          <a:off x="4383121" y="807720"/>
          <a:ext cx="4762500" cy="2194560"/>
        </p:xfrm>
        <a:graphic>
          <a:graphicData uri="http://schemas.openxmlformats.org/drawingml/2006/table">
            <a:tbl>
              <a:tblPr/>
              <a:tblGrid>
                <a:gridCol w="4762500"/>
              </a:tblGrid>
              <a:tr h="0">
                <a:tc>
                  <a:txBody>
                    <a:bodyPr/>
                    <a:lstStyle/>
                    <a:p>
                      <a:r>
                        <a:rPr lang="en-US" sz="2400" b="1" dirty="0"/>
                        <a:t>Acceleration is produced when a </a:t>
                      </a:r>
                      <a:r>
                        <a:rPr lang="en-US" sz="2400" b="1" dirty="0">
                          <a:solidFill>
                            <a:srgbClr val="C00000"/>
                          </a:solidFill>
                        </a:rPr>
                        <a:t>force</a:t>
                      </a:r>
                      <a:r>
                        <a:rPr lang="en-US" sz="2400" b="1" dirty="0"/>
                        <a:t> acts on a </a:t>
                      </a:r>
                      <a:r>
                        <a:rPr lang="en-US" sz="2400" b="1" dirty="0">
                          <a:solidFill>
                            <a:srgbClr val="C00000"/>
                          </a:solidFill>
                        </a:rPr>
                        <a:t>mass</a:t>
                      </a:r>
                      <a:r>
                        <a:rPr lang="en-US" sz="2400" b="1" dirty="0"/>
                        <a:t>. The greater the mass (of the object being accelerated) the greater the amount of force needed (to accelerate the object).</a:t>
                      </a:r>
                    </a:p>
                  </a:txBody>
                  <a:tcPr marL="0" marR="0" marT="0" marB="0" anchor="ctr">
                    <a:lnL>
                      <a:noFill/>
                    </a:lnL>
                    <a:lnR>
                      <a:noFill/>
                    </a:lnR>
                    <a:lnT>
                      <a:noFill/>
                    </a:lnT>
                    <a:lnB>
                      <a:noFill/>
                    </a:lnB>
                  </a:tcPr>
                </a:tc>
              </a:tr>
            </a:tbl>
          </a:graphicData>
        </a:graphic>
      </p:graphicFrame>
      <p:sp>
        <p:nvSpPr>
          <p:cNvPr id="5" name="Rectangle 1"/>
          <p:cNvSpPr>
            <a:spLocks noChangeArrowheads="1"/>
          </p:cNvSpPr>
          <p:nvPr/>
        </p:nvSpPr>
        <p:spPr bwMode="auto">
          <a:xfrm>
            <a:off x="228600" y="1447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4495800" y="3124200"/>
                <a:ext cx="2171107"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a:rPr>
                        <m:t>𝐹</m:t>
                      </m:r>
                      <m:r>
                        <a:rPr lang="en-US" sz="3600" b="0" i="1" smtClean="0">
                          <a:latin typeface="Cambria Math"/>
                        </a:rPr>
                        <m:t>=</m:t>
                      </m:r>
                      <m:r>
                        <a:rPr lang="en-US" sz="3600" b="0" i="1" smtClean="0">
                          <a:latin typeface="Cambria Math"/>
                        </a:rPr>
                        <m:t>𝑚</m:t>
                      </m:r>
                      <m:r>
                        <a:rPr lang="en-US" sz="3600" b="0" i="1" smtClean="0">
                          <a:latin typeface="Cambria Math"/>
                          <a:ea typeface="Cambria Math"/>
                        </a:rPr>
                        <m:t>∙</m:t>
                      </m:r>
                      <m:r>
                        <a:rPr lang="en-US" sz="3600" b="0" i="1" smtClean="0">
                          <a:latin typeface="Cambria Math"/>
                          <a:ea typeface="Cambria Math"/>
                        </a:rPr>
                        <m:t>𝑎</m:t>
                      </m:r>
                    </m:oMath>
                  </m:oMathPara>
                </a14:m>
                <a:endParaRPr lang="en-US" sz="3600" dirty="0"/>
              </a:p>
            </p:txBody>
          </p:sp>
        </mc:Choice>
        <mc:Fallback xmlns="">
          <p:sp>
            <p:nvSpPr>
              <p:cNvPr id="6" name="TextBox 5"/>
              <p:cNvSpPr txBox="1">
                <a:spLocks noRot="1" noChangeAspect="1" noMove="1" noResize="1" noEditPoints="1" noAdjustHandles="1" noChangeArrowheads="1" noChangeShapeType="1" noTextEdit="1"/>
              </p:cNvSpPr>
              <p:nvPr/>
            </p:nvSpPr>
            <p:spPr>
              <a:xfrm>
                <a:off x="4495800" y="3124200"/>
                <a:ext cx="2171107" cy="646331"/>
              </a:xfrm>
              <a:prstGeom prst="rect">
                <a:avLst/>
              </a:prstGeom>
              <a:blipFill rotWithShape="1">
                <a:blip r:embed="rId2"/>
                <a:stretch>
                  <a:fillRect/>
                </a:stretch>
              </a:blipFill>
            </p:spPr>
            <p:txBody>
              <a:bodyPr/>
              <a:lstStyle/>
              <a:p>
                <a:r>
                  <a:rPr lang="en-US">
                    <a:noFill/>
                  </a:rPr>
                  <a:t> </a:t>
                </a:r>
              </a:p>
            </p:txBody>
          </p:sp>
        </mc:Fallback>
      </mc:AlternateContent>
      <p:pic>
        <p:nvPicPr>
          <p:cNvPr id="7" name="Picture 6" descr="http://66.39.52.159/ddavis/DavisD/3PowerTri.b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373088"/>
            <a:ext cx="2687637" cy="2397443"/>
          </a:xfrm>
          <a:prstGeom prst="rect">
            <a:avLst/>
          </a:prstGeom>
          <a:noFill/>
          <a:ln>
            <a:noFill/>
          </a:ln>
        </p:spPr>
      </p:pic>
      <p:sp>
        <p:nvSpPr>
          <p:cNvPr id="9" name="Rectangle 8"/>
          <p:cNvSpPr/>
          <p:nvPr/>
        </p:nvSpPr>
        <p:spPr>
          <a:xfrm>
            <a:off x="1778587" y="1876216"/>
            <a:ext cx="50206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Rectangle 9"/>
          <p:cNvSpPr/>
          <p:nvPr/>
        </p:nvSpPr>
        <p:spPr>
          <a:xfrm>
            <a:off x="1153896" y="2799546"/>
            <a:ext cx="74732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Rectangle 10"/>
          <p:cNvSpPr/>
          <p:nvPr/>
        </p:nvSpPr>
        <p:spPr>
          <a:xfrm>
            <a:off x="2280648" y="2799546"/>
            <a:ext cx="52610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Rectangle 11"/>
          <p:cNvSpPr/>
          <p:nvPr/>
        </p:nvSpPr>
        <p:spPr>
          <a:xfrm>
            <a:off x="520754" y="4343400"/>
            <a:ext cx="7175446" cy="830997"/>
          </a:xfrm>
          <a:prstGeom prst="rect">
            <a:avLst/>
          </a:prstGeom>
        </p:spPr>
        <p:txBody>
          <a:bodyPr wrap="square">
            <a:spAutoFit/>
          </a:bodyPr>
          <a:lstStyle/>
          <a:p>
            <a:r>
              <a:rPr lang="en-US" sz="2400" dirty="0"/>
              <a:t>What is the acceleration if the force applied on a 5 kg ball is 50 N?</a:t>
            </a:r>
          </a:p>
        </p:txBody>
      </p:sp>
      <mc:AlternateContent xmlns:mc="http://schemas.openxmlformats.org/markup-compatibility/2006" xmlns:a14="http://schemas.microsoft.com/office/drawing/2010/main">
        <mc:Choice Requires="a14">
          <p:sp>
            <p:nvSpPr>
              <p:cNvPr id="14" name="TextBox 13"/>
              <p:cNvSpPr txBox="1"/>
              <p:nvPr/>
            </p:nvSpPr>
            <p:spPr>
              <a:xfrm>
                <a:off x="622569" y="5562600"/>
                <a:ext cx="3873231" cy="759182"/>
              </a:xfrm>
              <a:prstGeom prst="rect">
                <a:avLst/>
              </a:prstGeom>
              <a:noFill/>
            </p:spPr>
            <p:txBody>
              <a:bodyPr wrap="square" rtlCol="0">
                <a:spAutoFit/>
              </a:bodyPr>
              <a:lstStyle/>
              <a:p>
                <a14:m>
                  <m:oMath xmlns:m="http://schemas.openxmlformats.org/officeDocument/2006/math">
                    <m:r>
                      <a:rPr lang="en-US" sz="2800" b="0" i="1" smtClean="0">
                        <a:latin typeface="Cambria Math"/>
                      </a:rPr>
                      <m:t>𝑎</m:t>
                    </m:r>
                    <m:r>
                      <a:rPr lang="en-US" sz="2800" b="0" i="1" smtClean="0">
                        <a:latin typeface="Cambria Math"/>
                      </a:rPr>
                      <m:t>= </m:t>
                    </m:r>
                    <m:f>
                      <m:fPr>
                        <m:ctrlPr>
                          <a:rPr lang="en-US" sz="2800" b="0" i="1" smtClean="0">
                            <a:latin typeface="Cambria Math"/>
                          </a:rPr>
                        </m:ctrlPr>
                      </m:fPr>
                      <m:num>
                        <m:r>
                          <a:rPr lang="en-US" sz="2800" b="0" i="1" smtClean="0">
                            <a:latin typeface="Cambria Math"/>
                          </a:rPr>
                          <m:t>𝐹</m:t>
                        </m:r>
                      </m:num>
                      <m:den>
                        <m:r>
                          <a:rPr lang="en-US" sz="2800" b="0" i="1" smtClean="0">
                            <a:latin typeface="Cambria Math"/>
                          </a:rPr>
                          <m:t>𝑚</m:t>
                        </m:r>
                      </m:den>
                    </m:f>
                    <m:r>
                      <a:rPr lang="en-US" sz="2800" b="0" i="1" smtClean="0">
                        <a:latin typeface="Cambria Math"/>
                      </a:rPr>
                      <m:t>= </m:t>
                    </m:r>
                    <m:f>
                      <m:fPr>
                        <m:ctrlPr>
                          <a:rPr lang="en-US" sz="2800" b="0" i="1" smtClean="0">
                            <a:latin typeface="Cambria Math"/>
                          </a:rPr>
                        </m:ctrlPr>
                      </m:fPr>
                      <m:num>
                        <m:r>
                          <a:rPr lang="en-US" sz="2800" b="0" i="1" smtClean="0">
                            <a:latin typeface="Cambria Math"/>
                          </a:rPr>
                          <m:t>50 </m:t>
                        </m:r>
                        <m:r>
                          <a:rPr lang="en-US" sz="2800" b="0" i="1" smtClean="0">
                            <a:latin typeface="Cambria Math"/>
                          </a:rPr>
                          <m:t>𝑁</m:t>
                        </m:r>
                      </m:num>
                      <m:den>
                        <m:r>
                          <a:rPr lang="en-US" sz="2800" b="0" i="1" smtClean="0">
                            <a:latin typeface="Cambria Math"/>
                          </a:rPr>
                          <m:t>5 </m:t>
                        </m:r>
                        <m:r>
                          <a:rPr lang="en-US" sz="2800" b="0" i="1" smtClean="0">
                            <a:latin typeface="Cambria Math"/>
                          </a:rPr>
                          <m:t>𝑘𝑔</m:t>
                        </m:r>
                      </m:den>
                    </m:f>
                  </m:oMath>
                </a14:m>
                <a:r>
                  <a:rPr lang="en-US" sz="2800" dirty="0" smtClean="0"/>
                  <a:t> =   </a:t>
                </a:r>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22569" y="5562600"/>
                <a:ext cx="3873231" cy="759182"/>
              </a:xfrm>
              <a:prstGeom prst="rect">
                <a:avLst/>
              </a:prstGeom>
              <a:blipFill rotWithShape="1">
                <a:blip r:embed="rId4"/>
                <a:stretch>
                  <a:fillRect b="-4032"/>
                </a:stretch>
              </a:blipFill>
            </p:spPr>
            <p:txBody>
              <a:bodyPr/>
              <a:lstStyle/>
              <a:p>
                <a:r>
                  <a:rPr lang="en-US">
                    <a:noFill/>
                  </a:rPr>
                  <a:t> </a:t>
                </a:r>
              </a:p>
            </p:txBody>
          </p:sp>
        </mc:Fallback>
      </mc:AlternateContent>
      <p:sp>
        <p:nvSpPr>
          <p:cNvPr id="15" name="Rectangle 14"/>
          <p:cNvSpPr/>
          <p:nvPr/>
        </p:nvSpPr>
        <p:spPr>
          <a:xfrm>
            <a:off x="3373437" y="5434409"/>
            <a:ext cx="239584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10 m/s</a:t>
            </a:r>
            <a:r>
              <a:rPr lang="en-US" sz="5400" b="1"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83727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a:t>Problem 7</a:t>
            </a:r>
          </a:p>
        </p:txBody>
      </p:sp>
      <p:sp>
        <p:nvSpPr>
          <p:cNvPr id="178179" name="Rectangle 3"/>
          <p:cNvSpPr>
            <a:spLocks noGrp="1" noChangeArrowheads="1"/>
          </p:cNvSpPr>
          <p:nvPr>
            <p:ph type="body" idx="1"/>
          </p:nvPr>
        </p:nvSpPr>
        <p:spPr/>
        <p:txBody>
          <a:bodyPr/>
          <a:lstStyle/>
          <a:p>
            <a:pPr>
              <a:buFontTx/>
              <a:buNone/>
            </a:pPr>
            <a:r>
              <a:rPr lang="en-US" dirty="0"/>
              <a:t>A football is moving upwards toward its </a:t>
            </a:r>
            <a:r>
              <a:rPr lang="en-US" b="1" dirty="0">
                <a:ln w="22225">
                  <a:solidFill>
                    <a:schemeClr val="accent2"/>
                  </a:solidFill>
                  <a:prstDash val="solid"/>
                </a:ln>
                <a:solidFill>
                  <a:schemeClr val="accent2">
                    <a:lumMod val="40000"/>
                    <a:lumOff val="60000"/>
                  </a:schemeClr>
                </a:solidFill>
              </a:rPr>
              <a:t>peak</a:t>
            </a:r>
            <a:r>
              <a:rPr lang="en-US" dirty="0"/>
              <a:t> after having been booted by the punter. Draw a free-body diagram.</a:t>
            </a:r>
          </a:p>
        </p:txBody>
      </p:sp>
      <p:pic>
        <p:nvPicPr>
          <p:cNvPr id="2" name="Picture 1">
            <a:extLst>
              <a:ext uri="{FF2B5EF4-FFF2-40B4-BE49-F238E27FC236}">
                <a16:creationId xmlns:a16="http://schemas.microsoft.com/office/drawing/2014/main" xmlns="" id="{F18695FB-44AF-4006-B23F-3EA9299A79E9}"/>
              </a:ext>
            </a:extLst>
          </p:cNvPr>
          <p:cNvPicPr>
            <a:picLocks noChangeAspect="1"/>
          </p:cNvPicPr>
          <p:nvPr/>
        </p:nvPicPr>
        <p:blipFill>
          <a:blip r:embed="rId2"/>
          <a:stretch>
            <a:fillRect/>
          </a:stretch>
        </p:blipFill>
        <p:spPr>
          <a:xfrm>
            <a:off x="762000" y="3663718"/>
            <a:ext cx="3476625" cy="2645007"/>
          </a:xfrm>
          <a:prstGeom prst="rect">
            <a:avLst/>
          </a:prstGeom>
        </p:spPr>
      </p:pic>
    </p:spTree>
    <p:extLst>
      <p:ext uri="{BB962C8B-B14F-4D97-AF65-F5344CB8AC3E}">
        <p14:creationId xmlns:p14="http://schemas.microsoft.com/office/powerpoint/2010/main" val="4237233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Rectangle 3"/>
          <p:cNvSpPr>
            <a:spLocks noGrp="1" noChangeArrowheads="1"/>
          </p:cNvSpPr>
          <p:nvPr>
            <p:ph type="body" idx="1"/>
          </p:nvPr>
        </p:nvSpPr>
        <p:spPr>
          <a:xfrm>
            <a:off x="457200" y="1600200"/>
            <a:ext cx="3200400" cy="4525963"/>
          </a:xfrm>
        </p:spPr>
        <p:txBody>
          <a:bodyPr>
            <a:normAutofit fontScale="92500"/>
          </a:bodyPr>
          <a:lstStyle/>
          <a:p>
            <a:pPr>
              <a:buFontTx/>
              <a:buNone/>
            </a:pPr>
            <a:r>
              <a:rPr lang="en-US" dirty="0"/>
              <a:t>The force of gravity is the only force  acting on the ball while it is in the air.  Once it has left the punter’s foot, he is no longer pushing on the ball.</a:t>
            </a:r>
          </a:p>
        </p:txBody>
      </p:sp>
      <p:pic>
        <p:nvPicPr>
          <p:cNvPr id="179205" name="Picture 5" descr="u2l2c4"/>
          <p:cNvPicPr>
            <a:picLocks noChangeAspect="1" noChangeArrowheads="1"/>
          </p:cNvPicPr>
          <p:nvPr/>
        </p:nvPicPr>
        <p:blipFill>
          <a:blip r:embed="rId2" cstate="print"/>
          <a:srcRect/>
          <a:stretch>
            <a:fillRect/>
          </a:stretch>
        </p:blipFill>
        <p:spPr bwMode="auto">
          <a:xfrm>
            <a:off x="3962400" y="1371600"/>
            <a:ext cx="4114800" cy="4008438"/>
          </a:xfrm>
          <a:prstGeom prst="rect">
            <a:avLst/>
          </a:prstGeom>
          <a:noFill/>
        </p:spPr>
      </p:pic>
    </p:spTree>
    <p:extLst>
      <p:ext uri="{BB962C8B-B14F-4D97-AF65-F5344CB8AC3E}">
        <p14:creationId xmlns:p14="http://schemas.microsoft.com/office/powerpoint/2010/main" val="3288965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a:t>Problem 8</a:t>
            </a:r>
          </a:p>
        </p:txBody>
      </p:sp>
      <p:sp>
        <p:nvSpPr>
          <p:cNvPr id="180227" name="Rectangle 3"/>
          <p:cNvSpPr>
            <a:spLocks noGrp="1" noChangeArrowheads="1"/>
          </p:cNvSpPr>
          <p:nvPr>
            <p:ph type="body" idx="1"/>
          </p:nvPr>
        </p:nvSpPr>
        <p:spPr>
          <a:xfrm>
            <a:off x="381000" y="1752600"/>
            <a:ext cx="8229600" cy="4525963"/>
          </a:xfrm>
        </p:spPr>
        <p:txBody>
          <a:bodyPr/>
          <a:lstStyle/>
          <a:p>
            <a:pPr>
              <a:buFontTx/>
              <a:buNone/>
            </a:pPr>
            <a:r>
              <a:rPr lang="en-US" dirty="0"/>
              <a:t>A car runs out of gas and is </a:t>
            </a:r>
            <a:r>
              <a:rPr lang="en-US" b="1" dirty="0">
                <a:ln w="22225">
                  <a:solidFill>
                    <a:schemeClr val="accent2"/>
                  </a:solidFill>
                  <a:prstDash val="solid"/>
                </a:ln>
                <a:solidFill>
                  <a:schemeClr val="accent2">
                    <a:lumMod val="40000"/>
                    <a:lumOff val="60000"/>
                  </a:schemeClr>
                </a:solidFill>
              </a:rPr>
              <a:t>coasting</a:t>
            </a:r>
            <a:r>
              <a:rPr lang="en-US" dirty="0"/>
              <a:t> along a road. </a:t>
            </a:r>
          </a:p>
        </p:txBody>
      </p:sp>
    </p:spTree>
    <p:extLst>
      <p:ext uri="{BB962C8B-B14F-4D97-AF65-F5344CB8AC3E}">
        <p14:creationId xmlns:p14="http://schemas.microsoft.com/office/powerpoint/2010/main" val="1708692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3"/>
          <p:cNvSpPr>
            <a:spLocks noGrp="1" noChangeArrowheads="1"/>
          </p:cNvSpPr>
          <p:nvPr>
            <p:ph type="body" idx="1"/>
          </p:nvPr>
        </p:nvSpPr>
        <p:spPr>
          <a:xfrm>
            <a:off x="457200" y="1600200"/>
            <a:ext cx="3733800" cy="4525963"/>
          </a:xfrm>
        </p:spPr>
        <p:txBody>
          <a:bodyPr/>
          <a:lstStyle/>
          <a:p>
            <a:pPr>
              <a:lnSpc>
                <a:spcPct val="90000"/>
              </a:lnSpc>
              <a:buFontTx/>
              <a:buNone/>
            </a:pPr>
            <a:r>
              <a:rPr lang="en-US" dirty="0"/>
              <a:t>Even though the car is coasting down the road, there is only the friction of the road acting to slow it down, in addition to the gravity and normal forces.</a:t>
            </a:r>
          </a:p>
        </p:txBody>
      </p:sp>
      <p:pic>
        <p:nvPicPr>
          <p:cNvPr id="181253" name="Picture 5" descr="u2l2c9"/>
          <p:cNvPicPr>
            <a:picLocks noChangeAspect="1" noChangeArrowheads="1"/>
          </p:cNvPicPr>
          <p:nvPr/>
        </p:nvPicPr>
        <p:blipFill>
          <a:blip r:embed="rId2" cstate="print"/>
          <a:srcRect/>
          <a:stretch>
            <a:fillRect/>
          </a:stretch>
        </p:blipFill>
        <p:spPr bwMode="auto">
          <a:xfrm>
            <a:off x="4343400" y="2362200"/>
            <a:ext cx="4800600" cy="3060700"/>
          </a:xfrm>
          <a:prstGeom prst="rect">
            <a:avLst/>
          </a:prstGeom>
          <a:noFill/>
        </p:spPr>
      </p:pic>
    </p:spTree>
    <p:extLst>
      <p:ext uri="{BB962C8B-B14F-4D97-AF65-F5344CB8AC3E}">
        <p14:creationId xmlns:p14="http://schemas.microsoft.com/office/powerpoint/2010/main" val="3438845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Newton’s third law </a:t>
            </a:r>
            <a:r>
              <a:rPr lang="en-US" dirty="0" smtClean="0">
                <a:sym typeface="Wingdings" panose="05000000000000000000" pitchFamily="2" charset="2"/>
              </a:rPr>
              <a:t> For every action there is an equal and opposite reaction.</a:t>
            </a:r>
            <a:endParaRPr lang="en-US" dirty="0"/>
          </a:p>
        </p:txBody>
      </p:sp>
      <p:sp>
        <p:nvSpPr>
          <p:cNvPr id="3" name="Content Placeholder 2"/>
          <p:cNvSpPr>
            <a:spLocks noGrp="1"/>
          </p:cNvSpPr>
          <p:nvPr>
            <p:ph idx="1"/>
          </p:nvPr>
        </p:nvSpPr>
        <p:spPr>
          <a:xfrm>
            <a:off x="457200" y="1752600"/>
            <a:ext cx="8229600" cy="4525963"/>
          </a:xfrm>
        </p:spPr>
        <p:txBody>
          <a:bodyPr/>
          <a:lstStyle/>
          <a:p>
            <a:r>
              <a:rPr lang="en-US" dirty="0" smtClean="0"/>
              <a:t>Forces occur in action-reaction pairs.</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4724400" y="2209800"/>
            <a:ext cx="3900487" cy="3200400"/>
          </a:xfrm>
          <a:prstGeom prst="rect">
            <a:avLst/>
          </a:prstGeom>
        </p:spPr>
      </p:pic>
    </p:spTree>
    <p:extLst>
      <p:ext uri="{BB962C8B-B14F-4D97-AF65-F5344CB8AC3E}">
        <p14:creationId xmlns:p14="http://schemas.microsoft.com/office/powerpoint/2010/main" val="3052674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525" y="238125"/>
            <a:ext cx="6838950" cy="638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7834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free body diagrams?</a:t>
            </a:r>
            <a:endParaRPr lang="en-US" dirty="0"/>
          </a:p>
        </p:txBody>
      </p:sp>
      <p:sp>
        <p:nvSpPr>
          <p:cNvPr id="3" name="Content Placeholder 2"/>
          <p:cNvSpPr>
            <a:spLocks noGrp="1"/>
          </p:cNvSpPr>
          <p:nvPr>
            <p:ph idx="1"/>
          </p:nvPr>
        </p:nvSpPr>
        <p:spPr>
          <a:xfrm>
            <a:off x="4724400" y="1600200"/>
            <a:ext cx="3962400" cy="4525963"/>
          </a:xfrm>
        </p:spPr>
        <p:txBody>
          <a:bodyPr/>
          <a:lstStyle/>
          <a:p>
            <a:r>
              <a:rPr lang="en-US" b="1" i="1" dirty="0" smtClean="0"/>
              <a:t>What are the forces involved?</a:t>
            </a:r>
          </a:p>
          <a:p>
            <a:r>
              <a:rPr lang="en-US" dirty="0" smtClean="0"/>
              <a:t>Normal force</a:t>
            </a:r>
          </a:p>
          <a:p>
            <a:r>
              <a:rPr lang="en-US" dirty="0" smtClean="0"/>
              <a:t>Gravitational force</a:t>
            </a:r>
          </a:p>
          <a:p>
            <a:r>
              <a:rPr lang="en-US" dirty="0" smtClean="0"/>
              <a:t>Applied force</a:t>
            </a:r>
          </a:p>
          <a:p>
            <a:r>
              <a:rPr lang="en-US" dirty="0" smtClean="0"/>
              <a:t>Frictional force</a:t>
            </a:r>
          </a:p>
          <a:p>
            <a:r>
              <a:rPr lang="en-US" dirty="0" smtClean="0"/>
              <a:t>Tension force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54957"/>
            <a:ext cx="3852813" cy="2747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251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ircle(in)">
                                      <p:cBhvr>
                                        <p:cTn id="11" dur="2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619125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5144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89916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935656" y="833735"/>
            <a:ext cx="727315"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ox</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a:off x="6995441" y="724525"/>
            <a:ext cx="1214436"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arrows</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6123610" y="1247745"/>
            <a:ext cx="519694"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Fg</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8213734" y="1233100"/>
            <a:ext cx="463588"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Ff</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2348492" y="1527660"/>
            <a:ext cx="517899"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Rectangle 9"/>
          <p:cNvSpPr/>
          <p:nvPr/>
        </p:nvSpPr>
        <p:spPr>
          <a:xfrm>
            <a:off x="5028245" y="1647110"/>
            <a:ext cx="542136"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Fn</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Rectangle 10"/>
          <p:cNvSpPr/>
          <p:nvPr/>
        </p:nvSpPr>
        <p:spPr>
          <a:xfrm>
            <a:off x="4523254" y="2677180"/>
            <a:ext cx="542136"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Fn</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Rectangle 11"/>
          <p:cNvSpPr/>
          <p:nvPr/>
        </p:nvSpPr>
        <p:spPr>
          <a:xfrm>
            <a:off x="4534475" y="4800600"/>
            <a:ext cx="519694"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Fg</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Rectangle 12"/>
          <p:cNvSpPr/>
          <p:nvPr/>
        </p:nvSpPr>
        <p:spPr>
          <a:xfrm>
            <a:off x="5593592" y="3352800"/>
            <a:ext cx="517899"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Rectangle 13"/>
          <p:cNvSpPr/>
          <p:nvPr/>
        </p:nvSpPr>
        <p:spPr>
          <a:xfrm>
            <a:off x="2893546" y="3505200"/>
            <a:ext cx="463588"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Ff</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87245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a:t>Problem 1</a:t>
            </a:r>
          </a:p>
        </p:txBody>
      </p:sp>
      <p:sp>
        <p:nvSpPr>
          <p:cNvPr id="166915" name="Rectangle 3"/>
          <p:cNvSpPr>
            <a:spLocks noGrp="1" noChangeArrowheads="1"/>
          </p:cNvSpPr>
          <p:nvPr>
            <p:ph type="body" idx="1"/>
          </p:nvPr>
        </p:nvSpPr>
        <p:spPr/>
        <p:txBody>
          <a:bodyPr/>
          <a:lstStyle/>
          <a:p>
            <a:pPr>
              <a:buFontTx/>
              <a:buNone/>
            </a:pPr>
            <a:r>
              <a:rPr lang="en-US" dirty="0"/>
              <a:t>A book is </a:t>
            </a:r>
            <a:r>
              <a:rPr lang="en-US" b="1" dirty="0">
                <a:ln w="22225">
                  <a:solidFill>
                    <a:schemeClr val="accent2"/>
                  </a:solidFill>
                  <a:prstDash val="solid"/>
                </a:ln>
                <a:solidFill>
                  <a:schemeClr val="accent2">
                    <a:lumMod val="40000"/>
                    <a:lumOff val="60000"/>
                  </a:schemeClr>
                </a:solidFill>
              </a:rPr>
              <a:t>at rest </a:t>
            </a:r>
            <a:r>
              <a:rPr lang="en-US" dirty="0"/>
              <a:t>on a table top. Diagram the forces acting on the book.</a:t>
            </a:r>
          </a:p>
        </p:txBody>
      </p:sp>
      <p:pic>
        <p:nvPicPr>
          <p:cNvPr id="3" name="Picture 2" descr="A picture containing clipart&#10;&#10;Description generated with very high confidence">
            <a:extLst>
              <a:ext uri="{FF2B5EF4-FFF2-40B4-BE49-F238E27FC236}">
                <a16:creationId xmlns:a16="http://schemas.microsoft.com/office/drawing/2014/main" xmlns="" id="{567B6525-CE1F-4F96-AB4C-6FFBDE1D27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3429000"/>
            <a:ext cx="3238500" cy="1847850"/>
          </a:xfrm>
          <a:prstGeom prst="rect">
            <a:avLst/>
          </a:prstGeom>
        </p:spPr>
      </p:pic>
    </p:spTree>
    <p:extLst>
      <p:ext uri="{BB962C8B-B14F-4D97-AF65-F5344CB8AC3E}">
        <p14:creationId xmlns:p14="http://schemas.microsoft.com/office/powerpoint/2010/main" val="2841516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a:t>Problem 1</a:t>
            </a:r>
          </a:p>
        </p:txBody>
      </p:sp>
      <p:sp>
        <p:nvSpPr>
          <p:cNvPr id="165891" name="Rectangle 3"/>
          <p:cNvSpPr>
            <a:spLocks noGrp="1" noChangeArrowheads="1"/>
          </p:cNvSpPr>
          <p:nvPr>
            <p:ph type="body" idx="1"/>
          </p:nvPr>
        </p:nvSpPr>
        <p:spPr>
          <a:xfrm>
            <a:off x="457200" y="1600200"/>
            <a:ext cx="3733800" cy="4525963"/>
          </a:xfrm>
        </p:spPr>
        <p:txBody>
          <a:bodyPr/>
          <a:lstStyle/>
          <a:p>
            <a:pPr>
              <a:buFontTx/>
              <a:buNone/>
            </a:pPr>
            <a:r>
              <a:rPr lang="en-US"/>
              <a:t>In this diagram, there are normal and gravitational forces on the book.</a:t>
            </a:r>
          </a:p>
        </p:txBody>
      </p:sp>
      <p:pic>
        <p:nvPicPr>
          <p:cNvPr id="165893" name="Picture 5" descr="u2l2c2"/>
          <p:cNvPicPr>
            <a:picLocks noChangeAspect="1" noChangeArrowheads="1"/>
          </p:cNvPicPr>
          <p:nvPr/>
        </p:nvPicPr>
        <p:blipFill>
          <a:blip r:embed="rId2" cstate="print"/>
          <a:srcRect/>
          <a:stretch>
            <a:fillRect/>
          </a:stretch>
        </p:blipFill>
        <p:spPr bwMode="auto">
          <a:xfrm>
            <a:off x="4572000" y="1676400"/>
            <a:ext cx="4171950" cy="4852988"/>
          </a:xfrm>
          <a:prstGeom prst="rect">
            <a:avLst/>
          </a:prstGeom>
          <a:noFill/>
        </p:spPr>
      </p:pic>
      <p:pic>
        <p:nvPicPr>
          <p:cNvPr id="3" name="Picture 2" descr="A picture containing furniture, table&#10;&#10;Description generated with very high confidence">
            <a:extLst>
              <a:ext uri="{FF2B5EF4-FFF2-40B4-BE49-F238E27FC236}">
                <a16:creationId xmlns:a16="http://schemas.microsoft.com/office/drawing/2014/main" xmlns="" id="{D0AC2D8A-404A-404D-AB53-AC53147805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4267200"/>
            <a:ext cx="2762250" cy="1595253"/>
          </a:xfrm>
          <a:prstGeom prst="rect">
            <a:avLst/>
          </a:prstGeom>
        </p:spPr>
      </p:pic>
    </p:spTree>
    <p:extLst>
      <p:ext uri="{BB962C8B-B14F-4D97-AF65-F5344CB8AC3E}">
        <p14:creationId xmlns:p14="http://schemas.microsoft.com/office/powerpoint/2010/main" val="25059281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588</Words>
  <Application>Microsoft Office PowerPoint</Application>
  <PresentationFormat>On-screen Show (4:3)</PresentationFormat>
  <Paragraphs>56</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Inertia  property of matter which resists change to motion</vt:lpstr>
      <vt:lpstr>Newton’s second law  </vt:lpstr>
      <vt:lpstr>Newton’s third law  For every action there is an equal and opposite reaction.</vt:lpstr>
      <vt:lpstr>PowerPoint Presentation</vt:lpstr>
      <vt:lpstr>What are free body diagrams?</vt:lpstr>
      <vt:lpstr>PowerPoint Presentation</vt:lpstr>
      <vt:lpstr>PowerPoint Presentation</vt:lpstr>
      <vt:lpstr>Problem 1</vt:lpstr>
      <vt:lpstr>Problem 1</vt:lpstr>
      <vt:lpstr>Problem 2</vt:lpstr>
      <vt:lpstr>PowerPoint Presentation</vt:lpstr>
      <vt:lpstr>Problem 3</vt:lpstr>
      <vt:lpstr>PowerPoint Presentation</vt:lpstr>
      <vt:lpstr>Problem 4</vt:lpstr>
      <vt:lpstr>PowerPoint Presentation</vt:lpstr>
      <vt:lpstr>Problem 5</vt:lpstr>
      <vt:lpstr>PowerPoint Presentation</vt:lpstr>
      <vt:lpstr>Problem 6</vt:lpstr>
      <vt:lpstr>PowerPoint Presentation</vt:lpstr>
      <vt:lpstr>Problem 7</vt:lpstr>
      <vt:lpstr>PowerPoint Presentation</vt:lpstr>
      <vt:lpstr>Problem 8</vt:lpstr>
      <vt:lpstr>PowerPoint Presentation</vt:lpstr>
    </vt:vector>
  </TitlesOfParts>
  <Company>Shaker Heights City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Inertia  property of matter which resists change to motion</dc:title>
  <dc:creator>Perry, Juliet</dc:creator>
  <cp:lastModifiedBy>Perry, Juliet</cp:lastModifiedBy>
  <cp:revision>4</cp:revision>
  <dcterms:created xsi:type="dcterms:W3CDTF">2016-10-17T10:53:13Z</dcterms:created>
  <dcterms:modified xsi:type="dcterms:W3CDTF">2017-10-10T18:53:18Z</dcterms:modified>
</cp:coreProperties>
</file>