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66" r:id="rId2"/>
    <p:sldId id="256" r:id="rId3"/>
    <p:sldId id="312" r:id="rId4"/>
    <p:sldId id="311" r:id="rId5"/>
    <p:sldId id="314" r:id="rId6"/>
    <p:sldId id="315" r:id="rId7"/>
    <p:sldId id="365" r:id="rId8"/>
    <p:sldId id="319" r:id="rId9"/>
    <p:sldId id="367" r:id="rId10"/>
    <p:sldId id="316" r:id="rId11"/>
    <p:sldId id="317" r:id="rId12"/>
    <p:sldId id="318" r:id="rId13"/>
    <p:sldId id="368" r:id="rId14"/>
    <p:sldId id="268" r:id="rId15"/>
    <p:sldId id="321" r:id="rId16"/>
    <p:sldId id="322" r:id="rId17"/>
    <p:sldId id="323" r:id="rId18"/>
    <p:sldId id="324" r:id="rId19"/>
    <p:sldId id="325" r:id="rId20"/>
    <p:sldId id="32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jAnvSK96XWAhUB74MKHZChD10QjRwIBw&amp;url=https://www.pinterest.com/springseason/have-a-great-weekend/&amp;psig=AFQjCNF3aHloSzqWKUBsdZUq-vJTuu29iw&amp;ust=150552157483483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qQVDAMzo4m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ahUKEwik2KCR9aXWAhUD8IMKHS_VA14QjRwIBw&amp;url=http://www.gettyimages.com/detail/photo/police-officer-with-radar-gun-royalty-free-image/180826830&amp;psig=AFQjCNFwdVghQewWLfWOu7q3R4lapkDYBQ&amp;ust=15055210299256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B6CB83-1EBB-4BC5-8FAD-2FEEB44C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764367"/>
            <a:ext cx="350838" cy="350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33800-6286-417E-A032-66944400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ell MT" panose="02020503060305020303" pitchFamily="18" charset="0"/>
              </a:rPr>
              <a:t>Unit 2 - 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A55BA1-7CA6-429C-B763-1169A6D6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394200"/>
            <a:ext cx="1600200" cy="1600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025DB4-119D-460B-A261-E33E8A6F9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209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Book Antiqua" panose="02040602050305030304" pitchFamily="18" charset="0"/>
              </a:rPr>
              <a:t>Mathematical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relationships</a:t>
            </a:r>
            <a:r>
              <a:rPr lang="en-US" sz="4400" dirty="0">
                <a:latin typeface="Book Antiqua" panose="02040602050305030304" pitchFamily="18" charset="0"/>
              </a:rPr>
              <a:t> provide a deeper understanding of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movement</a:t>
            </a:r>
            <a:r>
              <a:rPr lang="en-US" sz="4400" dirty="0">
                <a:latin typeface="Book Antiqua" panose="02040602050305030304" pitchFamily="18" charset="0"/>
              </a:rPr>
              <a:t> of objects in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space and time</a:t>
            </a:r>
            <a:r>
              <a:rPr lang="en-US" sz="44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361774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latin typeface="Book Antiqua" panose="02040602050305030304" pitchFamily="18" charset="0"/>
              </a:rPr>
              <a:t>A car traveled 350 miles toward New York City for 5 hours.  What was the velocity of the car in mph?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latin typeface="Book Antiqua" panose="02040602050305030304" pitchFamily="18" charset="0"/>
              </a:rPr>
              <a:t>A car traveled 35 miles/hour for 4 hours toward Chicago.  How far did the car travel in miles?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latin typeface="Book Antiqua" panose="02040602050305030304" pitchFamily="18" charset="0"/>
              </a:rPr>
              <a:t>A plane travels 3080 kilometers toward Colorado at a velocity of 550 km/hour. How much time has the plane been traveling in hours? 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71131-7243-45AA-98A7-B527536E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BA9FE7-DEC5-408F-B11E-16BE8E8A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Work on the speed, velocity, and displacement problems on your own or with 1 other person!</a:t>
            </a:r>
          </a:p>
        </p:txBody>
      </p:sp>
      <p:pic>
        <p:nvPicPr>
          <p:cNvPr id="2050" name="Picture 2" descr="Image result for have a nice weekend">
            <a:hlinkClick r:id="rId2"/>
            <a:extLst>
              <a:ext uri="{FF2B5EF4-FFF2-40B4-BE49-F238E27FC236}">
                <a16:creationId xmlns:a16="http://schemas.microsoft.com/office/drawing/2014/main" xmlns="" id="{5A5EF183-904B-4494-A825-BC83469B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08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anose="02040602050305030304" pitchFamily="18" charset="0"/>
              </a:rPr>
              <a:t>Acceleration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0211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Book Antiqua" panose="02040602050305030304" pitchFamily="18" charset="0"/>
              </a:rPr>
              <a:t>What happens to you 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 smtClean="0">
                <a:latin typeface="Book Antiqua" panose="02040602050305030304" pitchFamily="18" charset="0"/>
              </a:rPr>
              <a:t>when </a:t>
            </a:r>
            <a:r>
              <a:rPr lang="en-US" dirty="0">
                <a:latin typeface="Book Antiqua" panose="02040602050305030304" pitchFamily="18" charset="0"/>
              </a:rPr>
              <a:t>you slam on the </a:t>
            </a:r>
            <a:r>
              <a:rPr lang="en-US" dirty="0" smtClean="0">
                <a:latin typeface="Book Antiqua" panose="02040602050305030304" pitchFamily="18" charset="0"/>
              </a:rPr>
              <a:t/>
            </a:r>
            <a:br>
              <a:rPr lang="en-US" dirty="0" smtClean="0">
                <a:latin typeface="Book Antiqua" panose="02040602050305030304" pitchFamily="18" charset="0"/>
              </a:rPr>
            </a:br>
            <a:r>
              <a:rPr lang="en-US" dirty="0" smtClean="0">
                <a:latin typeface="Book Antiqua" panose="02040602050305030304" pitchFamily="18" charset="0"/>
              </a:rPr>
              <a:t>brakes </a:t>
            </a:r>
            <a:r>
              <a:rPr lang="en-US" dirty="0">
                <a:latin typeface="Book Antiqua" panose="02040602050305030304" pitchFamily="18" charset="0"/>
              </a:rPr>
              <a:t>in a car?</a:t>
            </a:r>
          </a:p>
          <a:p>
            <a:pPr>
              <a:lnSpc>
                <a:spcPct val="9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Book Antiqua" panose="02040602050305030304" pitchFamily="18" charset="0"/>
              </a:rPr>
              <a:t>What happens if you speed up very fast like on the top-thrill dragster at Cedar Point?</a:t>
            </a:r>
          </a:p>
          <a:p>
            <a:pPr>
              <a:lnSpc>
                <a:spcPct val="9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Book Antiqua" panose="02040602050305030304" pitchFamily="18" charset="0"/>
              </a:rPr>
              <a:t>Acceleration is defined as a change in ___________ divided by the _________ ___________ for the change to happen.</a:t>
            </a:r>
          </a:p>
          <a:p>
            <a:pPr>
              <a:lnSpc>
                <a:spcPct val="90000"/>
              </a:lnSpc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Book Antiqua" panose="02040602050305030304" pitchFamily="18" charset="0"/>
              </a:rPr>
              <a:t>velocity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522068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time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69017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interval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19316"/>
            <a:ext cx="28575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19419"/>
            <a:ext cx="4408236" cy="31631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62200" y="3657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j-lt"/>
              </a:rPr>
              <a:t>Δ</a:t>
            </a:r>
            <a:r>
              <a:rPr lang="en-US" sz="3200" dirty="0">
                <a:latin typeface="+mj-lt"/>
              </a:rPr>
              <a:t> 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3200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j-lt"/>
              </a:rPr>
              <a:t>Δ</a:t>
            </a:r>
            <a:r>
              <a:rPr lang="en-US" sz="3200" dirty="0">
                <a:latin typeface="+mj-lt"/>
              </a:rPr>
              <a:t> 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0292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What units do you measure acceleration 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371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Change in velocity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Acceleration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981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Time interval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81400" y="2057400"/>
            <a:ext cx="3124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3352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 =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438400" y="37338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3733800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8200" y="3429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j-lt"/>
              </a:rPr>
              <a:t>Δ</a:t>
            </a:r>
            <a:r>
              <a:rPr lang="en-US" sz="3200" dirty="0">
                <a:latin typeface="+mj-lt"/>
              </a:rPr>
              <a:t> v = </a:t>
            </a:r>
            <a:r>
              <a:rPr lang="en-US" sz="3200" dirty="0" err="1">
                <a:latin typeface="+mj-lt"/>
              </a:rPr>
              <a:t>v</a:t>
            </a:r>
            <a:r>
              <a:rPr lang="en-US" sz="3200" baseline="-25000" dirty="0" err="1">
                <a:latin typeface="+mj-lt"/>
              </a:rPr>
              <a:t>f</a:t>
            </a:r>
            <a:r>
              <a:rPr lang="en-US" sz="3200" baseline="-250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-</a:t>
            </a:r>
            <a:r>
              <a:rPr lang="en-US" sz="3200" dirty="0"/>
              <a:t> </a:t>
            </a:r>
            <a:r>
              <a:rPr lang="en-US" sz="3200" dirty="0">
                <a:latin typeface="+mj-lt"/>
              </a:rPr>
              <a:t>v</a:t>
            </a:r>
            <a:r>
              <a:rPr lang="en-US" sz="3200" baseline="-25000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 = a*t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4343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v</a:t>
            </a:r>
            <a:r>
              <a:rPr lang="en-US" sz="3200" baseline="-25000" dirty="0" err="1">
                <a:latin typeface="+mj-lt"/>
              </a:rPr>
              <a:t>f</a:t>
            </a:r>
            <a:r>
              <a:rPr lang="en-US" sz="3200" baseline="-250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=</a:t>
            </a:r>
            <a:r>
              <a:rPr lang="en-US" sz="3200" dirty="0"/>
              <a:t> </a:t>
            </a:r>
            <a:r>
              <a:rPr lang="en-US" sz="3200" dirty="0">
                <a:latin typeface="+mj-lt"/>
              </a:rPr>
              <a:t>v</a:t>
            </a:r>
            <a:r>
              <a:rPr lang="en-US" sz="3200" baseline="-25000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 + a*t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5400" y="5638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Units of speed divided by units of 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j-lt"/>
              </a:rPr>
              <a:t>Δ</a:t>
            </a:r>
            <a:r>
              <a:rPr lang="en-US" sz="3200" dirty="0">
                <a:latin typeface="+mj-lt"/>
              </a:rPr>
              <a:t> (delta) is “the change in” some quantity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9029" y="609341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m/s/s   =   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m/s</a:t>
            </a:r>
            <a:r>
              <a:rPr lang="en-US" sz="3200" b="1" baseline="30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2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1" grpId="1"/>
      <p:bldP spid="5" grpId="0"/>
      <p:bldP spid="6" grpId="0"/>
      <p:bldP spid="7" grpId="0"/>
      <p:bldP spid="12" grpId="1"/>
      <p:bldP spid="19" grpId="1"/>
      <p:bldP spid="20" grpId="1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Thrill Dragster at Cedar Point goes from 0 to 120 mph in 4 seconds.  What is its acceleration in mph/s?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car traveling home at a velocity of 15.6 </a:t>
            </a:r>
            <a:r>
              <a:rPr lang="en-US" dirty="0" err="1"/>
              <a:t>m/s</a:t>
            </a:r>
            <a:r>
              <a:rPr lang="en-US" dirty="0"/>
              <a:t> slams on its brakes and comes to a stop to avoid a dog.  If it takes 0.91 seconds to stop, what is the car’s acceleration?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A Porsche has an acceleration of 4.51 m/s</a:t>
            </a:r>
            <a:r>
              <a:rPr lang="en-US" baseline="30000" dirty="0"/>
              <a:t>2</a:t>
            </a:r>
            <a:r>
              <a:rPr lang="en-US" dirty="0"/>
              <a:t>. If the car starts from rest, how much time would it take for the car to reach a final velocity of 22.5 m/s?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bicyclist is moving at 1.4 m/s and accelerates at 0.89 m/s</a:t>
            </a:r>
            <a:r>
              <a:rPr lang="en-US" baseline="30000" dirty="0"/>
              <a:t>2</a:t>
            </a:r>
            <a:r>
              <a:rPr lang="en-US" dirty="0"/>
              <a:t> for a 5.0 s interval.  What is the change in velocity of the bicyclist and bicycle?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7772400" cy="403860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How can you tell an object is moving?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What is </a:t>
            </a:r>
            <a:r>
              <a:rPr lang="en-US" dirty="0">
                <a:latin typeface="Book Antiqua" panose="02040602050305030304" pitchFamily="18" charset="0"/>
                <a:hlinkClick r:id="rId3"/>
              </a:rPr>
              <a:t>relative motion</a:t>
            </a:r>
            <a:r>
              <a:rPr lang="en-US" dirty="0">
                <a:latin typeface="Book Antiqua" panose="02040602050305030304" pitchFamily="18" charset="0"/>
              </a:rPr>
              <a:t>? </a:t>
            </a:r>
          </a:p>
          <a:p>
            <a:pPr marL="342900" lvl="1" indent="-342900"/>
            <a:r>
              <a:rPr lang="en-US" dirty="0">
                <a:latin typeface="Book Antiqua" panose="02040602050305030304" pitchFamily="18" charset="0"/>
              </a:rPr>
              <a:t>It is movement in relation to a frame of reference.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655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000" dirty="0">
                <a:latin typeface="Book Antiqua" panose="02040602050305030304" pitchFamily="18" charset="0"/>
              </a:rPr>
              <a:t>- An object must change </a:t>
            </a:r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position</a:t>
            </a:r>
            <a:r>
              <a:rPr lang="en-US" sz="3000" dirty="0">
                <a:latin typeface="Book Antiqua" panose="02040602050305030304" pitchFamily="18" charset="0"/>
              </a:rPr>
              <a:t> with respect to a stationary background called a </a:t>
            </a:r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reference point</a:t>
            </a:r>
            <a:r>
              <a:rPr lang="en-US" sz="3000" dirty="0">
                <a:latin typeface="Book Antiqua" panose="02040602050305030304" pitchFamily="18" charset="0"/>
              </a:rPr>
              <a:t>.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980F19-14A9-423C-96ED-200CB3307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057392"/>
            <a:ext cx="3086100" cy="38576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golf ball thrown from the top of the Willis Tower accelerates at 9.8 m/s</a:t>
            </a:r>
            <a:r>
              <a:rPr lang="en-US" sz="2400" baseline="30000" dirty="0"/>
              <a:t>2</a:t>
            </a:r>
            <a:r>
              <a:rPr lang="en-US" sz="2400" dirty="0"/>
              <a:t> toward the ground and lands on the pavement 5.2 seconds later.  If the ball’s final speed is 93.0 </a:t>
            </a:r>
            <a:r>
              <a:rPr lang="en-US" sz="2400" dirty="0" err="1"/>
              <a:t>m/s</a:t>
            </a:r>
            <a:r>
              <a:rPr lang="en-US" sz="2400" dirty="0"/>
              <a:t> what was the speed with which the ball was initial thrown?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448FBD-882D-46A6-9654-BBF7131CC6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67000"/>
            <a:ext cx="9144000" cy="4363320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Distance vs. Displacement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Distance is the length of the path between two points</a:t>
            </a:r>
          </a:p>
          <a:p>
            <a:r>
              <a:rPr lang="en-US" dirty="0">
                <a:latin typeface="Book Antiqua" panose="02040602050305030304" pitchFamily="18" charset="0"/>
              </a:rPr>
              <a:t>Displacement includes ____________.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How is displacement different from distance?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Distance is how far you move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overall</a:t>
            </a:r>
            <a:r>
              <a:rPr lang="en-US" dirty="0">
                <a:latin typeface="Book Antiqua" panose="02040602050305030304" pitchFamily="18" charset="0"/>
              </a:rPr>
              <a:t>, displacement is how far it is from your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starting point to your ending point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What is the displacement of a roller coaster after one complete trip around the track?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89285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direction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What is the difference between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average speed </a:t>
            </a:r>
            <a:r>
              <a:rPr lang="en-US" dirty="0">
                <a:latin typeface="Book Antiqua" panose="02040602050305030304" pitchFamily="18" charset="0"/>
              </a:rPr>
              <a:t>and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instantaneous speed</a:t>
            </a:r>
            <a:r>
              <a:rPr lang="en-US" dirty="0">
                <a:latin typeface="Book Antiqua" panose="02040602050305030304" pitchFamily="18" charset="0"/>
              </a:rPr>
              <a:t>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Average speed is the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total distance </a:t>
            </a:r>
            <a:r>
              <a:rPr lang="en-US" dirty="0">
                <a:latin typeface="Book Antiqua" panose="02040602050305030304" pitchFamily="18" charset="0"/>
              </a:rPr>
              <a:t>divided by the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total time</a:t>
            </a:r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Instantaneous is the rate at a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given moment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What does a police radar gun measure, instantaneous or average velocity?</a:t>
            </a:r>
          </a:p>
          <a:p>
            <a:pPr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Image result for radar police gun">
            <a:hlinkClick r:id="rId2"/>
            <a:extLst>
              <a:ext uri="{FF2B5EF4-FFF2-40B4-BE49-F238E27FC236}">
                <a16:creationId xmlns:a16="http://schemas.microsoft.com/office/drawing/2014/main" xmlns="" id="{3F106EEA-AD8A-42EA-A554-A8313AED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800600"/>
            <a:ext cx="4848225" cy="32289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Calculating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8229600" cy="4525963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What units do you measure speed in?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In general, the units are units of distance divided by units of time, i.e. distance per time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We measure the speed of our cars and list highway speed limits in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miles/hour (mph).  </a:t>
            </a:r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However in science, we measure speed using the SI units of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meters/second </a:t>
            </a:r>
            <a:r>
              <a:rPr lang="en-US" dirty="0">
                <a:latin typeface="Book Antiqua" panose="02040602050305030304" pitchFamily="18" charset="0"/>
              </a:rPr>
              <a:t>(m/s).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Most other countries have highway speed limits posted in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kilometers/hour </a:t>
            </a:r>
            <a:r>
              <a:rPr lang="en-US" dirty="0">
                <a:latin typeface="Book Antiqua" panose="02040602050305030304" pitchFamily="18" charset="0"/>
              </a:rPr>
              <a:t>(km/hr), which is also a metric unit.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550819-5418-49EA-A0A8-5DDC0B57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57" y="5181600"/>
            <a:ext cx="894886" cy="1338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275C2C-A8FA-41FB-AC50-C9D3C486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5" y="1417638"/>
            <a:ext cx="1038225" cy="15503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Calculating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Speed = </a:t>
            </a:r>
          </a:p>
          <a:p>
            <a:pPr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82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Distance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514600"/>
            <a:ext cx="1524000" cy="0"/>
          </a:xfrm>
          <a:prstGeom prst="line">
            <a:avLst/>
          </a:prstGeom>
          <a:ln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2514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8A42BC-1215-4BC2-AA8C-0B57CEBD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63181"/>
            <a:ext cx="2600325" cy="19502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Calculating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Is there a difference between calculating the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speed</a:t>
            </a:r>
            <a:r>
              <a:rPr lang="en-US" dirty="0">
                <a:latin typeface="Book Antiqua" panose="02040602050305030304" pitchFamily="18" charset="0"/>
              </a:rPr>
              <a:t> of an object and the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velocity</a:t>
            </a:r>
            <a:r>
              <a:rPr lang="en-US" dirty="0">
                <a:latin typeface="Book Antiqua" panose="02040602050305030304" pitchFamily="18" charset="0"/>
              </a:rPr>
              <a:t> of an object?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Usually they are the same, unless the object is not travelling in a straight line or is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changing its direction</a:t>
            </a:r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Average Velocity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191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Displacement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4800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Time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480060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Speed vs.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What’s the difference between speed and velocity?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Speed is how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fast</a:t>
            </a:r>
            <a:r>
              <a:rPr lang="en-US" dirty="0">
                <a:latin typeface="Book Antiqua" panose="02040602050305030304" pitchFamily="18" charset="0"/>
              </a:rPr>
              <a:t> an object is moving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Velocity also must include the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direction</a:t>
            </a:r>
            <a:r>
              <a:rPr lang="en-US" dirty="0">
                <a:latin typeface="Book Antiqua" panose="02040602050305030304" pitchFamily="18" charset="0"/>
              </a:rPr>
              <a:t> that the object is travelling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Velocity is the speed of an object in a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given direction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Speed is the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number</a:t>
            </a:r>
            <a:r>
              <a:rPr lang="en-US" dirty="0">
                <a:latin typeface="Book Antiqua" panose="02040602050305030304" pitchFamily="18" charset="0"/>
              </a:rPr>
              <a:t>, or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magnitude</a:t>
            </a:r>
            <a:r>
              <a:rPr lang="en-US" dirty="0">
                <a:latin typeface="Book Antiqua" panose="02040602050305030304" pitchFamily="18" charset="0"/>
              </a:rPr>
              <a:t>, for velocity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4CE39-C4FE-4AE8-8DE0-8ED581C2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B065FEF-CAE2-4A9D-87CD-2F3716A68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691414" cy="596963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70E00B-2F07-4240-8A43-DCB76C116EEC}"/>
              </a:ext>
            </a:extLst>
          </p:cNvPr>
          <p:cNvSpPr/>
          <p:nvPr/>
        </p:nvSpPr>
        <p:spPr>
          <a:xfrm>
            <a:off x="457200" y="1905000"/>
            <a:ext cx="4038600" cy="2057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07396C-6380-4ED8-858E-DC611154D8E3}"/>
              </a:ext>
            </a:extLst>
          </p:cNvPr>
          <p:cNvSpPr/>
          <p:nvPr/>
        </p:nvSpPr>
        <p:spPr>
          <a:xfrm>
            <a:off x="457200" y="4142785"/>
            <a:ext cx="4038600" cy="2057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D2C8E4-C137-4DFD-9531-E85C14F46031}"/>
              </a:ext>
            </a:extLst>
          </p:cNvPr>
          <p:cNvSpPr/>
          <p:nvPr/>
        </p:nvSpPr>
        <p:spPr>
          <a:xfrm>
            <a:off x="4648200" y="1905000"/>
            <a:ext cx="4038600" cy="2057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47F8BB-2416-44D0-B57E-C3511E9CC8DD}"/>
              </a:ext>
            </a:extLst>
          </p:cNvPr>
          <p:cNvSpPr/>
          <p:nvPr/>
        </p:nvSpPr>
        <p:spPr>
          <a:xfrm>
            <a:off x="4685211" y="4116341"/>
            <a:ext cx="4038600" cy="2057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683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Unit 2 - Motion</vt:lpstr>
      <vt:lpstr>PowerPoint Presentation</vt:lpstr>
      <vt:lpstr>Distance vs. Displacement</vt:lpstr>
      <vt:lpstr>Speed</vt:lpstr>
      <vt:lpstr>Calculating Speed</vt:lpstr>
      <vt:lpstr>Calculating Speed</vt:lpstr>
      <vt:lpstr>Calculating Velocity</vt:lpstr>
      <vt:lpstr>Speed vs. Velocity</vt:lpstr>
      <vt:lpstr>PowerPoint Presentation</vt:lpstr>
      <vt:lpstr>Example Problem</vt:lpstr>
      <vt:lpstr>Example Problem</vt:lpstr>
      <vt:lpstr>Example Problem</vt:lpstr>
      <vt:lpstr>PowerPoint Presentation</vt:lpstr>
      <vt:lpstr>Acceleration </vt:lpstr>
      <vt:lpstr>Calculating Acceleration</vt:lpstr>
      <vt:lpstr>Example Problem</vt:lpstr>
      <vt:lpstr>Example Problem</vt:lpstr>
      <vt:lpstr>Example Problem</vt:lpstr>
      <vt:lpstr>Example Problem</vt:lpstr>
      <vt:lpstr>Example Problem</vt:lpstr>
    </vt:vector>
  </TitlesOfParts>
  <Company>Shaker Heights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cox_t</dc:creator>
  <cp:lastModifiedBy>Perry, Juliet</cp:lastModifiedBy>
  <cp:revision>114</cp:revision>
  <cp:lastPrinted>1601-01-01T00:00:00Z</cp:lastPrinted>
  <dcterms:created xsi:type="dcterms:W3CDTF">2013-01-25T17:44:36Z</dcterms:created>
  <dcterms:modified xsi:type="dcterms:W3CDTF">2017-09-19T10:47:17Z</dcterms:modified>
</cp:coreProperties>
</file>