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66" r:id="rId2"/>
    <p:sldId id="256" r:id="rId3"/>
    <p:sldId id="312" r:id="rId4"/>
    <p:sldId id="311" r:id="rId5"/>
    <p:sldId id="314" r:id="rId6"/>
    <p:sldId id="315" r:id="rId7"/>
    <p:sldId id="365" r:id="rId8"/>
    <p:sldId id="319" r:id="rId9"/>
    <p:sldId id="367" r:id="rId10"/>
    <p:sldId id="316" r:id="rId11"/>
    <p:sldId id="317" r:id="rId12"/>
    <p:sldId id="318" r:id="rId13"/>
    <p:sldId id="368" r:id="rId14"/>
    <p:sldId id="268" r:id="rId15"/>
    <p:sldId id="321" r:id="rId16"/>
    <p:sldId id="322" r:id="rId17"/>
    <p:sldId id="323" r:id="rId18"/>
    <p:sldId id="324" r:id="rId19"/>
    <p:sldId id="325" r:id="rId20"/>
    <p:sldId id="326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0" d="100"/>
          <a:sy n="110" d="100"/>
        </p:scale>
        <p:origin x="1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AnvSK96XWAhUB74MKHZChD10QjRwIBw&amp;url=https%3A%2F%2Fwww.pinterest.com%2Fspringseason%2Fhave-a-great-weekend%2F&amp;psig=AFQjCNF3aHloSzqWKUBsdZUq-vJTuu29iw&amp;ust=150552157483483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qQVDAMzo4m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rct=j&amp;q=&amp;esrc=s&amp;source=images&amp;cd=&amp;cad=rja&amp;uact=8&amp;ved=0ahUKEwik2KCR9aXWAhUD8IMKHS_VA14QjRwIBw&amp;url=http%3A%2F%2Fwww.gettyimages.com%2Fdetail%2Fphoto%2Fpolice-officer-with-radar-gun-royalty-free-image%2F180826830&amp;psig=AFQjCNFwdVghQewWLfWOu7q3R4lapkDYBQ&amp;ust=150552102992561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B6CB83-1EBB-4BC5-8FAD-2FEEB44C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764367"/>
            <a:ext cx="350838" cy="350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33800-6286-417E-A032-66944400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ell MT" panose="02020503060305020303" pitchFamily="18" charset="0"/>
              </a:rPr>
              <a:t>Unit 2 - Motion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55BA1-7CA6-429C-B763-1169A6D6C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94200"/>
            <a:ext cx="1600200" cy="1600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25DB4-119D-460B-A261-E33E8A6F9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2209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Book Antiqua" panose="02040602050305030304" pitchFamily="18" charset="0"/>
              </a:rPr>
              <a:t>Mathematical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relationships</a:t>
            </a:r>
            <a:r>
              <a:rPr lang="en-US" sz="4400" dirty="0">
                <a:latin typeface="Book Antiqua" panose="02040602050305030304" pitchFamily="18" charset="0"/>
              </a:rPr>
              <a:t> provide a deeper understanding of 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Book Antiqua" panose="02040602050305030304" pitchFamily="18" charset="0"/>
              </a:rPr>
              <a:t>movement</a:t>
            </a:r>
            <a:r>
              <a:rPr lang="en-US" sz="4400" dirty="0">
                <a:latin typeface="Book Antiqua" panose="02040602050305030304" pitchFamily="18" charset="0"/>
              </a:rPr>
              <a:t> of objects in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space and time</a:t>
            </a:r>
            <a:r>
              <a:rPr lang="en-US" sz="4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4361774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car traveled 350 miles toward New York City for 5 hours.  What was the velocity of the car in mph?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car traveled 35 miles/hour for 4 hours toward Chicago.  How far did the car travel in miles?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>
                <a:latin typeface="Book Antiqua" panose="02040602050305030304" pitchFamily="18" charset="0"/>
              </a:rPr>
              <a:t>A plane travels 3080 kilometers toward Colorado at a velocity of 550 km/hour. How much time has the plane been traveling in hours? 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71131-7243-45AA-98A7-B527536E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A9FE7-DEC5-408F-B11E-16BE8E8A5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Work on the speed, velocity, and displacement problems on your own or with 1 other person!</a:t>
            </a:r>
          </a:p>
        </p:txBody>
      </p:sp>
      <p:pic>
        <p:nvPicPr>
          <p:cNvPr id="2050" name="Picture 2" descr="Image result for have a nice weekend">
            <a:hlinkClick r:id="rId2"/>
            <a:extLst>
              <a:ext uri="{FF2B5EF4-FFF2-40B4-BE49-F238E27FC236}">
                <a16:creationId xmlns:a16="http://schemas.microsoft.com/office/drawing/2014/main" id="{5A5EF183-904B-4494-A825-BC83469B6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0812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Acceleration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happens to you when you slam on the brakes in a car?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What happens if you speed up very fast like on the top-thrill dragster at Cedar Point?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Acceleration is defined as a change in ___________ divided by the _________ ___________ for the change to happen.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724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velocity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464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1054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interval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62200" y="3657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3200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Acceleration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029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>
                <a:latin typeface="+mj-lt"/>
              </a:rPr>
              <a:t> What units do you measure acceleration in?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371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Change in velocity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752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Acceleration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981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Time interval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81400" y="2057400"/>
            <a:ext cx="3124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52600" y="3352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a =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438400" y="3733800"/>
            <a:ext cx="5334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76600" y="3733800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48200" y="3429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v = </a:t>
            </a:r>
            <a:r>
              <a:rPr lang="en-US" sz="3200" dirty="0" err="1">
                <a:latin typeface="+mj-lt"/>
              </a:rPr>
              <a:t>v</a:t>
            </a:r>
            <a:r>
              <a:rPr lang="en-US" sz="3200" baseline="-25000" dirty="0" err="1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-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v</a:t>
            </a:r>
            <a:r>
              <a:rPr lang="en-US" sz="3200" baseline="-25000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 = a*t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0" y="434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</a:rPr>
              <a:t>v</a:t>
            </a:r>
            <a:r>
              <a:rPr lang="en-US" sz="3200" baseline="-25000" dirty="0" err="1">
                <a:latin typeface="+mj-lt"/>
              </a:rPr>
              <a:t>f</a:t>
            </a:r>
            <a:r>
              <a:rPr lang="en-US" sz="3200" baseline="-25000" dirty="0">
                <a:latin typeface="+mj-lt"/>
              </a:rPr>
              <a:t> </a:t>
            </a:r>
            <a:r>
              <a:rPr lang="en-US" sz="3200" dirty="0">
                <a:latin typeface="+mj-lt"/>
              </a:rPr>
              <a:t>=</a:t>
            </a:r>
            <a:r>
              <a:rPr lang="en-US" sz="3200" dirty="0"/>
              <a:t> </a:t>
            </a:r>
            <a:r>
              <a:rPr lang="en-US" sz="3200" dirty="0">
                <a:latin typeface="+mj-lt"/>
              </a:rPr>
              <a:t>v</a:t>
            </a:r>
            <a:r>
              <a:rPr lang="en-US" sz="3200" baseline="-25000" dirty="0">
                <a:latin typeface="+mj-lt"/>
              </a:rPr>
              <a:t>i</a:t>
            </a:r>
            <a:r>
              <a:rPr lang="en-US" sz="3200" dirty="0">
                <a:latin typeface="+mj-lt"/>
              </a:rPr>
              <a:t> + a*t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5638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Units of speed divided by units of 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25908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latin typeface="+mj-lt"/>
              </a:rPr>
              <a:t>Δ</a:t>
            </a:r>
            <a:r>
              <a:rPr lang="en-US" sz="3200" dirty="0">
                <a:latin typeface="+mj-lt"/>
              </a:rPr>
              <a:t> (delta) is “the change in” some quantity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  <p:bldP spid="11" grpId="1"/>
      <p:bldP spid="5" grpId="0"/>
      <p:bldP spid="6" grpId="0"/>
      <p:bldP spid="7" grpId="0"/>
      <p:bldP spid="12" grpId="1"/>
      <p:bldP spid="19" grpId="1"/>
      <p:bldP spid="20" grpId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Top Thrill Dragster at Cedar Point goes from 0 to 120 mph in 4 seconds.  What is its acceleration in mph/s?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car traveling home at a velocity of 15.6 </a:t>
            </a:r>
            <a:r>
              <a:rPr lang="en-US" dirty="0" err="1"/>
              <a:t>m/s</a:t>
            </a:r>
            <a:r>
              <a:rPr lang="en-US" dirty="0"/>
              <a:t> slams on its brakes and comes to a stop to avoid a dog.  If it takes 0.91 seconds to stop, what is the car’s acceleration?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A Porsche has an acceleration of 4.51 m/s</a:t>
            </a:r>
            <a:r>
              <a:rPr lang="en-US" baseline="30000" dirty="0"/>
              <a:t>2</a:t>
            </a:r>
            <a:r>
              <a:rPr lang="en-US" dirty="0"/>
              <a:t>. If the car starts from rest, how much time would it take for the car to reach a final velocity of 22.5 m/s?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bicyclist is moving at 1.4 m/s and accelerates at 0.89 m/s</a:t>
            </a:r>
            <a:r>
              <a:rPr lang="en-US" baseline="30000" dirty="0"/>
              <a:t>2</a:t>
            </a:r>
            <a:r>
              <a:rPr lang="en-US" dirty="0"/>
              <a:t> for a 5.0 s interval.  What is the change in velocity of the bicyclist and bicycle?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7772400" cy="40386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How can you tell an object is moving?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is </a:t>
            </a:r>
            <a:r>
              <a:rPr lang="en-US" dirty="0">
                <a:latin typeface="Book Antiqua" panose="02040602050305030304" pitchFamily="18" charset="0"/>
                <a:hlinkClick r:id="rId3"/>
              </a:rPr>
              <a:t>relative motion</a:t>
            </a:r>
            <a:r>
              <a:rPr lang="en-US" dirty="0">
                <a:latin typeface="Book Antiqua" panose="02040602050305030304" pitchFamily="18" charset="0"/>
              </a:rPr>
              <a:t>? </a:t>
            </a:r>
          </a:p>
          <a:p>
            <a:pPr marL="342900" lvl="1" indent="-342900"/>
            <a:r>
              <a:rPr lang="en-US" dirty="0">
                <a:latin typeface="Book Antiqua" panose="02040602050305030304" pitchFamily="18" charset="0"/>
              </a:rPr>
              <a:t>It is movement in relation to a frame of reference. 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"/>
            <a:ext cx="6553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000" dirty="0">
                <a:latin typeface="Book Antiqua" panose="02040602050305030304" pitchFamily="18" charset="0"/>
              </a:rPr>
              <a:t>- An object must change </a:t>
            </a:r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position</a:t>
            </a:r>
            <a:r>
              <a:rPr lang="en-US" sz="3000" dirty="0">
                <a:latin typeface="Book Antiqua" panose="02040602050305030304" pitchFamily="18" charset="0"/>
              </a:rPr>
              <a:t> with respect to a stationary background called a </a:t>
            </a:r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reference point</a:t>
            </a:r>
            <a:r>
              <a:rPr lang="en-US" sz="3000" dirty="0">
                <a:latin typeface="Book Antiqua" panose="02040602050305030304" pitchFamily="18" charset="0"/>
              </a:rPr>
              <a:t>.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80F19-14A9-423C-96ED-200CB3307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057392"/>
            <a:ext cx="3086100" cy="3857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golf ball thrown from the top of the Willis Tower accelerates at 9.8 m/s</a:t>
            </a:r>
            <a:r>
              <a:rPr lang="en-US" sz="2400" baseline="30000" dirty="0"/>
              <a:t>2</a:t>
            </a:r>
            <a:r>
              <a:rPr lang="en-US" sz="2400" dirty="0"/>
              <a:t> toward the ground and lands on the pavement 5.2 seconds later.  If the ball’s final speed is 93.0 </a:t>
            </a:r>
            <a:r>
              <a:rPr lang="en-US" sz="2400" dirty="0" err="1"/>
              <a:t>m/s</a:t>
            </a:r>
            <a:r>
              <a:rPr lang="en-US" sz="2400" dirty="0"/>
              <a:t> what was the speed with which the ball was initial thrown?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448FBD-882D-46A6-9654-BBF7131CC62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67000"/>
            <a:ext cx="9144000" cy="436332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Distance vs.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Distance is the length of the path between two points</a:t>
            </a:r>
          </a:p>
          <a:p>
            <a:r>
              <a:rPr lang="en-US" dirty="0">
                <a:latin typeface="Book Antiqua" panose="02040602050305030304" pitchFamily="18" charset="0"/>
              </a:rPr>
              <a:t>Displacement includes ____________.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is displacement different from distance?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Distance is how far you move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overall</a:t>
            </a:r>
            <a:r>
              <a:rPr lang="en-US" dirty="0">
                <a:latin typeface="Book Antiqua" panose="02040602050305030304" pitchFamily="18" charset="0"/>
              </a:rPr>
              <a:t>, displacement is how far it is from your 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starting point to your ending point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is the displacement of a roller coaster after one complete trip around the track?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892856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direction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What is the difference between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average speed </a:t>
            </a:r>
            <a:r>
              <a:rPr lang="en-US" dirty="0">
                <a:latin typeface="Book Antiqua" panose="02040602050305030304" pitchFamily="18" charset="0"/>
              </a:rPr>
              <a:t>and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instantaneous speed</a:t>
            </a:r>
            <a:r>
              <a:rPr lang="en-US" dirty="0">
                <a:latin typeface="Book Antiqua" panose="02040602050305030304" pitchFamily="18" charset="0"/>
              </a:rPr>
              <a:t>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Average speed is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total distance </a:t>
            </a:r>
            <a:r>
              <a:rPr lang="en-US" dirty="0">
                <a:latin typeface="Book Antiqua" panose="02040602050305030304" pitchFamily="18" charset="0"/>
              </a:rPr>
              <a:t>divided by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total time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Instantaneous is the rate at a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given moment</a:t>
            </a: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What does a police radar gun measure, instantaneous or average velocity?</a:t>
            </a:r>
          </a:p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Image result for radar police gun">
            <a:hlinkClick r:id="rId2"/>
            <a:extLst>
              <a:ext uri="{FF2B5EF4-FFF2-40B4-BE49-F238E27FC236}">
                <a16:creationId xmlns:a16="http://schemas.microsoft.com/office/drawing/2014/main" id="{3F106EEA-AD8A-42EA-A554-A8313AED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800600"/>
            <a:ext cx="4848225" cy="32289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8229600" cy="4525963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What units do you measure speed in?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In general, the units are units of distance divided by units of time, i.e. distance per time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We measure the speed of our cars and list highway speed limits in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miles/hour (mph).  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However in science, we measure speed using the SI units of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meters/second </a:t>
            </a:r>
            <a:r>
              <a:rPr lang="en-US" dirty="0">
                <a:latin typeface="Book Antiqua" panose="02040602050305030304" pitchFamily="18" charset="0"/>
              </a:rPr>
              <a:t>(m/s).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Most other countries have highway speed limits posted in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kilometers/hour </a:t>
            </a:r>
            <a:r>
              <a:rPr lang="en-US" dirty="0">
                <a:latin typeface="Book Antiqua" panose="02040602050305030304" pitchFamily="18" charset="0"/>
              </a:rPr>
              <a:t>(km/hr), which is also a metric unit.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550819-5418-49EA-A0A8-5DDC0B577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57" y="5181600"/>
            <a:ext cx="894886" cy="1338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275C2C-A8FA-41FB-AC50-C9D3C486C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5" y="1417638"/>
            <a:ext cx="1038225" cy="155037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Speed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Speed = </a:t>
            </a:r>
          </a:p>
          <a:p>
            <a:pPr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828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Distance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2514600"/>
            <a:ext cx="1524000" cy="0"/>
          </a:xfrm>
          <a:prstGeom prst="line">
            <a:avLst/>
          </a:prstGeom>
          <a:ln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90800" y="251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Time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A42BC-1215-4BC2-AA8C-0B57CEBD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863181"/>
            <a:ext cx="2600325" cy="19502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Calculating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Is there a difference between calculating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speed</a:t>
            </a:r>
            <a:r>
              <a:rPr lang="en-US" dirty="0">
                <a:latin typeface="Book Antiqua" panose="02040602050305030304" pitchFamily="18" charset="0"/>
              </a:rPr>
              <a:t> of an object and the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velocity</a:t>
            </a:r>
            <a:r>
              <a:rPr lang="en-US" dirty="0">
                <a:latin typeface="Book Antiqua" panose="02040602050305030304" pitchFamily="18" charset="0"/>
              </a:rPr>
              <a:t> of an object?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Usually they are the same, unless the object is not travelling in a straight line or is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changing its direction</a:t>
            </a:r>
            <a:endParaRPr lang="en-US" dirty="0">
              <a:latin typeface="Book Antiqua" panose="02040602050305030304" pitchFamily="18" charset="0"/>
            </a:endParaRP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Average Velocity 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19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Displacement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200" y="4800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38600" y="4800600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Speed vs.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ok Antiqua" panose="02040602050305030304" pitchFamily="18" charset="0"/>
              </a:rPr>
              <a:t>What’s the difference between speed and velocity?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Speed is how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fast</a:t>
            </a:r>
            <a:r>
              <a:rPr lang="en-US" dirty="0">
                <a:latin typeface="Book Antiqua" panose="02040602050305030304" pitchFamily="18" charset="0"/>
              </a:rPr>
              <a:t> an object is moving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Velocity also must include the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direction</a:t>
            </a:r>
            <a:r>
              <a:rPr lang="en-US" dirty="0">
                <a:latin typeface="Book Antiqua" panose="02040602050305030304" pitchFamily="18" charset="0"/>
              </a:rPr>
              <a:t> that the object is travelling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Velocity is the speed of an object in a </a:t>
            </a:r>
            <a:r>
              <a:rPr lang="en-US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 panose="02040602050305030304" pitchFamily="18" charset="0"/>
              </a:rPr>
              <a:t>given direction</a:t>
            </a:r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Speed is the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number</a:t>
            </a:r>
            <a:r>
              <a:rPr lang="en-US" dirty="0">
                <a:latin typeface="Book Antiqua" panose="02040602050305030304" pitchFamily="18" charset="0"/>
              </a:rPr>
              <a:t>, or 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ook Antiqua" panose="02040602050305030304" pitchFamily="18" charset="0"/>
              </a:rPr>
              <a:t>magnitude</a:t>
            </a:r>
            <a:r>
              <a:rPr lang="en-US" dirty="0">
                <a:latin typeface="Book Antiqua" panose="02040602050305030304" pitchFamily="18" charset="0"/>
              </a:rPr>
              <a:t>, for velocity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4CE39-C4FE-4AE8-8DE0-8ED581C2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065FEF-CAE2-4A9D-87CD-2F3716A68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691414" cy="596963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70E00B-2F07-4240-8A43-DCB76C116EEC}"/>
              </a:ext>
            </a:extLst>
          </p:cNvPr>
          <p:cNvSpPr/>
          <p:nvPr/>
        </p:nvSpPr>
        <p:spPr>
          <a:xfrm>
            <a:off x="457200" y="1905000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396C-6380-4ED8-858E-DC611154D8E3}"/>
              </a:ext>
            </a:extLst>
          </p:cNvPr>
          <p:cNvSpPr/>
          <p:nvPr/>
        </p:nvSpPr>
        <p:spPr>
          <a:xfrm>
            <a:off x="457200" y="4142785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D2C8E4-C137-4DFD-9531-E85C14F46031}"/>
              </a:ext>
            </a:extLst>
          </p:cNvPr>
          <p:cNvSpPr/>
          <p:nvPr/>
        </p:nvSpPr>
        <p:spPr>
          <a:xfrm>
            <a:off x="4648200" y="1905000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47F8BB-2416-44D0-B57E-C3511E9CC8DD}"/>
              </a:ext>
            </a:extLst>
          </p:cNvPr>
          <p:cNvSpPr/>
          <p:nvPr/>
        </p:nvSpPr>
        <p:spPr>
          <a:xfrm>
            <a:off x="4685211" y="4116341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417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762</Words>
  <Application>Microsoft Office PowerPoint</Application>
  <PresentationFormat>On-screen Show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Bell MT</vt:lpstr>
      <vt:lpstr>Book Antiqua</vt:lpstr>
      <vt:lpstr>Calibri</vt:lpstr>
      <vt:lpstr>Times New Roman</vt:lpstr>
      <vt:lpstr>Office Theme</vt:lpstr>
      <vt:lpstr>Unit 2 - Motion</vt:lpstr>
      <vt:lpstr>PowerPoint Presentation</vt:lpstr>
      <vt:lpstr>Distance vs. Displacement</vt:lpstr>
      <vt:lpstr>Speed</vt:lpstr>
      <vt:lpstr>Calculating Speed</vt:lpstr>
      <vt:lpstr>Calculating Speed</vt:lpstr>
      <vt:lpstr>Calculating Velocity</vt:lpstr>
      <vt:lpstr>Speed vs. Velocity</vt:lpstr>
      <vt:lpstr>PowerPoint Presentation</vt:lpstr>
      <vt:lpstr>Example Problem</vt:lpstr>
      <vt:lpstr>Example Problem</vt:lpstr>
      <vt:lpstr>Example Problem</vt:lpstr>
      <vt:lpstr>PowerPoint Presentation</vt:lpstr>
      <vt:lpstr>Acceleration </vt:lpstr>
      <vt:lpstr>Calculating Acceleration</vt:lpstr>
      <vt:lpstr>Example Problem</vt:lpstr>
      <vt:lpstr>Example Problem</vt:lpstr>
      <vt:lpstr>Example Problem</vt:lpstr>
      <vt:lpstr>Example Problem</vt:lpstr>
      <vt:lpstr>Example Problem</vt:lpstr>
    </vt:vector>
  </TitlesOfParts>
  <Company>Shaker Heights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cox_t</dc:creator>
  <cp:lastModifiedBy>Juliet Perry</cp:lastModifiedBy>
  <cp:revision>113</cp:revision>
  <cp:lastPrinted>1601-01-01T00:00:00Z</cp:lastPrinted>
  <dcterms:created xsi:type="dcterms:W3CDTF">2013-01-25T17:44:36Z</dcterms:created>
  <dcterms:modified xsi:type="dcterms:W3CDTF">2017-09-15T04:31:10Z</dcterms:modified>
</cp:coreProperties>
</file>