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256" r:id="rId2"/>
    <p:sldId id="258" r:id="rId3"/>
    <p:sldId id="259"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9" r:id="rId29"/>
    <p:sldId id="260" r:id="rId30"/>
    <p:sldId id="310" r:id="rId31"/>
    <p:sldId id="261" r:id="rId32"/>
    <p:sldId id="262" r:id="rId33"/>
    <p:sldId id="264" r:id="rId34"/>
    <p:sldId id="263"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20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3FD8B91E-CF2B-4425-A9CC-54656F5ABF21}" type="datetimeFigureOut">
              <a:rPr lang="en-US" smtClean="0"/>
              <a:pPr/>
              <a:t>10/9/2017</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40" tIns="45720" rIns="91440" bIns="45720" rtlCol="0" anchor="b"/>
          <a:lstStyle>
            <a:lvl1pPr algn="r">
              <a:defRPr sz="1200"/>
            </a:lvl1pPr>
          </a:lstStyle>
          <a:p>
            <a:fld id="{09AF3785-DA2F-4D8C-8CB3-0BD46A64E018}" type="slidenum">
              <a:rPr lang="en-US" smtClean="0"/>
              <a:pPr/>
              <a:t>‹#›</a:t>
            </a:fld>
            <a:endParaRPr lang="en-US"/>
          </a:p>
        </p:txBody>
      </p:sp>
    </p:spTree>
    <p:extLst>
      <p:ext uri="{BB962C8B-B14F-4D97-AF65-F5344CB8AC3E}">
        <p14:creationId xmlns:p14="http://schemas.microsoft.com/office/powerpoint/2010/main" val="20707855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8C1F8C-A7DA-4258-A5EC-B8137502260F}"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1F8C-A7DA-4258-A5EC-B8137502260F}"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1F8C-A7DA-4258-A5EC-B8137502260F}"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E1C842-D50D-4EEA-A433-A4BD76F1866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5F188-B263-43D0-8E7A-3E46F75A961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9CDDA4-F538-4A40-9F68-FF1855CD38E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52569E-044C-4D4C-9FC7-843206220C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6E01E8B-AB66-46AC-8239-657331BF0ED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305D44-A1CF-40AD-96D0-FD44271A4A4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40D24C-5AF3-4882-A9CC-6F642363CC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1F8C-A7DA-4258-A5EC-B8137502260F}"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8C1F8C-A7DA-4258-A5EC-B8137502260F}"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8C1F8C-A7DA-4258-A5EC-B8137502260F}"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8C1F8C-A7DA-4258-A5EC-B8137502260F}" type="datetimeFigureOut">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8C1F8C-A7DA-4258-A5EC-B8137502260F}" type="datetimeFigureOut">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C1F8C-A7DA-4258-A5EC-B8137502260F}" type="datetimeFigureOut">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8C1F8C-A7DA-4258-A5EC-B8137502260F}"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8C1F8C-A7DA-4258-A5EC-B8137502260F}"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3272-FBB3-4FE1-BE4E-C7A1A36998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C1F8C-A7DA-4258-A5EC-B8137502260F}" type="datetimeFigureOut">
              <a:rPr lang="en-US" smtClean="0"/>
              <a:pPr/>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3272-FBB3-4FE1-BE4E-C7A1A36998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FrqLec24cY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4.bin"/><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38.wmf"/><Relationship Id="rId5" Type="http://schemas.openxmlformats.org/officeDocument/2006/relationships/oleObject" Target="../embeddings/oleObject5.bin"/><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7.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6.w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6.xml"/><Relationship Id="rId4" Type="http://schemas.openxmlformats.org/officeDocument/2006/relationships/image" Target="../media/image51.gif"/></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hyperlink" Target="honors%20physical%20science/Physical_Science__Forces_and_Gravity.asf" TargetMode="Externa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hyperlink" Target="honors%20physical%20science/maverickPOV_MOV_480.m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7772400" cy="1470025"/>
          </a:xfrm>
        </p:spPr>
        <p:txBody>
          <a:bodyPr/>
          <a:lstStyle/>
          <a:p>
            <a:r>
              <a:rPr lang="en-US" b="1" i="1" dirty="0">
                <a:latin typeface="Book Antiqua" panose="02040602050305030304" pitchFamily="18" charset="0"/>
              </a:rPr>
              <a:t>Unit 3 - Forces and Motion</a:t>
            </a:r>
            <a:br>
              <a:rPr lang="en-US" b="1" i="1" dirty="0">
                <a:latin typeface="Book Antiqua" panose="02040602050305030304" pitchFamily="18" charset="0"/>
              </a:rPr>
            </a:br>
            <a:endParaRPr lang="en-US" b="1" i="1" dirty="0">
              <a:latin typeface="Book Antiqua" panose="02040602050305030304" pitchFamily="18" charset="0"/>
            </a:endParaRPr>
          </a:p>
        </p:txBody>
      </p:sp>
      <p:pic>
        <p:nvPicPr>
          <p:cNvPr id="44034" name="Picture 2" descr="https://encrypted-tbn0.gstatic.com/images?q=tbn:ANd9GcTs-6YtvNE5c0tGFCLJ2HG1bEfYpoCs0yS_ZYaMRBOiW2AUS2-U">
            <a:hlinkClick r:id="rId2"/>
          </p:cNvPr>
          <p:cNvPicPr>
            <a:picLocks noChangeAspect="1" noChangeArrowheads="1"/>
          </p:cNvPicPr>
          <p:nvPr/>
        </p:nvPicPr>
        <p:blipFill>
          <a:blip r:embed="rId3" cstate="print"/>
          <a:srcRect/>
          <a:stretch>
            <a:fillRect/>
          </a:stretch>
        </p:blipFill>
        <p:spPr bwMode="auto">
          <a:xfrm>
            <a:off x="4800600" y="990600"/>
            <a:ext cx="3915811" cy="2895600"/>
          </a:xfrm>
          <a:prstGeom prst="rect">
            <a:avLst/>
          </a:prstGeom>
          <a:noFill/>
        </p:spPr>
      </p:pic>
      <p:sp>
        <p:nvSpPr>
          <p:cNvPr id="3" name="Rectangle 2">
            <a:extLst>
              <a:ext uri="{FF2B5EF4-FFF2-40B4-BE49-F238E27FC236}">
                <a16:creationId xmlns:a16="http://schemas.microsoft.com/office/drawing/2014/main" id="{C3DDCAC4-8BD9-477F-8387-8A4C97CAB8BE}"/>
              </a:ext>
            </a:extLst>
          </p:cNvPr>
          <p:cNvSpPr/>
          <p:nvPr/>
        </p:nvSpPr>
        <p:spPr>
          <a:xfrm>
            <a:off x="217714" y="2057400"/>
            <a:ext cx="4572000" cy="3785652"/>
          </a:xfrm>
          <a:prstGeom prst="rect">
            <a:avLst/>
          </a:prstGeom>
        </p:spPr>
        <p:txBody>
          <a:bodyPr>
            <a:spAutoFit/>
          </a:bodyPr>
          <a:lstStyle/>
          <a:p>
            <a:r>
              <a:rPr lang="en-US" sz="4000" b="1" dirty="0">
                <a:ln w="22225">
                  <a:solidFill>
                    <a:schemeClr val="accent2"/>
                  </a:solidFill>
                  <a:prstDash val="solid"/>
                </a:ln>
                <a:solidFill>
                  <a:schemeClr val="accent2">
                    <a:lumMod val="40000"/>
                    <a:lumOff val="60000"/>
                  </a:schemeClr>
                </a:solidFill>
                <a:latin typeface="Book Antiqua" panose="02040602050305030304" pitchFamily="18" charset="0"/>
              </a:rPr>
              <a:t>Relationships</a:t>
            </a:r>
            <a:r>
              <a:rPr lang="en-US" sz="4000" dirty="0">
                <a:latin typeface="Book Antiqua" panose="02040602050305030304" pitchFamily="18" charset="0"/>
              </a:rPr>
              <a:t> between </a:t>
            </a:r>
            <a:r>
              <a:rPr lang="en-US" sz="4000" b="1" dirty="0">
                <a:ln w="12700">
                  <a:solidFill>
                    <a:schemeClr val="accent5"/>
                  </a:solidFill>
                  <a:prstDash val="solid"/>
                </a:ln>
                <a:pattFill prst="ltDnDiag">
                  <a:fgClr>
                    <a:schemeClr val="accent5">
                      <a:lumMod val="60000"/>
                      <a:lumOff val="40000"/>
                    </a:schemeClr>
                  </a:fgClr>
                  <a:bgClr>
                    <a:schemeClr val="bg1"/>
                  </a:bgClr>
                </a:pattFill>
                <a:latin typeface="Book Antiqua" panose="02040602050305030304" pitchFamily="18" charset="0"/>
              </a:rPr>
              <a:t>forces and motion</a:t>
            </a:r>
            <a:r>
              <a:rPr lang="en-US" sz="4000" dirty="0">
                <a:latin typeface="Book Antiqua" panose="02040602050305030304" pitchFamily="18" charset="0"/>
              </a:rPr>
              <a:t> create predictable </a:t>
            </a:r>
            <a:r>
              <a:rPr lang="en-US" sz="4000" b="1" dirty="0">
                <a:ln w="22225">
                  <a:solidFill>
                    <a:schemeClr val="accent2"/>
                  </a:solidFill>
                  <a:prstDash val="solid"/>
                </a:ln>
                <a:solidFill>
                  <a:schemeClr val="accent2">
                    <a:lumMod val="40000"/>
                    <a:lumOff val="60000"/>
                  </a:schemeClr>
                </a:solidFill>
                <a:latin typeface="Book Antiqua" panose="02040602050305030304" pitchFamily="18" charset="0"/>
              </a:rPr>
              <a:t>patterns </a:t>
            </a:r>
            <a:r>
              <a:rPr lang="en-US" sz="4000" dirty="0">
                <a:ln w="0"/>
                <a:effectLst>
                  <a:outerShdw blurRad="38100" dist="19050" dir="2700000" algn="tl" rotWithShape="0">
                    <a:schemeClr val="dk1">
                      <a:alpha val="40000"/>
                    </a:schemeClr>
                  </a:outerShdw>
                </a:effectLst>
                <a:latin typeface="Book Antiqua" panose="02040602050305030304" pitchFamily="18" charset="0"/>
              </a:rPr>
              <a:t>in </a:t>
            </a: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rPr>
              <a:t>time and space</a:t>
            </a:r>
            <a:r>
              <a:rPr lang="en-US" sz="4000" dirty="0">
                <a:ln w="0"/>
                <a:effectLst>
                  <a:outerShdw blurRad="38100" dist="19050" dir="2700000" algn="tl" rotWithShape="0">
                    <a:schemeClr val="dk1">
                      <a:alpha val="40000"/>
                    </a:schemeClr>
                  </a:outerShdw>
                </a:effectLst>
                <a:latin typeface="Book Antiqua" panose="02040602050305030304" pitchFamily="18" charset="0"/>
              </a:rPr>
              <a:t>.</a:t>
            </a:r>
            <a:endParaRPr lang="en-US" sz="4000" dirty="0">
              <a:latin typeface="Book Antiqua" panose="02040602050305030304" pitchFamily="18" charset="0"/>
            </a:endParaRPr>
          </a:p>
        </p:txBody>
      </p:sp>
      <p:pic>
        <p:nvPicPr>
          <p:cNvPr id="6" name="Picture 5">
            <a:extLst>
              <a:ext uri="{FF2B5EF4-FFF2-40B4-BE49-F238E27FC236}">
                <a16:creationId xmlns:a16="http://schemas.microsoft.com/office/drawing/2014/main" id="{3A868D95-E853-4897-997E-095E897F0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512" y="2286000"/>
            <a:ext cx="527538" cy="527538"/>
          </a:xfrm>
          <a:prstGeom prst="rect">
            <a:avLst/>
          </a:prstGeom>
        </p:spPr>
      </p:pic>
      <p:pic>
        <p:nvPicPr>
          <p:cNvPr id="8" name="Picture 7" descr="A picture containing electronics&#10;&#10;Description generated with high confidence">
            <a:extLst>
              <a:ext uri="{FF2B5EF4-FFF2-40B4-BE49-F238E27FC236}">
                <a16:creationId xmlns:a16="http://schemas.microsoft.com/office/drawing/2014/main" id="{40E76A20-79C8-4495-8C09-40644E636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2926" y="5029200"/>
            <a:ext cx="685800" cy="685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Problem 3</a:t>
            </a:r>
          </a:p>
        </p:txBody>
      </p:sp>
      <p:sp>
        <p:nvSpPr>
          <p:cNvPr id="169987" name="Rectangle 3"/>
          <p:cNvSpPr>
            <a:spLocks noGrp="1" noChangeArrowheads="1"/>
          </p:cNvSpPr>
          <p:nvPr>
            <p:ph type="body" idx="1"/>
          </p:nvPr>
        </p:nvSpPr>
        <p:spPr>
          <a:xfrm>
            <a:off x="457200" y="1600200"/>
            <a:ext cx="4267200" cy="4525963"/>
          </a:xfrm>
        </p:spPr>
        <p:txBody>
          <a:bodyPr/>
          <a:lstStyle/>
          <a:p>
            <a:pPr>
              <a:buFontTx/>
              <a:buNone/>
            </a:pPr>
            <a:r>
              <a:rPr lang="en-US" dirty="0"/>
              <a:t>A flying squirrel is gliding (no wing flaps) from a tree to the ground at </a:t>
            </a:r>
            <a:r>
              <a:rPr lang="en-US" b="1" dirty="0">
                <a:ln w="22225">
                  <a:solidFill>
                    <a:schemeClr val="accent2"/>
                  </a:solidFill>
                  <a:prstDash val="solid"/>
                </a:ln>
                <a:solidFill>
                  <a:schemeClr val="accent2">
                    <a:lumMod val="40000"/>
                    <a:lumOff val="60000"/>
                  </a:schemeClr>
                </a:solidFill>
              </a:rPr>
              <a:t>constant</a:t>
            </a:r>
            <a:r>
              <a:rPr lang="en-US" dirty="0"/>
              <a:t> velocity. </a:t>
            </a:r>
            <a:r>
              <a:rPr lang="en-US" b="1" dirty="0">
                <a:ln w="22225">
                  <a:solidFill>
                    <a:schemeClr val="accent2"/>
                  </a:solidFill>
                  <a:prstDash val="solid"/>
                </a:ln>
                <a:solidFill>
                  <a:schemeClr val="accent2">
                    <a:lumMod val="40000"/>
                    <a:lumOff val="60000"/>
                  </a:schemeClr>
                </a:solidFill>
              </a:rPr>
              <a:t>Consider air resistance</a:t>
            </a:r>
            <a:r>
              <a:rPr lang="en-US" dirty="0"/>
              <a:t>. A free body diagram for this situation looks like…</a:t>
            </a:r>
          </a:p>
        </p:txBody>
      </p:sp>
      <p:pic>
        <p:nvPicPr>
          <p:cNvPr id="3" name="Picture 2">
            <a:extLst>
              <a:ext uri="{FF2B5EF4-FFF2-40B4-BE49-F238E27FC236}">
                <a16:creationId xmlns:a16="http://schemas.microsoft.com/office/drawing/2014/main" id="{1B510F97-22AD-4803-8C23-44B887451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450" y="1668463"/>
            <a:ext cx="3562350" cy="4457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endParaRPr lang="en-US"/>
          </a:p>
        </p:txBody>
      </p:sp>
      <p:sp>
        <p:nvSpPr>
          <p:cNvPr id="171011" name="Rectangle 3"/>
          <p:cNvSpPr>
            <a:spLocks noGrp="1" noChangeArrowheads="1"/>
          </p:cNvSpPr>
          <p:nvPr>
            <p:ph type="body" idx="1"/>
          </p:nvPr>
        </p:nvSpPr>
        <p:spPr>
          <a:xfrm>
            <a:off x="457200" y="1600200"/>
            <a:ext cx="3505200" cy="4525963"/>
          </a:xfrm>
        </p:spPr>
        <p:txBody>
          <a:bodyPr/>
          <a:lstStyle/>
          <a:p>
            <a:pPr>
              <a:buFontTx/>
              <a:buNone/>
            </a:pPr>
            <a:r>
              <a:rPr lang="en-US" dirty="0"/>
              <a:t>Gravity pulls down on the squirrel while air resistance pushes up on the squirrel while it falls.</a:t>
            </a:r>
          </a:p>
        </p:txBody>
      </p:sp>
      <p:pic>
        <p:nvPicPr>
          <p:cNvPr id="171013" name="Picture 5" descr="u2l2c5"/>
          <p:cNvPicPr>
            <a:picLocks noChangeAspect="1" noChangeArrowheads="1"/>
          </p:cNvPicPr>
          <p:nvPr/>
        </p:nvPicPr>
        <p:blipFill>
          <a:blip r:embed="rId2" cstate="print"/>
          <a:srcRect/>
          <a:stretch>
            <a:fillRect/>
          </a:stretch>
        </p:blipFill>
        <p:spPr bwMode="auto">
          <a:xfrm>
            <a:off x="4572000" y="1600200"/>
            <a:ext cx="3668713" cy="4953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Problem 4</a:t>
            </a:r>
          </a:p>
        </p:txBody>
      </p:sp>
      <p:sp>
        <p:nvSpPr>
          <p:cNvPr id="172035" name="Rectangle 3"/>
          <p:cNvSpPr>
            <a:spLocks noGrp="1" noChangeArrowheads="1"/>
          </p:cNvSpPr>
          <p:nvPr>
            <p:ph type="body" idx="1"/>
          </p:nvPr>
        </p:nvSpPr>
        <p:spPr/>
        <p:txBody>
          <a:bodyPr/>
          <a:lstStyle/>
          <a:p>
            <a:pPr>
              <a:buFontTx/>
              <a:buNone/>
            </a:pPr>
            <a:r>
              <a:rPr lang="en-US" dirty="0"/>
              <a:t>A rightward force is </a:t>
            </a:r>
            <a:r>
              <a:rPr lang="en-US" b="1" dirty="0">
                <a:ln w="22225">
                  <a:solidFill>
                    <a:schemeClr val="accent2"/>
                  </a:solidFill>
                  <a:prstDash val="solid"/>
                </a:ln>
                <a:solidFill>
                  <a:schemeClr val="accent2">
                    <a:lumMod val="40000"/>
                    <a:lumOff val="60000"/>
                  </a:schemeClr>
                </a:solidFill>
              </a:rPr>
              <a:t>applied</a:t>
            </a:r>
            <a:r>
              <a:rPr lang="en-US" dirty="0"/>
              <a:t> to a book in order to move it across a desk. Consider frictional forces. Neglect air resistance. Construct a free-body diagram. Let’s see what this one looks like.</a:t>
            </a:r>
          </a:p>
        </p:txBody>
      </p:sp>
      <p:pic>
        <p:nvPicPr>
          <p:cNvPr id="3" name="Picture 2" descr="A screenshot of a cell phone&#10;&#10;Description generated with high confidence">
            <a:extLst>
              <a:ext uri="{FF2B5EF4-FFF2-40B4-BE49-F238E27FC236}">
                <a16:creationId xmlns:a16="http://schemas.microsoft.com/office/drawing/2014/main" id="{C16BDB52-C31A-477A-898A-581D21B7D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267200"/>
            <a:ext cx="4419600" cy="1447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1371600" y="0"/>
            <a:ext cx="7772400" cy="3657600"/>
          </a:xfrm>
        </p:spPr>
        <p:txBody>
          <a:bodyPr/>
          <a:lstStyle/>
          <a:p>
            <a:pPr>
              <a:buFontTx/>
              <a:buNone/>
            </a:pPr>
            <a:r>
              <a:rPr lang="en-US" sz="3600"/>
              <a:t>Note the applied force arrow pointing to the right. Notice how friction force points in the opposite direction. Finally, there is still gravity and normal forces involved.</a:t>
            </a:r>
          </a:p>
        </p:txBody>
      </p:sp>
      <p:pic>
        <p:nvPicPr>
          <p:cNvPr id="173061" name="Picture 5" descr="u2l2c6"/>
          <p:cNvPicPr>
            <a:picLocks noChangeAspect="1" noChangeArrowheads="1"/>
          </p:cNvPicPr>
          <p:nvPr/>
        </p:nvPicPr>
        <p:blipFill>
          <a:blip r:embed="rId2" cstate="print"/>
          <a:srcRect/>
          <a:stretch>
            <a:fillRect/>
          </a:stretch>
        </p:blipFill>
        <p:spPr bwMode="auto">
          <a:xfrm>
            <a:off x="1436914" y="3124200"/>
            <a:ext cx="6781800" cy="3489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Problem 5</a:t>
            </a:r>
          </a:p>
        </p:txBody>
      </p:sp>
      <p:sp>
        <p:nvSpPr>
          <p:cNvPr id="174083" name="Rectangle 3"/>
          <p:cNvSpPr>
            <a:spLocks noGrp="1" noChangeArrowheads="1"/>
          </p:cNvSpPr>
          <p:nvPr>
            <p:ph type="body" idx="1"/>
          </p:nvPr>
        </p:nvSpPr>
        <p:spPr/>
        <p:txBody>
          <a:bodyPr/>
          <a:lstStyle/>
          <a:p>
            <a:pPr>
              <a:buFontTx/>
              <a:buNone/>
            </a:pPr>
            <a:r>
              <a:rPr lang="en-US" dirty="0"/>
              <a:t>A skydiver is descending with a </a:t>
            </a:r>
            <a:r>
              <a:rPr lang="en-US" b="1" dirty="0">
                <a:ln w="22225">
                  <a:solidFill>
                    <a:schemeClr val="accent2"/>
                  </a:solidFill>
                  <a:prstDash val="solid"/>
                </a:ln>
                <a:solidFill>
                  <a:schemeClr val="accent2">
                    <a:lumMod val="40000"/>
                    <a:lumOff val="60000"/>
                  </a:schemeClr>
                </a:solidFill>
              </a:rPr>
              <a:t>constant</a:t>
            </a:r>
            <a:r>
              <a:rPr lang="en-US" dirty="0"/>
              <a:t> velocity. Consider air resistance. Draw a free-body diagram.</a:t>
            </a:r>
          </a:p>
        </p:txBody>
      </p:sp>
      <p:pic>
        <p:nvPicPr>
          <p:cNvPr id="3" name="Picture 2" descr="A close up of a logo&#10;&#10;Description generated with high confidence">
            <a:extLst>
              <a:ext uri="{FF2B5EF4-FFF2-40B4-BE49-F238E27FC236}">
                <a16:creationId xmlns:a16="http://schemas.microsoft.com/office/drawing/2014/main" id="{E552D457-8586-48FC-B48F-D6D2FF0EF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886200"/>
            <a:ext cx="2607526" cy="17800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457200" y="1600200"/>
            <a:ext cx="4267200" cy="4525963"/>
          </a:xfrm>
        </p:spPr>
        <p:txBody>
          <a:bodyPr/>
          <a:lstStyle/>
          <a:p>
            <a:pPr>
              <a:buFontTx/>
              <a:buNone/>
            </a:pPr>
            <a:r>
              <a:rPr lang="en-US"/>
              <a:t>Gravity pulls down on the skydiver, while air resistance pushes up as she falls.</a:t>
            </a:r>
          </a:p>
        </p:txBody>
      </p:sp>
      <p:pic>
        <p:nvPicPr>
          <p:cNvPr id="175109" name="Picture 5" descr="u2l2c5"/>
          <p:cNvPicPr>
            <a:picLocks noChangeAspect="1" noChangeArrowheads="1"/>
          </p:cNvPicPr>
          <p:nvPr/>
        </p:nvPicPr>
        <p:blipFill>
          <a:blip r:embed="rId2" cstate="print"/>
          <a:srcRect/>
          <a:stretch>
            <a:fillRect/>
          </a:stretch>
        </p:blipFill>
        <p:spPr bwMode="auto">
          <a:xfrm>
            <a:off x="5181600" y="1676400"/>
            <a:ext cx="3557588" cy="4800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Problem 6</a:t>
            </a:r>
          </a:p>
        </p:txBody>
      </p:sp>
      <p:sp>
        <p:nvSpPr>
          <p:cNvPr id="176131" name="Rectangle 3"/>
          <p:cNvSpPr>
            <a:spLocks noGrp="1" noChangeArrowheads="1"/>
          </p:cNvSpPr>
          <p:nvPr>
            <p:ph type="body" idx="1"/>
          </p:nvPr>
        </p:nvSpPr>
        <p:spPr/>
        <p:txBody>
          <a:bodyPr/>
          <a:lstStyle/>
          <a:p>
            <a:pPr>
              <a:buFontTx/>
              <a:buNone/>
            </a:pPr>
            <a:r>
              <a:rPr lang="en-US" dirty="0"/>
              <a:t>A man drags a sled across loosely packed snow with a rightward </a:t>
            </a:r>
            <a:r>
              <a:rPr lang="en-US" b="1" dirty="0">
                <a:ln w="22225">
                  <a:solidFill>
                    <a:schemeClr val="accent2"/>
                  </a:solidFill>
                  <a:prstDash val="solid"/>
                </a:ln>
                <a:solidFill>
                  <a:schemeClr val="accent2">
                    <a:lumMod val="40000"/>
                    <a:lumOff val="60000"/>
                  </a:schemeClr>
                </a:solidFill>
              </a:rPr>
              <a:t>acceleration</a:t>
            </a:r>
            <a:r>
              <a:rPr lang="en-US" dirty="0"/>
              <a:t>. Draw a free-body diagram.</a:t>
            </a:r>
          </a:p>
        </p:txBody>
      </p:sp>
      <p:pic>
        <p:nvPicPr>
          <p:cNvPr id="2" name="Picture 1">
            <a:extLst>
              <a:ext uri="{FF2B5EF4-FFF2-40B4-BE49-F238E27FC236}">
                <a16:creationId xmlns:a16="http://schemas.microsoft.com/office/drawing/2014/main" id="{C4A2367E-4000-45AF-94CC-FD317BD8C7A3}"/>
              </a:ext>
            </a:extLst>
          </p:cNvPr>
          <p:cNvPicPr>
            <a:picLocks noChangeAspect="1"/>
          </p:cNvPicPr>
          <p:nvPr/>
        </p:nvPicPr>
        <p:blipFill>
          <a:blip r:embed="rId2"/>
          <a:stretch>
            <a:fillRect/>
          </a:stretch>
        </p:blipFill>
        <p:spPr>
          <a:xfrm>
            <a:off x="385762" y="3440113"/>
            <a:ext cx="8372475" cy="2686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457200" y="457200"/>
            <a:ext cx="8382000" cy="2590800"/>
          </a:xfrm>
        </p:spPr>
        <p:txBody>
          <a:bodyPr/>
          <a:lstStyle/>
          <a:p>
            <a:pPr>
              <a:buFontTx/>
              <a:buNone/>
            </a:pPr>
            <a:r>
              <a:rPr lang="en-US" dirty="0"/>
              <a:t>The rightward force arrow points to the right. Friction slows his progress and pulls in the opposite direction.  Normal forces still apply as does gravitational force since we are on planet Earth. </a:t>
            </a:r>
          </a:p>
        </p:txBody>
      </p:sp>
      <p:pic>
        <p:nvPicPr>
          <p:cNvPr id="177157" name="Picture 5" descr="u2l2c6"/>
          <p:cNvPicPr>
            <a:picLocks noChangeAspect="1" noChangeArrowheads="1"/>
          </p:cNvPicPr>
          <p:nvPr/>
        </p:nvPicPr>
        <p:blipFill>
          <a:blip r:embed="rId2" cstate="print"/>
          <a:srcRect/>
          <a:stretch>
            <a:fillRect/>
          </a:stretch>
        </p:blipFill>
        <p:spPr bwMode="auto">
          <a:xfrm>
            <a:off x="1676400" y="3200400"/>
            <a:ext cx="6229350" cy="3206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Problem 7</a:t>
            </a:r>
          </a:p>
        </p:txBody>
      </p:sp>
      <p:sp>
        <p:nvSpPr>
          <p:cNvPr id="178179" name="Rectangle 3"/>
          <p:cNvSpPr>
            <a:spLocks noGrp="1" noChangeArrowheads="1"/>
          </p:cNvSpPr>
          <p:nvPr>
            <p:ph type="body" idx="1"/>
          </p:nvPr>
        </p:nvSpPr>
        <p:spPr/>
        <p:txBody>
          <a:bodyPr/>
          <a:lstStyle/>
          <a:p>
            <a:pPr>
              <a:buFontTx/>
              <a:buNone/>
            </a:pPr>
            <a:r>
              <a:rPr lang="en-US" dirty="0"/>
              <a:t>A football is moving upwards toward its </a:t>
            </a:r>
            <a:r>
              <a:rPr lang="en-US" b="1" dirty="0">
                <a:ln w="22225">
                  <a:solidFill>
                    <a:schemeClr val="accent2"/>
                  </a:solidFill>
                  <a:prstDash val="solid"/>
                </a:ln>
                <a:solidFill>
                  <a:schemeClr val="accent2">
                    <a:lumMod val="40000"/>
                    <a:lumOff val="60000"/>
                  </a:schemeClr>
                </a:solidFill>
              </a:rPr>
              <a:t>peak</a:t>
            </a:r>
            <a:r>
              <a:rPr lang="en-US" dirty="0"/>
              <a:t> after having been booted by the punter. Draw a free-body diagram.</a:t>
            </a:r>
          </a:p>
        </p:txBody>
      </p:sp>
      <p:pic>
        <p:nvPicPr>
          <p:cNvPr id="2" name="Picture 1">
            <a:extLst>
              <a:ext uri="{FF2B5EF4-FFF2-40B4-BE49-F238E27FC236}">
                <a16:creationId xmlns:a16="http://schemas.microsoft.com/office/drawing/2014/main" id="{F18695FB-44AF-4006-B23F-3EA9299A79E9}"/>
              </a:ext>
            </a:extLst>
          </p:cNvPr>
          <p:cNvPicPr>
            <a:picLocks noChangeAspect="1"/>
          </p:cNvPicPr>
          <p:nvPr/>
        </p:nvPicPr>
        <p:blipFill>
          <a:blip r:embed="rId2"/>
          <a:stretch>
            <a:fillRect/>
          </a:stretch>
        </p:blipFill>
        <p:spPr>
          <a:xfrm>
            <a:off x="762000" y="3663718"/>
            <a:ext cx="3476625" cy="26450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457200" y="1600200"/>
            <a:ext cx="3200400" cy="4525963"/>
          </a:xfrm>
        </p:spPr>
        <p:txBody>
          <a:bodyPr>
            <a:normAutofit fontScale="92500"/>
          </a:bodyPr>
          <a:lstStyle/>
          <a:p>
            <a:pPr>
              <a:buFontTx/>
              <a:buNone/>
            </a:pPr>
            <a:r>
              <a:rPr lang="en-US" dirty="0"/>
              <a:t>The force of gravity is the only force  acting on the ball while it is in the air.  Once it has left the punter’s foot, he is no longer pushing on the ball.</a:t>
            </a:r>
          </a:p>
        </p:txBody>
      </p:sp>
      <p:pic>
        <p:nvPicPr>
          <p:cNvPr id="179205" name="Picture 5" descr="u2l2c4"/>
          <p:cNvPicPr>
            <a:picLocks noChangeAspect="1" noChangeArrowheads="1"/>
          </p:cNvPicPr>
          <p:nvPr/>
        </p:nvPicPr>
        <p:blipFill>
          <a:blip r:embed="rId2" cstate="print"/>
          <a:srcRect/>
          <a:stretch>
            <a:fillRect/>
          </a:stretch>
        </p:blipFill>
        <p:spPr bwMode="auto">
          <a:xfrm>
            <a:off x="3962400" y="1371600"/>
            <a:ext cx="4114800" cy="40084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latin typeface="Book Antiqua" panose="02040602050305030304" pitchFamily="18" charset="0"/>
              </a:rPr>
              <a:t>Newton’s 1st law of motion</a:t>
            </a:r>
          </a:p>
        </p:txBody>
      </p:sp>
      <p:sp>
        <p:nvSpPr>
          <p:cNvPr id="36867" name="Rectangle 3"/>
          <p:cNvSpPr>
            <a:spLocks noGrp="1" noChangeArrowheads="1"/>
          </p:cNvSpPr>
          <p:nvPr>
            <p:ph type="body" sz="half" idx="1"/>
          </p:nvPr>
        </p:nvSpPr>
        <p:spPr>
          <a:xfrm>
            <a:off x="685800" y="1600200"/>
            <a:ext cx="7772400" cy="2362200"/>
          </a:xfrm>
        </p:spPr>
        <p:txBody>
          <a:bodyPr>
            <a:normAutofit/>
          </a:bodyPr>
          <a:lstStyle/>
          <a:p>
            <a:pPr eaLnBrk="1" hangingPunct="1">
              <a:lnSpc>
                <a:spcPct val="90000"/>
              </a:lnSpc>
            </a:pPr>
            <a:r>
              <a:rPr lang="en-US" sz="2400" dirty="0">
                <a:latin typeface="Book Antiqua" panose="02040602050305030304" pitchFamily="18" charset="0"/>
              </a:rPr>
              <a:t>“The law of ____________________”</a:t>
            </a:r>
          </a:p>
          <a:p>
            <a:pPr eaLnBrk="1" hangingPunct="1">
              <a:lnSpc>
                <a:spcPct val="90000"/>
              </a:lnSpc>
            </a:pPr>
            <a:r>
              <a:rPr lang="en-US" sz="2400" dirty="0">
                <a:latin typeface="Book Antiqua" panose="02040602050305030304" pitchFamily="18" charset="0"/>
              </a:rPr>
              <a:t>An object at rest will remain at rest and an object in motion will remain in motion at a _________________ ___________________ unless it is acted upon by an ______________________ (net) external force </a:t>
            </a:r>
          </a:p>
          <a:p>
            <a:pPr eaLnBrk="1" hangingPunct="1">
              <a:lnSpc>
                <a:spcPct val="90000"/>
              </a:lnSpc>
            </a:pPr>
            <a:r>
              <a:rPr lang="en-US" sz="2400" dirty="0">
                <a:latin typeface="Book Antiqua" panose="02040602050305030304" pitchFamily="18" charset="0"/>
              </a:rPr>
              <a:t>Inertia ______________ any changes in motion </a:t>
            </a:r>
          </a:p>
        </p:txBody>
      </p:sp>
      <p:pic>
        <p:nvPicPr>
          <p:cNvPr id="50181" name="Picture 5"/>
          <p:cNvPicPr>
            <a:picLocks noGrp="1" noChangeAspect="1" noChangeArrowheads="1"/>
          </p:cNvPicPr>
          <p:nvPr>
            <p:ph sz="half" idx="2"/>
          </p:nvPr>
        </p:nvPicPr>
        <p:blipFill>
          <a:blip r:embed="rId2" cstate="print"/>
          <a:srcRect/>
          <a:stretch>
            <a:fillRect/>
          </a:stretch>
        </p:blipFill>
        <p:spPr>
          <a:xfrm>
            <a:off x="1604963" y="4114800"/>
            <a:ext cx="5932487" cy="1981200"/>
          </a:xfrm>
        </p:spPr>
      </p:pic>
      <p:pic>
        <p:nvPicPr>
          <p:cNvPr id="50183" name="Picture 7"/>
          <p:cNvPicPr>
            <a:picLocks noChangeAspect="1" noChangeArrowheads="1"/>
          </p:cNvPicPr>
          <p:nvPr/>
        </p:nvPicPr>
        <p:blipFill>
          <a:blip r:embed="rId3" cstate="print"/>
          <a:srcRect/>
          <a:stretch>
            <a:fillRect/>
          </a:stretch>
        </p:blipFill>
        <p:spPr bwMode="auto">
          <a:xfrm>
            <a:off x="1447800" y="4191000"/>
            <a:ext cx="5867400" cy="2184400"/>
          </a:xfrm>
          <a:prstGeom prst="rect">
            <a:avLst/>
          </a:prstGeom>
          <a:noFill/>
          <a:ln w="9525">
            <a:noFill/>
            <a:miter lim="800000"/>
            <a:headEnd/>
            <a:tailEnd/>
          </a:ln>
        </p:spPr>
      </p:pic>
      <p:sp>
        <p:nvSpPr>
          <p:cNvPr id="6" name="TextBox 5"/>
          <p:cNvSpPr txBox="1"/>
          <p:nvPr/>
        </p:nvSpPr>
        <p:spPr>
          <a:xfrm>
            <a:off x="3352800" y="1524000"/>
            <a:ext cx="1828800" cy="461665"/>
          </a:xfrm>
          <a:prstGeom prst="rect">
            <a:avLst/>
          </a:prstGeom>
          <a:noFill/>
        </p:spPr>
        <p:txBody>
          <a:bodyPr wrap="square" rtlCol="0">
            <a:spAutoFit/>
          </a:bodyPr>
          <a:lstStyle/>
          <a:p>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rPr>
              <a:t>inertia</a:t>
            </a:r>
            <a:endParaRPr lang="en-US" dirty="0">
              <a:latin typeface="Book Antiqua" panose="02040602050305030304" pitchFamily="18" charset="0"/>
            </a:endParaRPr>
          </a:p>
        </p:txBody>
      </p:sp>
      <p:sp>
        <p:nvSpPr>
          <p:cNvPr id="7" name="TextBox 6"/>
          <p:cNvSpPr txBox="1"/>
          <p:nvPr/>
        </p:nvSpPr>
        <p:spPr>
          <a:xfrm>
            <a:off x="6172200" y="2281535"/>
            <a:ext cx="1828800" cy="461665"/>
          </a:xfrm>
          <a:prstGeom prst="rect">
            <a:avLst/>
          </a:prstGeom>
          <a:noFill/>
        </p:spPr>
        <p:txBody>
          <a:bodyPr wrap="square" rtlCol="0">
            <a:spAutoFit/>
          </a:bodyPr>
          <a:lstStyle/>
          <a:p>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rPr>
              <a:t>constant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endParaRPr>
          </a:p>
        </p:txBody>
      </p:sp>
      <p:sp>
        <p:nvSpPr>
          <p:cNvPr id="8" name="TextBox 7"/>
          <p:cNvSpPr txBox="1"/>
          <p:nvPr/>
        </p:nvSpPr>
        <p:spPr>
          <a:xfrm>
            <a:off x="1600200" y="2590800"/>
            <a:ext cx="1828800" cy="461665"/>
          </a:xfrm>
          <a:prstGeom prst="rect">
            <a:avLst/>
          </a:prstGeom>
          <a:noFill/>
        </p:spPr>
        <p:txBody>
          <a:bodyPr wrap="square" rtlCol="0">
            <a:spAutoFit/>
          </a:bodyPr>
          <a:lstStyle/>
          <a:p>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rPr>
              <a:t>velocity</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endParaRPr>
          </a:p>
        </p:txBody>
      </p:sp>
      <p:sp>
        <p:nvSpPr>
          <p:cNvPr id="9" name="TextBox 8"/>
          <p:cNvSpPr txBox="1"/>
          <p:nvPr/>
        </p:nvSpPr>
        <p:spPr>
          <a:xfrm>
            <a:off x="1600200" y="2971800"/>
            <a:ext cx="1828800" cy="461665"/>
          </a:xfrm>
          <a:prstGeom prst="rect">
            <a:avLst/>
          </a:prstGeom>
          <a:noFill/>
        </p:spPr>
        <p:txBody>
          <a:bodyPr wrap="square" rtlCol="0">
            <a:spAutoFit/>
          </a:bodyPr>
          <a:lstStyle/>
          <a:p>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rPr>
              <a:t>unbalanced</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endParaRPr>
          </a:p>
        </p:txBody>
      </p:sp>
      <p:sp>
        <p:nvSpPr>
          <p:cNvPr id="10" name="TextBox 9"/>
          <p:cNvSpPr txBox="1"/>
          <p:nvPr/>
        </p:nvSpPr>
        <p:spPr>
          <a:xfrm>
            <a:off x="2286000" y="3352800"/>
            <a:ext cx="1828800" cy="461665"/>
          </a:xfrm>
          <a:prstGeom prst="rect">
            <a:avLst/>
          </a:prstGeom>
          <a:noFill/>
        </p:spPr>
        <p:txBody>
          <a:bodyPr wrap="square" rtlCol="0">
            <a:spAutoFit/>
          </a:bodyPr>
          <a:lstStyle/>
          <a:p>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rPr>
              <a:t>resists</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ok Antiqua" panose="02040602050305030304" pitchFamily="18" charset="0"/>
            </a:endParaRPr>
          </a:p>
        </p:txBody>
      </p:sp>
      <p:sp>
        <p:nvSpPr>
          <p:cNvPr id="2" name="Down Arrow 1"/>
          <p:cNvSpPr/>
          <p:nvPr/>
        </p:nvSpPr>
        <p:spPr>
          <a:xfrm rot="1968349">
            <a:off x="4135411" y="5319544"/>
            <a:ext cx="124562" cy="5808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0181"/>
                                        </p:tgtEl>
                                        <p:attrNameLst>
                                          <p:attrName>style.visibility</p:attrName>
                                        </p:attrNameLst>
                                      </p:cBhvr>
                                      <p:to>
                                        <p:strVal val="visible"/>
                                      </p:to>
                                    </p:set>
                                    <p:anim calcmode="lin" valueType="num">
                                      <p:cBhvr additive="base">
                                        <p:cTn id="27" dur="500" fill="hold"/>
                                        <p:tgtEl>
                                          <p:spTgt spid="50181"/>
                                        </p:tgtEl>
                                        <p:attrNameLst>
                                          <p:attrName>ppt_x</p:attrName>
                                        </p:attrNameLst>
                                      </p:cBhvr>
                                      <p:tavLst>
                                        <p:tav tm="0">
                                          <p:val>
                                            <p:strVal val="0-#ppt_w/2"/>
                                          </p:val>
                                        </p:tav>
                                        <p:tav tm="100000">
                                          <p:val>
                                            <p:strVal val="#ppt_x"/>
                                          </p:val>
                                        </p:tav>
                                      </p:tavLst>
                                    </p:anim>
                                    <p:anim calcmode="lin" valueType="num">
                                      <p:cBhvr additive="base">
                                        <p:cTn id="28" dur="500" fill="hold"/>
                                        <p:tgtEl>
                                          <p:spTgt spid="5018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018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0183"/>
                                        </p:tgtEl>
                                        <p:attrNameLst>
                                          <p:attrName>style.visibility</p:attrName>
                                        </p:attrNameLst>
                                      </p:cBhvr>
                                      <p:to>
                                        <p:strVal val="visible"/>
                                      </p:to>
                                    </p:set>
                                    <p:anim calcmode="lin" valueType="num">
                                      <p:cBhvr additive="base">
                                        <p:cTn id="33" dur="500" fill="hold"/>
                                        <p:tgtEl>
                                          <p:spTgt spid="50183"/>
                                        </p:tgtEl>
                                        <p:attrNameLst>
                                          <p:attrName>ppt_x</p:attrName>
                                        </p:attrNameLst>
                                      </p:cBhvr>
                                      <p:tavLst>
                                        <p:tav tm="0">
                                          <p:val>
                                            <p:strVal val="0-#ppt_w/2"/>
                                          </p:val>
                                        </p:tav>
                                        <p:tav tm="100000">
                                          <p:val>
                                            <p:strVal val="#ppt_x"/>
                                          </p:val>
                                        </p:tav>
                                      </p:tavLst>
                                    </p:anim>
                                    <p:anim calcmode="lin" valueType="num">
                                      <p:cBhvr additive="base">
                                        <p:cTn id="34"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Problem 8</a:t>
            </a:r>
          </a:p>
        </p:txBody>
      </p:sp>
      <p:sp>
        <p:nvSpPr>
          <p:cNvPr id="180227" name="Rectangle 3"/>
          <p:cNvSpPr>
            <a:spLocks noGrp="1" noChangeArrowheads="1"/>
          </p:cNvSpPr>
          <p:nvPr>
            <p:ph type="body" idx="1"/>
          </p:nvPr>
        </p:nvSpPr>
        <p:spPr>
          <a:xfrm>
            <a:off x="381000" y="1752600"/>
            <a:ext cx="8229600" cy="4525963"/>
          </a:xfrm>
        </p:spPr>
        <p:txBody>
          <a:bodyPr/>
          <a:lstStyle/>
          <a:p>
            <a:pPr>
              <a:buFontTx/>
              <a:buNone/>
            </a:pPr>
            <a:r>
              <a:rPr lang="en-US" dirty="0"/>
              <a:t>A car runs out of gas and is </a:t>
            </a:r>
            <a:r>
              <a:rPr lang="en-US" b="1" dirty="0">
                <a:ln w="22225">
                  <a:solidFill>
                    <a:schemeClr val="accent2"/>
                  </a:solidFill>
                  <a:prstDash val="solid"/>
                </a:ln>
                <a:solidFill>
                  <a:schemeClr val="accent2">
                    <a:lumMod val="40000"/>
                    <a:lumOff val="60000"/>
                  </a:schemeClr>
                </a:solidFill>
              </a:rPr>
              <a:t>coasting</a:t>
            </a:r>
            <a:r>
              <a:rPr lang="en-US" dirty="0"/>
              <a:t> along a road.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457200" y="1600200"/>
            <a:ext cx="3733800" cy="4525963"/>
          </a:xfrm>
        </p:spPr>
        <p:txBody>
          <a:bodyPr/>
          <a:lstStyle/>
          <a:p>
            <a:pPr>
              <a:lnSpc>
                <a:spcPct val="90000"/>
              </a:lnSpc>
              <a:buFontTx/>
              <a:buNone/>
            </a:pPr>
            <a:r>
              <a:rPr lang="en-US" dirty="0"/>
              <a:t>Even though the car is coasting down the road, there is only the friction of the road acting to slow it down, in addition to the gravity and normal forces.</a:t>
            </a:r>
          </a:p>
        </p:txBody>
      </p:sp>
      <p:pic>
        <p:nvPicPr>
          <p:cNvPr id="181253" name="Picture 5" descr="u2l2c9"/>
          <p:cNvPicPr>
            <a:picLocks noChangeAspect="1" noChangeArrowheads="1"/>
          </p:cNvPicPr>
          <p:nvPr/>
        </p:nvPicPr>
        <p:blipFill>
          <a:blip r:embed="rId2" cstate="print"/>
          <a:srcRect/>
          <a:stretch>
            <a:fillRect/>
          </a:stretch>
        </p:blipFill>
        <p:spPr bwMode="auto">
          <a:xfrm>
            <a:off x="4343400" y="2362200"/>
            <a:ext cx="4800600" cy="30607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Net Force</a:t>
            </a:r>
          </a:p>
        </p:txBody>
      </p:sp>
      <p:sp>
        <p:nvSpPr>
          <p:cNvPr id="182275" name="Rectangle 3"/>
          <p:cNvSpPr>
            <a:spLocks noGrp="1" noChangeArrowheads="1"/>
          </p:cNvSpPr>
          <p:nvPr>
            <p:ph type="body" idx="1"/>
          </p:nvPr>
        </p:nvSpPr>
        <p:spPr/>
        <p:txBody>
          <a:bodyPr/>
          <a:lstStyle/>
          <a:p>
            <a:pPr>
              <a:buFontTx/>
              <a:buNone/>
            </a:pPr>
            <a:r>
              <a:rPr lang="en-US"/>
              <a:t>Now let’s take a look at what happens when unbalanced forces do not become completely balanced (or cancelled) by other individual forces. </a:t>
            </a:r>
          </a:p>
          <a:p>
            <a:pPr>
              <a:buFontTx/>
              <a:buNone/>
            </a:pPr>
            <a:endParaRPr lang="en-US"/>
          </a:p>
          <a:p>
            <a:pPr>
              <a:buFontTx/>
              <a:buNone/>
            </a:pPr>
            <a:r>
              <a:rPr lang="en-US"/>
              <a:t>An unbalanced forces exists when the vertical and horizontal forces do not cancel each other out.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Example 1</a:t>
            </a:r>
          </a:p>
        </p:txBody>
      </p:sp>
      <p:sp>
        <p:nvSpPr>
          <p:cNvPr id="183299" name="Rectangle 3"/>
          <p:cNvSpPr>
            <a:spLocks noGrp="1" noChangeArrowheads="1"/>
          </p:cNvSpPr>
          <p:nvPr>
            <p:ph type="body" idx="1"/>
          </p:nvPr>
        </p:nvSpPr>
        <p:spPr>
          <a:xfrm>
            <a:off x="457200" y="1600200"/>
            <a:ext cx="3810000" cy="4525963"/>
          </a:xfrm>
        </p:spPr>
        <p:txBody>
          <a:bodyPr/>
          <a:lstStyle/>
          <a:p>
            <a:pPr>
              <a:buFontTx/>
              <a:buNone/>
            </a:pPr>
            <a:r>
              <a:rPr lang="en-US" dirty="0"/>
              <a:t>Notice the upward force of 1200 </a:t>
            </a:r>
            <a:r>
              <a:rPr lang="en-US" dirty="0" err="1"/>
              <a:t>Newtons</a:t>
            </a:r>
            <a:r>
              <a:rPr lang="en-US" dirty="0"/>
              <a:t> (N) is more than gravity (800 N). The net force is 400 N up.</a:t>
            </a:r>
          </a:p>
        </p:txBody>
      </p:sp>
      <p:pic>
        <p:nvPicPr>
          <p:cNvPr id="183301" name="Picture 5" descr="u2l2d1"/>
          <p:cNvPicPr>
            <a:picLocks noChangeAspect="1" noChangeArrowheads="1"/>
          </p:cNvPicPr>
          <p:nvPr/>
        </p:nvPicPr>
        <p:blipFill>
          <a:blip r:embed="rId2" cstate="print"/>
          <a:srcRect r="55400" b="45660"/>
          <a:stretch>
            <a:fillRect/>
          </a:stretch>
        </p:blipFill>
        <p:spPr bwMode="auto">
          <a:xfrm>
            <a:off x="4572000" y="1752600"/>
            <a:ext cx="3995738"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Example 2</a:t>
            </a:r>
          </a:p>
        </p:txBody>
      </p:sp>
      <p:sp>
        <p:nvSpPr>
          <p:cNvPr id="184323" name="Rectangle 3"/>
          <p:cNvSpPr>
            <a:spLocks noGrp="1" noChangeArrowheads="1"/>
          </p:cNvSpPr>
          <p:nvPr>
            <p:ph type="body" idx="1"/>
          </p:nvPr>
        </p:nvSpPr>
        <p:spPr>
          <a:xfrm>
            <a:off x="457200" y="1600200"/>
            <a:ext cx="8229600" cy="2057400"/>
          </a:xfrm>
        </p:spPr>
        <p:txBody>
          <a:bodyPr/>
          <a:lstStyle/>
          <a:p>
            <a:pPr>
              <a:buFontTx/>
              <a:buNone/>
            </a:pPr>
            <a:r>
              <a:rPr lang="en-US" sz="2800"/>
              <a:t>Notice that while the normal force and gravitation forces are balanced (each are 50 N) the force of friction results in unbalanced force on the horizontal axis. The net force is 20 N left.</a:t>
            </a:r>
          </a:p>
        </p:txBody>
      </p:sp>
      <p:pic>
        <p:nvPicPr>
          <p:cNvPr id="184325" name="Picture 5" descr="u2l2d1"/>
          <p:cNvPicPr>
            <a:picLocks noChangeAspect="1" noChangeArrowheads="1"/>
          </p:cNvPicPr>
          <p:nvPr/>
        </p:nvPicPr>
        <p:blipFill>
          <a:blip r:embed="rId2" cstate="print"/>
          <a:srcRect t="55534"/>
          <a:stretch>
            <a:fillRect/>
          </a:stretch>
        </p:blipFill>
        <p:spPr bwMode="auto">
          <a:xfrm>
            <a:off x="1143000" y="3429000"/>
            <a:ext cx="6705600" cy="2752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0"/>
            <a:ext cx="7848600" cy="1143000"/>
          </a:xfrm>
        </p:spPr>
        <p:txBody>
          <a:bodyPr>
            <a:normAutofit fontScale="90000"/>
          </a:bodyPr>
          <a:lstStyle/>
          <a:p>
            <a:r>
              <a:rPr lang="en-US" sz="4000" dirty="0"/>
              <a:t>Another way to look at balanced and unbalanced forces</a:t>
            </a:r>
          </a:p>
        </p:txBody>
      </p:sp>
      <p:pic>
        <p:nvPicPr>
          <p:cNvPr id="185349" name="Picture 5" descr="u2l2d2"/>
          <p:cNvPicPr>
            <a:picLocks noChangeAspect="1" noChangeArrowheads="1"/>
          </p:cNvPicPr>
          <p:nvPr/>
        </p:nvPicPr>
        <p:blipFill>
          <a:blip r:embed="rId2" cstate="print"/>
          <a:srcRect/>
          <a:stretch>
            <a:fillRect/>
          </a:stretch>
        </p:blipFill>
        <p:spPr bwMode="auto">
          <a:xfrm>
            <a:off x="1524000" y="1143000"/>
            <a:ext cx="5788025" cy="55673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Balanced or unbalanced?</a:t>
            </a:r>
          </a:p>
        </p:txBody>
      </p:sp>
      <p:pic>
        <p:nvPicPr>
          <p:cNvPr id="186372" name="Picture 4" descr="u2l2d4"/>
          <p:cNvPicPr>
            <a:picLocks noGrp="1" noChangeAspect="1" noChangeArrowheads="1"/>
          </p:cNvPicPr>
          <p:nvPr>
            <p:ph type="body" idx="1"/>
          </p:nvPr>
        </p:nvPicPr>
        <p:blipFill>
          <a:blip r:embed="rId2" cstate="print"/>
          <a:srcRect/>
          <a:stretch>
            <a:fillRect/>
          </a:stretch>
        </p:blipFill>
        <p:spPr>
          <a:xfrm>
            <a:off x="0" y="2743200"/>
            <a:ext cx="9144000" cy="627063"/>
          </a:xfrm>
          <a:noFill/>
          <a:ln/>
        </p:spPr>
      </p:pic>
      <p:pic>
        <p:nvPicPr>
          <p:cNvPr id="186373" name="Picture 5" descr="u2l2d5"/>
          <p:cNvPicPr>
            <a:picLocks noChangeAspect="1" noChangeArrowheads="1"/>
          </p:cNvPicPr>
          <p:nvPr/>
        </p:nvPicPr>
        <p:blipFill>
          <a:blip r:embed="rId3" cstate="print"/>
          <a:srcRect/>
          <a:stretch>
            <a:fillRect/>
          </a:stretch>
        </p:blipFill>
        <p:spPr bwMode="auto">
          <a:xfrm>
            <a:off x="0" y="4038600"/>
            <a:ext cx="9144000" cy="674688"/>
          </a:xfrm>
          <a:prstGeom prst="rect">
            <a:avLst/>
          </a:prstGeom>
          <a:noFill/>
          <a:ln w="9525">
            <a:noFill/>
            <a:miter lim="800000"/>
            <a:headEnd/>
            <a:tailEnd/>
          </a:ln>
        </p:spPr>
      </p:pic>
      <p:pic>
        <p:nvPicPr>
          <p:cNvPr id="186374" name="Picture 6" descr="u2l2d6"/>
          <p:cNvPicPr>
            <a:picLocks noChangeAspect="1" noChangeArrowheads="1"/>
          </p:cNvPicPr>
          <p:nvPr/>
        </p:nvPicPr>
        <p:blipFill>
          <a:blip r:embed="rId4" cstate="print"/>
          <a:srcRect/>
          <a:stretch>
            <a:fillRect/>
          </a:stretch>
        </p:blipFill>
        <p:spPr bwMode="auto">
          <a:xfrm>
            <a:off x="0" y="5562600"/>
            <a:ext cx="9144000" cy="747713"/>
          </a:xfrm>
          <a:prstGeom prst="rect">
            <a:avLst/>
          </a:prstGeom>
          <a:noFill/>
          <a:ln w="9525">
            <a:noFill/>
            <a:miter lim="800000"/>
            <a:headEnd/>
            <a:tailEnd/>
          </a:ln>
        </p:spPr>
      </p:pic>
      <p:sp>
        <p:nvSpPr>
          <p:cNvPr id="2" name="Rectangle 1">
            <a:extLst>
              <a:ext uri="{FF2B5EF4-FFF2-40B4-BE49-F238E27FC236}">
                <a16:creationId xmlns:a16="http://schemas.microsoft.com/office/drawing/2014/main" id="{1F37BD5D-7720-4408-B0E8-5D33F4C2E229}"/>
              </a:ext>
            </a:extLst>
          </p:cNvPr>
          <p:cNvSpPr/>
          <p:nvPr/>
        </p:nvSpPr>
        <p:spPr>
          <a:xfrm>
            <a:off x="4590304" y="2265958"/>
            <a:ext cx="3534942"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2C0BEF4F-D284-48BC-A0AD-B398D9941288}"/>
              </a:ext>
            </a:extLst>
          </p:cNvPr>
          <p:cNvSpPr/>
          <p:nvPr/>
        </p:nvSpPr>
        <p:spPr>
          <a:xfrm>
            <a:off x="4907771" y="3561584"/>
            <a:ext cx="279114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347C5D7C-7E8C-45AB-831D-9F2E178897A6}"/>
              </a:ext>
            </a:extLst>
          </p:cNvPr>
          <p:cNvSpPr/>
          <p:nvPr/>
        </p:nvSpPr>
        <p:spPr>
          <a:xfrm>
            <a:off x="4535874" y="5121134"/>
            <a:ext cx="35349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637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63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Balanced or Unbalanced?</a:t>
            </a:r>
          </a:p>
        </p:txBody>
      </p:sp>
      <p:pic>
        <p:nvPicPr>
          <p:cNvPr id="187396" name="Picture 4" descr="u2l2d7"/>
          <p:cNvPicPr>
            <a:picLocks noGrp="1" noChangeAspect="1" noChangeArrowheads="1"/>
          </p:cNvPicPr>
          <p:nvPr>
            <p:ph type="body" idx="1"/>
          </p:nvPr>
        </p:nvPicPr>
        <p:blipFill>
          <a:blip r:embed="rId2" cstate="print"/>
          <a:srcRect/>
          <a:stretch>
            <a:fillRect/>
          </a:stretch>
        </p:blipFill>
        <p:spPr>
          <a:xfrm>
            <a:off x="0" y="1524000"/>
            <a:ext cx="2971800" cy="2166938"/>
          </a:xfrm>
          <a:noFill/>
          <a:ln/>
        </p:spPr>
      </p:pic>
      <p:pic>
        <p:nvPicPr>
          <p:cNvPr id="187397" name="Picture 5" descr="u2l2d8"/>
          <p:cNvPicPr>
            <a:picLocks noChangeAspect="1" noChangeArrowheads="1"/>
          </p:cNvPicPr>
          <p:nvPr/>
        </p:nvPicPr>
        <p:blipFill>
          <a:blip r:embed="rId3" cstate="print"/>
          <a:srcRect/>
          <a:stretch>
            <a:fillRect/>
          </a:stretch>
        </p:blipFill>
        <p:spPr bwMode="auto">
          <a:xfrm>
            <a:off x="3048000" y="2667000"/>
            <a:ext cx="3048000" cy="2266950"/>
          </a:xfrm>
          <a:prstGeom prst="rect">
            <a:avLst/>
          </a:prstGeom>
          <a:noFill/>
          <a:ln w="9525">
            <a:noFill/>
            <a:miter lim="800000"/>
            <a:headEnd/>
            <a:tailEnd/>
          </a:ln>
        </p:spPr>
      </p:pic>
      <p:pic>
        <p:nvPicPr>
          <p:cNvPr id="187398" name="Picture 6" descr="u2l2d9"/>
          <p:cNvPicPr>
            <a:picLocks noChangeAspect="1" noChangeArrowheads="1"/>
          </p:cNvPicPr>
          <p:nvPr/>
        </p:nvPicPr>
        <p:blipFill>
          <a:blip r:embed="rId4" cstate="print"/>
          <a:srcRect/>
          <a:stretch>
            <a:fillRect/>
          </a:stretch>
        </p:blipFill>
        <p:spPr bwMode="auto">
          <a:xfrm>
            <a:off x="6172200" y="4594225"/>
            <a:ext cx="2971800" cy="2263775"/>
          </a:xfrm>
          <a:prstGeom prst="rect">
            <a:avLst/>
          </a:prstGeom>
          <a:noFill/>
          <a:ln w="9525">
            <a:noFill/>
            <a:miter lim="800000"/>
            <a:headEnd/>
            <a:tailEnd/>
          </a:ln>
        </p:spPr>
      </p:pic>
      <p:sp>
        <p:nvSpPr>
          <p:cNvPr id="6" name="Rectangle 5">
            <a:extLst>
              <a:ext uri="{FF2B5EF4-FFF2-40B4-BE49-F238E27FC236}">
                <a16:creationId xmlns:a16="http://schemas.microsoft.com/office/drawing/2014/main" id="{FA362B15-D92F-4D58-AC8B-C6379DA2967A}"/>
              </a:ext>
            </a:extLst>
          </p:cNvPr>
          <p:cNvSpPr/>
          <p:nvPr/>
        </p:nvSpPr>
        <p:spPr>
          <a:xfrm>
            <a:off x="3209504" y="2286000"/>
            <a:ext cx="35349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1EC0299B-0483-47F0-8D9E-177A480EEB95}"/>
              </a:ext>
            </a:extLst>
          </p:cNvPr>
          <p:cNvSpPr/>
          <p:nvPr/>
        </p:nvSpPr>
        <p:spPr>
          <a:xfrm>
            <a:off x="371896" y="3488035"/>
            <a:ext cx="279114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A6363F0B-271E-4465-AEA4-136C78FC483C}"/>
              </a:ext>
            </a:extLst>
          </p:cNvPr>
          <p:cNvSpPr/>
          <p:nvPr/>
        </p:nvSpPr>
        <p:spPr>
          <a:xfrm>
            <a:off x="5791200" y="4191000"/>
            <a:ext cx="35349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739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73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descr="u2l2d11"/>
          <p:cNvPicPr>
            <a:picLocks noChangeAspect="1" noChangeArrowheads="1"/>
          </p:cNvPicPr>
          <p:nvPr/>
        </p:nvPicPr>
        <p:blipFill>
          <a:blip r:embed="rId2" cstate="print"/>
          <a:srcRect/>
          <a:stretch>
            <a:fillRect/>
          </a:stretch>
        </p:blipFill>
        <p:spPr bwMode="auto">
          <a:xfrm>
            <a:off x="1143000" y="533400"/>
            <a:ext cx="6248400" cy="5713413"/>
          </a:xfrm>
          <a:prstGeom prst="rect">
            <a:avLst/>
          </a:prstGeom>
          <a:noFill/>
          <a:ln w="9525">
            <a:noFill/>
            <a:miter lim="800000"/>
            <a:headEnd/>
            <a:tailEnd/>
          </a:ln>
        </p:spPr>
      </p:pic>
      <p:sp>
        <p:nvSpPr>
          <p:cNvPr id="3" name="Rectangle 2">
            <a:extLst>
              <a:ext uri="{FF2B5EF4-FFF2-40B4-BE49-F238E27FC236}">
                <a16:creationId xmlns:a16="http://schemas.microsoft.com/office/drawing/2014/main" id="{D5F29F8E-5AEE-4305-BA60-D273E4C9DB16}"/>
              </a:ext>
            </a:extLst>
          </p:cNvPr>
          <p:cNvSpPr/>
          <p:nvPr/>
        </p:nvSpPr>
        <p:spPr>
          <a:xfrm>
            <a:off x="4549484" y="2619176"/>
            <a:ext cx="35349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068797F7-F517-4F3F-B08E-8F1C0FF4F763}"/>
              </a:ext>
            </a:extLst>
          </p:cNvPr>
          <p:cNvSpPr/>
          <p:nvPr/>
        </p:nvSpPr>
        <p:spPr>
          <a:xfrm>
            <a:off x="1447800" y="2619176"/>
            <a:ext cx="279114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a:extLst>
              <a:ext uri="{FF2B5EF4-FFF2-40B4-BE49-F238E27FC236}">
                <a16:creationId xmlns:a16="http://schemas.microsoft.com/office/drawing/2014/main" id="{F74B5991-D072-42C2-9CF4-B4F9838908A9}"/>
              </a:ext>
            </a:extLst>
          </p:cNvPr>
          <p:cNvSpPr/>
          <p:nvPr/>
        </p:nvSpPr>
        <p:spPr>
          <a:xfrm>
            <a:off x="1458686" y="5552083"/>
            <a:ext cx="279114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a:extLst>
              <a:ext uri="{FF2B5EF4-FFF2-40B4-BE49-F238E27FC236}">
                <a16:creationId xmlns:a16="http://schemas.microsoft.com/office/drawing/2014/main" id="{2CAD4254-F1BA-47F1-95D6-7847372E430B}"/>
              </a:ext>
            </a:extLst>
          </p:cNvPr>
          <p:cNvSpPr/>
          <p:nvPr/>
        </p:nvSpPr>
        <p:spPr>
          <a:xfrm>
            <a:off x="4403563" y="5785148"/>
            <a:ext cx="35349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unbalan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atin typeface="Book Antiqua" panose="02040602050305030304" pitchFamily="18" charset="0"/>
              </a:rPr>
              <a:t>Newton’s 2nd law of motion</a:t>
            </a:r>
          </a:p>
        </p:txBody>
      </p:sp>
      <p:sp>
        <p:nvSpPr>
          <p:cNvPr id="5125" name="Rectangle 3"/>
          <p:cNvSpPr>
            <a:spLocks noGrp="1" noChangeArrowheads="1"/>
          </p:cNvSpPr>
          <p:nvPr>
            <p:ph type="body" sz="half" idx="1"/>
          </p:nvPr>
        </p:nvSpPr>
        <p:spPr>
          <a:xfrm>
            <a:off x="685800" y="1981200"/>
            <a:ext cx="6705600" cy="4114800"/>
          </a:xfrm>
        </p:spPr>
        <p:txBody>
          <a:bodyPr/>
          <a:lstStyle/>
          <a:p>
            <a:pPr eaLnBrk="1" hangingPunct="1"/>
            <a:r>
              <a:rPr lang="en-US" sz="2400" dirty="0">
                <a:latin typeface="Book Antiqua" panose="02040602050305030304" pitchFamily="18" charset="0"/>
              </a:rPr>
              <a:t>An unbalanced __________ on an object causes an _______________ that is _______________to the __________, ____________ _____________ to the mass, and in the _________________ of the _______________ __________.</a:t>
            </a:r>
          </a:p>
        </p:txBody>
      </p:sp>
      <p:graphicFrame>
        <p:nvGraphicFramePr>
          <p:cNvPr id="51210" name="Object 10"/>
          <p:cNvGraphicFramePr>
            <a:graphicFrameLocks noChangeAspect="1"/>
          </p:cNvGraphicFramePr>
          <p:nvPr/>
        </p:nvGraphicFramePr>
        <p:xfrm>
          <a:off x="5105400" y="4495800"/>
          <a:ext cx="3282950" cy="1093788"/>
        </p:xfrm>
        <a:graphic>
          <a:graphicData uri="http://schemas.openxmlformats.org/presentationml/2006/ole">
            <mc:AlternateContent xmlns:mc="http://schemas.openxmlformats.org/markup-compatibility/2006">
              <mc:Choice xmlns:v="urn:schemas-microsoft-com:vml" Requires="v">
                <p:oleObj spid="_x0000_s1036" name="Equation" r:id="rId3" imgW="609600" imgH="203200" progId="">
                  <p:embed/>
                </p:oleObj>
              </mc:Choice>
              <mc:Fallback>
                <p:oleObj name="Equation" r:id="rId3" imgW="609600" imgH="2032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95800"/>
                        <a:ext cx="328295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11"/>
          <p:cNvGraphicFramePr>
            <a:graphicFrameLocks noGrp="1" noChangeAspect="1"/>
          </p:cNvGraphicFramePr>
          <p:nvPr>
            <p:ph type="clipArt" sz="half" idx="2"/>
          </p:nvPr>
        </p:nvGraphicFramePr>
        <p:xfrm>
          <a:off x="914400" y="4114800"/>
          <a:ext cx="2514600" cy="1901825"/>
        </p:xfrm>
        <a:graphic>
          <a:graphicData uri="http://schemas.openxmlformats.org/presentationml/2006/ole">
            <mc:AlternateContent xmlns:mc="http://schemas.openxmlformats.org/markup-compatibility/2006">
              <mc:Choice xmlns:v="urn:schemas-microsoft-com:vml" Requires="v">
                <p:oleObj spid="_x0000_s1037" name="Equation" r:id="rId5" imgW="520700" imgH="393700" progId="">
                  <p:embed/>
                </p:oleObj>
              </mc:Choice>
              <mc:Fallback>
                <p:oleObj name="Equation" r:id="rId5" imgW="520700" imgH="39370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14800"/>
                        <a:ext cx="25146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615746" y="2313687"/>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acceleration</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2" name="TextBox 11"/>
          <p:cNvSpPr txBox="1"/>
          <p:nvPr/>
        </p:nvSpPr>
        <p:spPr>
          <a:xfrm>
            <a:off x="3268436" y="1899166"/>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net force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3" name="TextBox 12"/>
          <p:cNvSpPr txBox="1"/>
          <p:nvPr/>
        </p:nvSpPr>
        <p:spPr>
          <a:xfrm>
            <a:off x="1382256" y="2678148"/>
            <a:ext cx="2241541"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proportional</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4" name="TextBox 13"/>
          <p:cNvSpPr txBox="1"/>
          <p:nvPr/>
        </p:nvSpPr>
        <p:spPr>
          <a:xfrm>
            <a:off x="4292146" y="2691755"/>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net force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5" name="TextBox 14"/>
          <p:cNvSpPr txBox="1"/>
          <p:nvPr/>
        </p:nvSpPr>
        <p:spPr>
          <a:xfrm>
            <a:off x="3530146" y="3776630"/>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net force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6" name="TextBox 15"/>
          <p:cNvSpPr txBox="1"/>
          <p:nvPr/>
        </p:nvSpPr>
        <p:spPr>
          <a:xfrm>
            <a:off x="3062741" y="3038539"/>
            <a:ext cx="2087737"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proportional</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7" name="TextBox 16"/>
          <p:cNvSpPr txBox="1"/>
          <p:nvPr/>
        </p:nvSpPr>
        <p:spPr>
          <a:xfrm>
            <a:off x="1295400" y="3057461"/>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inversely</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8" name="TextBox 17"/>
          <p:cNvSpPr txBox="1"/>
          <p:nvPr/>
        </p:nvSpPr>
        <p:spPr>
          <a:xfrm>
            <a:off x="2415948" y="3389948"/>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direction</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19" name="TextBox 18"/>
          <p:cNvSpPr txBox="1"/>
          <p:nvPr/>
        </p:nvSpPr>
        <p:spPr>
          <a:xfrm>
            <a:off x="1396546" y="3775600"/>
            <a:ext cx="1956254"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unbalanced</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latin typeface="Book Antiqua" panose="02040602050305030304" pitchFamily="18" charset="0"/>
              </a:rPr>
              <a:t>Newton’s 1st law of motion</a:t>
            </a:r>
          </a:p>
        </p:txBody>
      </p:sp>
      <p:pic>
        <p:nvPicPr>
          <p:cNvPr id="81924" name="Picture 4" descr="http://www.glenbrook.k12.il.us/GBSSCI/PHYS/mmedia/newtlaws/cci.gif"/>
          <p:cNvPicPr>
            <a:picLocks noChangeAspect="1" noChangeArrowheads="1" noCrop="1"/>
          </p:cNvPicPr>
          <p:nvPr/>
        </p:nvPicPr>
        <p:blipFill>
          <a:blip r:embed="rId2" cstate="print"/>
          <a:srcRect/>
          <a:stretch>
            <a:fillRect/>
          </a:stretch>
        </p:blipFill>
        <p:spPr bwMode="auto">
          <a:xfrm>
            <a:off x="2057400" y="1905000"/>
            <a:ext cx="4640263" cy="1497013"/>
          </a:xfrm>
          <a:prstGeom prst="rect">
            <a:avLst/>
          </a:prstGeom>
          <a:noFill/>
          <a:ln w="9525">
            <a:noFill/>
            <a:miter lim="800000"/>
            <a:headEnd/>
            <a:tailEnd/>
          </a:ln>
        </p:spPr>
      </p:pic>
      <p:pic>
        <p:nvPicPr>
          <p:cNvPr id="81926" name="Picture 6" descr="http://www.glenbrook.k12.il.us/gbssci/phys/mmedia/newtlaws/il.gif"/>
          <p:cNvPicPr>
            <a:picLocks noChangeAspect="1" noChangeArrowheads="1" noCrop="1"/>
          </p:cNvPicPr>
          <p:nvPr/>
        </p:nvPicPr>
        <p:blipFill>
          <a:blip r:embed="rId3" cstate="print"/>
          <a:srcRect/>
          <a:stretch>
            <a:fillRect/>
          </a:stretch>
        </p:blipFill>
        <p:spPr bwMode="auto">
          <a:xfrm>
            <a:off x="2133600" y="3657600"/>
            <a:ext cx="4572000" cy="1300163"/>
          </a:xfrm>
          <a:prstGeom prst="rect">
            <a:avLst/>
          </a:prstGeom>
          <a:noFill/>
          <a:ln w="9525">
            <a:noFill/>
            <a:miter lim="800000"/>
            <a:headEnd/>
            <a:tailEnd/>
          </a:ln>
        </p:spPr>
      </p:pic>
      <p:pic>
        <p:nvPicPr>
          <p:cNvPr id="81928" name="Picture 8" descr="Anim'n of motorcycke-wall collision"/>
          <p:cNvPicPr>
            <a:picLocks noChangeAspect="1" noChangeArrowheads="1" noCrop="1"/>
          </p:cNvPicPr>
          <p:nvPr/>
        </p:nvPicPr>
        <p:blipFill>
          <a:blip r:embed="rId4" cstate="print"/>
          <a:srcRect/>
          <a:stretch>
            <a:fillRect/>
          </a:stretch>
        </p:blipFill>
        <p:spPr bwMode="auto">
          <a:xfrm>
            <a:off x="1600200" y="5105400"/>
            <a:ext cx="57150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1924"/>
                                        </p:tgtEl>
                                        <p:attrNameLst>
                                          <p:attrName>style.visibility</p:attrName>
                                        </p:attrNameLst>
                                      </p:cBhvr>
                                      <p:to>
                                        <p:strVal val="visible"/>
                                      </p:to>
                                    </p:set>
                                    <p:anim calcmode="lin" valueType="num">
                                      <p:cBhvr additive="base">
                                        <p:cTn id="13" dur="500" fill="hold"/>
                                        <p:tgtEl>
                                          <p:spTgt spid="81924"/>
                                        </p:tgtEl>
                                        <p:attrNameLst>
                                          <p:attrName>ppt_x</p:attrName>
                                        </p:attrNameLst>
                                      </p:cBhvr>
                                      <p:tavLst>
                                        <p:tav tm="0">
                                          <p:val>
                                            <p:strVal val="0-#ppt_w/2"/>
                                          </p:val>
                                        </p:tav>
                                        <p:tav tm="100000">
                                          <p:val>
                                            <p:strVal val="#ppt_x"/>
                                          </p:val>
                                        </p:tav>
                                      </p:tavLst>
                                    </p:anim>
                                    <p:anim calcmode="lin" valueType="num">
                                      <p:cBhvr additive="base">
                                        <p:cTn id="14" dur="5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26"/>
                                        </p:tgtEl>
                                        <p:attrNameLst>
                                          <p:attrName>style.visibility</p:attrName>
                                        </p:attrNameLst>
                                      </p:cBhvr>
                                      <p:to>
                                        <p:strVal val="visible"/>
                                      </p:to>
                                    </p:set>
                                    <p:anim calcmode="lin" valueType="num">
                                      <p:cBhvr additive="base">
                                        <p:cTn id="19" dur="500" fill="hold"/>
                                        <p:tgtEl>
                                          <p:spTgt spid="81926"/>
                                        </p:tgtEl>
                                        <p:attrNameLst>
                                          <p:attrName>ppt_x</p:attrName>
                                        </p:attrNameLst>
                                      </p:cBhvr>
                                      <p:tavLst>
                                        <p:tav tm="0">
                                          <p:val>
                                            <p:strVal val="0-#ppt_w/2"/>
                                          </p:val>
                                        </p:tav>
                                        <p:tav tm="100000">
                                          <p:val>
                                            <p:strVal val="#ppt_x"/>
                                          </p:val>
                                        </p:tav>
                                      </p:tavLst>
                                    </p:anim>
                                    <p:anim calcmode="lin" valueType="num">
                                      <p:cBhvr additive="base">
                                        <p:cTn id="20" dur="500" fill="hold"/>
                                        <p:tgtEl>
                                          <p:spTgt spid="819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928"/>
                                        </p:tgtEl>
                                        <p:attrNameLst>
                                          <p:attrName>style.visibility</p:attrName>
                                        </p:attrNameLst>
                                      </p:cBhvr>
                                      <p:to>
                                        <p:strVal val="visible"/>
                                      </p:to>
                                    </p:set>
                                    <p:anim calcmode="lin" valueType="num">
                                      <p:cBhvr additive="base">
                                        <p:cTn id="25" dur="500" fill="hold"/>
                                        <p:tgtEl>
                                          <p:spTgt spid="81928"/>
                                        </p:tgtEl>
                                        <p:attrNameLst>
                                          <p:attrName>ppt_x</p:attrName>
                                        </p:attrNameLst>
                                      </p:cBhvr>
                                      <p:tavLst>
                                        <p:tav tm="0">
                                          <p:val>
                                            <p:strVal val="0-#ppt_w/2"/>
                                          </p:val>
                                        </p:tav>
                                        <p:tav tm="100000">
                                          <p:val>
                                            <p:strVal val="#ppt_x"/>
                                          </p:val>
                                        </p:tav>
                                      </p:tavLst>
                                    </p:anim>
                                    <p:anim calcmode="lin" valueType="num">
                                      <p:cBhvr additive="base">
                                        <p:cTn id="26"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85800" y="609600"/>
            <a:ext cx="9015984" cy="1143000"/>
          </a:xfrm>
        </p:spPr>
        <p:txBody>
          <a:bodyPr/>
          <a:lstStyle/>
          <a:p>
            <a:pPr eaLnBrk="1" hangingPunct="1"/>
            <a:r>
              <a:rPr lang="en-US">
                <a:latin typeface="Book Antiqua" panose="02040602050305030304" pitchFamily="18" charset="0"/>
              </a:rPr>
              <a:t>Newton’s 2nd law of motion</a:t>
            </a:r>
          </a:p>
        </p:txBody>
      </p:sp>
      <p:sp>
        <p:nvSpPr>
          <p:cNvPr id="5125" name="Rectangle 3"/>
          <p:cNvSpPr>
            <a:spLocks noGrp="1" noChangeArrowheads="1"/>
          </p:cNvSpPr>
          <p:nvPr>
            <p:ph type="body" sz="half" idx="1"/>
          </p:nvPr>
        </p:nvSpPr>
        <p:spPr>
          <a:xfrm>
            <a:off x="685800" y="1981200"/>
            <a:ext cx="4419600" cy="4114800"/>
          </a:xfrm>
        </p:spPr>
        <p:txBody>
          <a:bodyPr/>
          <a:lstStyle/>
          <a:p>
            <a:pPr eaLnBrk="1" hangingPunct="1"/>
            <a:r>
              <a:rPr lang="en-US" sz="2400" dirty="0">
                <a:latin typeface="Book Antiqua" panose="02040602050305030304" pitchFamily="18" charset="0"/>
              </a:rPr>
              <a:t>Forces cause ____________________</a:t>
            </a:r>
          </a:p>
          <a:p>
            <a:pPr eaLnBrk="1" hangingPunct="1"/>
            <a:r>
              <a:rPr lang="en-US" sz="2400" dirty="0">
                <a:latin typeface="Book Antiqua" panose="02040602050305030304" pitchFamily="18" charset="0"/>
              </a:rPr>
              <a:t>Units = _______________</a:t>
            </a:r>
          </a:p>
          <a:p>
            <a:pPr eaLnBrk="1" hangingPunct="1"/>
            <a:r>
              <a:rPr lang="en-US" sz="2400" dirty="0">
                <a:latin typeface="Book Antiqua" panose="02040602050305030304" pitchFamily="18" charset="0"/>
              </a:rPr>
              <a:t>Proportionality constant = _________</a:t>
            </a:r>
          </a:p>
          <a:p>
            <a:pPr eaLnBrk="1" hangingPunct="1"/>
            <a:r>
              <a:rPr lang="en-US" sz="2400" dirty="0">
                <a:latin typeface="Book Antiqua" panose="02040602050305030304" pitchFamily="18" charset="0"/>
              </a:rPr>
              <a:t>More force, _________ acceleration</a:t>
            </a:r>
          </a:p>
          <a:p>
            <a:pPr eaLnBrk="1" hangingPunct="1"/>
            <a:r>
              <a:rPr lang="en-US" sz="2400" dirty="0">
                <a:latin typeface="Book Antiqua" panose="02040602050305030304" pitchFamily="18" charset="0"/>
              </a:rPr>
              <a:t>More mass, _________ acceleration</a:t>
            </a:r>
          </a:p>
        </p:txBody>
      </p:sp>
      <p:graphicFrame>
        <p:nvGraphicFramePr>
          <p:cNvPr id="51210" name="Object 10"/>
          <p:cNvGraphicFramePr>
            <a:graphicFrameLocks noChangeAspect="1"/>
          </p:cNvGraphicFramePr>
          <p:nvPr/>
        </p:nvGraphicFramePr>
        <p:xfrm>
          <a:off x="5181600" y="2209800"/>
          <a:ext cx="3282950" cy="1093788"/>
        </p:xfrm>
        <a:graphic>
          <a:graphicData uri="http://schemas.openxmlformats.org/presentationml/2006/ole">
            <mc:AlternateContent xmlns:mc="http://schemas.openxmlformats.org/markup-compatibility/2006">
              <mc:Choice xmlns:v="urn:schemas-microsoft-com:vml" Requires="v">
                <p:oleObj spid="_x0000_s62474" name="Equation" r:id="rId3" imgW="609600" imgH="203200" progId="">
                  <p:embed/>
                </p:oleObj>
              </mc:Choice>
              <mc:Fallback>
                <p:oleObj name="Equation" r:id="rId3" imgW="609600" imgH="2032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09800"/>
                        <a:ext cx="328295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11"/>
          <p:cNvGraphicFramePr>
            <a:graphicFrameLocks noGrp="1" noChangeAspect="1"/>
          </p:cNvGraphicFramePr>
          <p:nvPr>
            <p:ph type="clipArt" sz="half" idx="2"/>
          </p:nvPr>
        </p:nvGraphicFramePr>
        <p:xfrm>
          <a:off x="5562600" y="3581400"/>
          <a:ext cx="2514600" cy="1901825"/>
        </p:xfrm>
        <a:graphic>
          <a:graphicData uri="http://schemas.openxmlformats.org/presentationml/2006/ole">
            <mc:AlternateContent xmlns:mc="http://schemas.openxmlformats.org/markup-compatibility/2006">
              <mc:Choice xmlns:v="urn:schemas-microsoft-com:vml" Requires="v">
                <p:oleObj spid="_x0000_s62475" name="Equation" r:id="rId5" imgW="520700" imgH="393700" progId="">
                  <p:embed/>
                </p:oleObj>
              </mc:Choice>
              <mc:Fallback>
                <p:oleObj name="Equation" r:id="rId5" imgW="520700" imgH="39370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581400"/>
                        <a:ext cx="25146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667000" y="39624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more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TextBox 6"/>
          <p:cNvSpPr txBox="1"/>
          <p:nvPr/>
        </p:nvSpPr>
        <p:spPr>
          <a:xfrm>
            <a:off x="1524000" y="22860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acceleration</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2209800" y="2743200"/>
            <a:ext cx="1828800" cy="461665"/>
          </a:xfrm>
          <a:prstGeom prst="rect">
            <a:avLst/>
          </a:prstGeom>
          <a:noFill/>
        </p:spPr>
        <p:txBody>
          <a:bodyPr wrap="square" rtlCol="0">
            <a:spAutoFit/>
          </a:bodyPr>
          <a:lstStyle/>
          <a:p>
            <a:r>
              <a:rPr lang="en-US" sz="2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Newtons</a:t>
            </a: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(N)</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p:cNvSpPr txBox="1"/>
          <p:nvPr/>
        </p:nvSpPr>
        <p:spPr>
          <a:xfrm>
            <a:off x="1295400" y="35814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mass</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TextBox 9"/>
          <p:cNvSpPr txBox="1"/>
          <p:nvPr/>
        </p:nvSpPr>
        <p:spPr>
          <a:xfrm>
            <a:off x="2743200" y="4800600"/>
            <a:ext cx="1066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less</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838200"/>
          </a:xfrm>
        </p:spPr>
        <p:txBody>
          <a:bodyPr/>
          <a:lstStyle/>
          <a:p>
            <a:pPr eaLnBrk="1" hangingPunct="1"/>
            <a:r>
              <a:rPr lang="en-US" dirty="0"/>
              <a:t>Examples - Newton’s 2nd</a:t>
            </a:r>
          </a:p>
        </p:txBody>
      </p:sp>
      <p:sp>
        <p:nvSpPr>
          <p:cNvPr id="52228" name="Rectangle 4"/>
          <p:cNvSpPr>
            <a:spLocks noGrp="1" noChangeArrowheads="1"/>
          </p:cNvSpPr>
          <p:nvPr>
            <p:ph type="body" sz="half" idx="2"/>
          </p:nvPr>
        </p:nvSpPr>
        <p:spPr/>
        <p:txBody>
          <a:bodyPr/>
          <a:lstStyle/>
          <a:p>
            <a:pPr eaLnBrk="1" hangingPunct="1"/>
            <a:r>
              <a:rPr lang="en-US" sz="2400" dirty="0">
                <a:latin typeface="Book Antiqua" panose="02040602050305030304" pitchFamily="18" charset="0"/>
              </a:rPr>
              <a:t>More mass, ________ acceleration, again</a:t>
            </a:r>
          </a:p>
          <a:p>
            <a:pPr eaLnBrk="1" hangingPunct="1"/>
            <a:r>
              <a:rPr lang="en-US" sz="2400" dirty="0">
                <a:latin typeface="Book Antiqua" panose="02040602050305030304" pitchFamily="18" charset="0"/>
              </a:rPr>
              <a:t>Focus on net force</a:t>
            </a:r>
          </a:p>
          <a:p>
            <a:pPr lvl="1" eaLnBrk="1" hangingPunct="1"/>
            <a:r>
              <a:rPr lang="en-US" sz="2000" dirty="0">
                <a:latin typeface="Book Antiqua" panose="02040602050305030304" pitchFamily="18" charset="0"/>
              </a:rPr>
              <a:t>Net force zero here</a:t>
            </a:r>
          </a:p>
          <a:p>
            <a:pPr lvl="1" eaLnBrk="1" hangingPunct="1"/>
            <a:r>
              <a:rPr lang="en-US" sz="2000" dirty="0">
                <a:latin typeface="Book Antiqua" panose="02040602050305030304" pitchFamily="18" charset="0"/>
              </a:rPr>
              <a:t>Air resistance + tire friction match applied force</a:t>
            </a:r>
          </a:p>
          <a:p>
            <a:pPr lvl="1" eaLnBrk="1" hangingPunct="1"/>
            <a:r>
              <a:rPr lang="en-US" sz="2000" dirty="0">
                <a:latin typeface="Book Antiqua" panose="02040602050305030304" pitchFamily="18" charset="0"/>
              </a:rPr>
              <a:t>Result:  no acceleration; _____________ velocity</a:t>
            </a:r>
          </a:p>
        </p:txBody>
      </p:sp>
      <p:pic>
        <p:nvPicPr>
          <p:cNvPr id="52229" name="Picture 5"/>
          <p:cNvPicPr>
            <a:picLocks noGrp="1" noChangeAspect="1" noChangeArrowheads="1"/>
          </p:cNvPicPr>
          <p:nvPr>
            <p:ph sz="half" idx="1"/>
          </p:nvPr>
        </p:nvPicPr>
        <p:blipFill>
          <a:blip r:embed="rId2" cstate="print"/>
          <a:srcRect/>
          <a:stretch>
            <a:fillRect/>
          </a:stretch>
        </p:blipFill>
        <p:spPr>
          <a:xfrm>
            <a:off x="1219200" y="990600"/>
            <a:ext cx="2590800" cy="2571750"/>
          </a:xfrm>
        </p:spPr>
      </p:pic>
      <p:grpSp>
        <p:nvGrpSpPr>
          <p:cNvPr id="2" name="Group 9"/>
          <p:cNvGrpSpPr>
            <a:grpSpLocks/>
          </p:cNvGrpSpPr>
          <p:nvPr/>
        </p:nvGrpSpPr>
        <p:grpSpPr bwMode="auto">
          <a:xfrm>
            <a:off x="1219200" y="3810000"/>
            <a:ext cx="2590800" cy="2906713"/>
            <a:chOff x="768" y="1344"/>
            <a:chExt cx="1588" cy="2635"/>
          </a:xfrm>
        </p:grpSpPr>
        <p:pic>
          <p:nvPicPr>
            <p:cNvPr id="38918" name="Picture 6"/>
            <p:cNvPicPr>
              <a:picLocks noChangeAspect="1" noChangeArrowheads="1"/>
            </p:cNvPicPr>
            <p:nvPr/>
          </p:nvPicPr>
          <p:blipFill>
            <a:blip r:embed="rId3" cstate="print"/>
            <a:srcRect b="3886"/>
            <a:stretch>
              <a:fillRect/>
            </a:stretch>
          </p:blipFill>
          <p:spPr bwMode="auto">
            <a:xfrm>
              <a:off x="768" y="1344"/>
              <a:ext cx="1588" cy="2421"/>
            </a:xfrm>
            <a:prstGeom prst="rect">
              <a:avLst/>
            </a:prstGeom>
            <a:noFill/>
            <a:ln w="9525">
              <a:noFill/>
              <a:miter lim="800000"/>
              <a:headEnd/>
              <a:tailEnd/>
            </a:ln>
          </p:spPr>
        </p:pic>
        <p:sp>
          <p:nvSpPr>
            <p:cNvPr id="38919" name="Text Box 8"/>
            <p:cNvSpPr txBox="1">
              <a:spLocks noChangeArrowheads="1"/>
            </p:cNvSpPr>
            <p:nvPr/>
          </p:nvSpPr>
          <p:spPr bwMode="auto">
            <a:xfrm>
              <a:off x="1152" y="3743"/>
              <a:ext cx="960" cy="236"/>
            </a:xfrm>
            <a:prstGeom prst="rect">
              <a:avLst/>
            </a:prstGeom>
            <a:solidFill>
              <a:schemeClr val="bg1"/>
            </a:solidFill>
            <a:ln w="9525">
              <a:noFill/>
              <a:miter lim="800000"/>
              <a:headEnd/>
              <a:tailEnd/>
            </a:ln>
          </p:spPr>
          <p:txBody>
            <a:bodyPr>
              <a:spAutoFit/>
            </a:bodyPr>
            <a:lstStyle/>
            <a:p>
              <a:pPr>
                <a:spcBef>
                  <a:spcPct val="50000"/>
                </a:spcBef>
              </a:pPr>
              <a:r>
                <a:rPr lang="en-US" sz="1100" b="1">
                  <a:solidFill>
                    <a:srgbClr val="FF3300"/>
                  </a:solidFill>
                  <a:latin typeface="Book Antiqua" panose="02040602050305030304" pitchFamily="18" charset="0"/>
                </a:rPr>
                <a:t>She’s not pedaling</a:t>
              </a:r>
            </a:p>
          </p:txBody>
        </p:sp>
      </p:grpSp>
      <p:sp>
        <p:nvSpPr>
          <p:cNvPr id="8" name="TextBox 7"/>
          <p:cNvSpPr txBox="1"/>
          <p:nvPr/>
        </p:nvSpPr>
        <p:spPr>
          <a:xfrm>
            <a:off x="6781800" y="1981200"/>
            <a:ext cx="13716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less</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9" name="TextBox 8"/>
          <p:cNvSpPr txBox="1"/>
          <p:nvPr/>
        </p:nvSpPr>
        <p:spPr>
          <a:xfrm>
            <a:off x="5715000" y="4800600"/>
            <a:ext cx="1828800" cy="400110"/>
          </a:xfrm>
          <a:prstGeom prst="rect">
            <a:avLst/>
          </a:prstGeom>
          <a:noFill/>
        </p:spPr>
        <p:txBody>
          <a:bodyPr wrap="square" rtlCol="0">
            <a:spAutoFit/>
          </a:bodyPr>
          <a:lstStyle/>
          <a:p>
            <a:r>
              <a:rPr lang="en-U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constant</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latin typeface="Book Antiqua" panose="02040602050305030304" pitchFamily="18" charset="0"/>
              </a:rPr>
              <a:t>Weight and mass</a:t>
            </a:r>
          </a:p>
        </p:txBody>
      </p:sp>
      <p:sp>
        <p:nvSpPr>
          <p:cNvPr id="39939" name="Rectangle 3"/>
          <p:cNvSpPr>
            <a:spLocks noGrp="1" noChangeArrowheads="1"/>
          </p:cNvSpPr>
          <p:nvPr>
            <p:ph type="body" sz="half" idx="1"/>
          </p:nvPr>
        </p:nvSpPr>
        <p:spPr>
          <a:xfrm>
            <a:off x="685800" y="1981200"/>
            <a:ext cx="4419600" cy="4114800"/>
          </a:xfrm>
        </p:spPr>
        <p:txBody>
          <a:bodyPr/>
          <a:lstStyle/>
          <a:p>
            <a:pPr eaLnBrk="1" hangingPunct="1"/>
            <a:r>
              <a:rPr lang="en-US" sz="2400" dirty="0">
                <a:latin typeface="Book Antiqua" panose="02040602050305030304" pitchFamily="18" charset="0"/>
              </a:rPr>
              <a:t>Mass = quantitative measure of inertia; the ___________ of matter</a:t>
            </a:r>
          </a:p>
          <a:p>
            <a:pPr eaLnBrk="1" hangingPunct="1"/>
            <a:r>
              <a:rPr lang="en-US" sz="2400" dirty="0">
                <a:latin typeface="Book Antiqua" panose="02040602050305030304" pitchFamily="18" charset="0"/>
              </a:rPr>
              <a:t>Weight = force of _____________ acting on the mass</a:t>
            </a:r>
          </a:p>
          <a:p>
            <a:pPr eaLnBrk="1" hangingPunct="1"/>
            <a:r>
              <a:rPr lang="en-US" sz="2400" dirty="0">
                <a:latin typeface="Book Antiqua" panose="02040602050305030304" pitchFamily="18" charset="0"/>
              </a:rPr>
              <a:t>Pounds and Newtons measure of _________</a:t>
            </a:r>
          </a:p>
          <a:p>
            <a:pPr eaLnBrk="1" hangingPunct="1"/>
            <a:r>
              <a:rPr lang="en-US" sz="2400" dirty="0">
                <a:latin typeface="Book Antiqua" panose="02040602050305030304" pitchFamily="18" charset="0"/>
              </a:rPr>
              <a:t>Kilogram =  measure of _________</a:t>
            </a:r>
          </a:p>
        </p:txBody>
      </p:sp>
      <p:pic>
        <p:nvPicPr>
          <p:cNvPr id="39940" name="Picture 5"/>
          <p:cNvPicPr>
            <a:picLocks noGrp="1" noChangeAspect="1" noChangeArrowheads="1"/>
          </p:cNvPicPr>
          <p:nvPr>
            <p:ph sz="half" idx="2"/>
          </p:nvPr>
        </p:nvPicPr>
        <p:blipFill>
          <a:blip r:embed="rId2" cstate="print"/>
          <a:srcRect/>
          <a:stretch>
            <a:fillRect/>
          </a:stretch>
        </p:blipFill>
        <p:spPr>
          <a:xfrm>
            <a:off x="5105400" y="2054869"/>
            <a:ext cx="3810000" cy="1685925"/>
          </a:xfrm>
        </p:spPr>
      </p:pic>
      <p:sp>
        <p:nvSpPr>
          <p:cNvPr id="5" name="TextBox 4"/>
          <p:cNvSpPr txBox="1"/>
          <p:nvPr/>
        </p:nvSpPr>
        <p:spPr>
          <a:xfrm>
            <a:off x="3200400" y="2321867"/>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amount</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TextBox 5"/>
          <p:cNvSpPr txBox="1"/>
          <p:nvPr/>
        </p:nvSpPr>
        <p:spPr>
          <a:xfrm>
            <a:off x="1524000" y="35052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gravity</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TextBox 6"/>
          <p:cNvSpPr txBox="1"/>
          <p:nvPr/>
        </p:nvSpPr>
        <p:spPr>
          <a:xfrm>
            <a:off x="2743200" y="4648200"/>
            <a:ext cx="1066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force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1143000" y="5410200"/>
            <a:ext cx="21336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mass (inertia)</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dirty="0">
                <a:latin typeface="Book Antiqua" panose="02040602050305030304" pitchFamily="18" charset="0"/>
              </a:rPr>
              <a:t>Skydiving and Terminal Velocity</a:t>
            </a:r>
            <a:r>
              <a:rPr lang="en-US" dirty="0">
                <a:latin typeface="Book Antiqua" panose="02040602050305030304" pitchFamily="18" charset="0"/>
              </a:rPr>
              <a:t> </a:t>
            </a:r>
          </a:p>
        </p:txBody>
      </p:sp>
      <p:pic>
        <p:nvPicPr>
          <p:cNvPr id="40963" name="Picture 4" descr="Skydiving Animation"/>
          <p:cNvPicPr>
            <a:picLocks noChangeAspect="1" noChangeArrowheads="1" noCrop="1"/>
          </p:cNvPicPr>
          <p:nvPr/>
        </p:nvPicPr>
        <p:blipFill>
          <a:blip r:embed="rId2" cstate="print"/>
          <a:srcRect/>
          <a:stretch>
            <a:fillRect/>
          </a:stretch>
        </p:blipFill>
        <p:spPr bwMode="auto">
          <a:xfrm>
            <a:off x="381000" y="2362200"/>
            <a:ext cx="8153400" cy="28305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latin typeface="Book Antiqua" panose="02040602050305030304" pitchFamily="18" charset="0"/>
              </a:rPr>
              <a:t>Newton’s 3rd law of motion</a:t>
            </a:r>
          </a:p>
        </p:txBody>
      </p:sp>
      <p:sp>
        <p:nvSpPr>
          <p:cNvPr id="6148" name="Rectangle 3"/>
          <p:cNvSpPr>
            <a:spLocks noGrp="1" noChangeArrowheads="1"/>
          </p:cNvSpPr>
          <p:nvPr>
            <p:ph type="body" sz="half" idx="1"/>
          </p:nvPr>
        </p:nvSpPr>
        <p:spPr/>
        <p:txBody>
          <a:bodyPr>
            <a:normAutofit lnSpcReduction="10000"/>
          </a:bodyPr>
          <a:lstStyle/>
          <a:p>
            <a:pPr eaLnBrk="1" hangingPunct="1">
              <a:lnSpc>
                <a:spcPct val="90000"/>
              </a:lnSpc>
            </a:pPr>
            <a:r>
              <a:rPr lang="en-US" sz="2400" dirty="0">
                <a:latin typeface="Book Antiqua" panose="02040602050305030304" pitchFamily="18" charset="0"/>
              </a:rPr>
              <a:t>Source of force - other objects</a:t>
            </a:r>
          </a:p>
          <a:p>
            <a:pPr eaLnBrk="1" hangingPunct="1">
              <a:lnSpc>
                <a:spcPct val="90000"/>
              </a:lnSpc>
            </a:pPr>
            <a:r>
              <a:rPr lang="en-US" sz="2400" dirty="0">
                <a:latin typeface="Book Antiqua" panose="02040602050305030304" pitchFamily="18" charset="0"/>
              </a:rPr>
              <a:t>3rd law - relates forces between objects</a:t>
            </a:r>
          </a:p>
          <a:p>
            <a:pPr eaLnBrk="1" hangingPunct="1">
              <a:lnSpc>
                <a:spcPct val="90000"/>
              </a:lnSpc>
            </a:pPr>
            <a:r>
              <a:rPr lang="en-US" sz="2400" dirty="0">
                <a:latin typeface="Book Antiqua" panose="02040602050305030304" pitchFamily="18" charset="0"/>
              </a:rPr>
              <a:t>“Whenever two objects interact, the force exerted on one object is __________ in size and _______________ in direction to the force exerted on the other object.”  </a:t>
            </a:r>
          </a:p>
        </p:txBody>
      </p:sp>
      <p:pic>
        <p:nvPicPr>
          <p:cNvPr id="68613" name="Picture 5"/>
          <p:cNvPicPr>
            <a:picLocks noGrp="1" noChangeAspect="1" noChangeArrowheads="1"/>
          </p:cNvPicPr>
          <p:nvPr>
            <p:ph sz="half" idx="2"/>
          </p:nvPr>
        </p:nvPicPr>
        <p:blipFill>
          <a:blip r:embed="rId3" cstate="print"/>
          <a:srcRect/>
          <a:stretch>
            <a:fillRect/>
          </a:stretch>
        </p:blipFill>
        <p:spPr>
          <a:xfrm>
            <a:off x="4648200" y="4625975"/>
            <a:ext cx="3810000" cy="2232025"/>
          </a:xfrm>
          <a:noFill/>
        </p:spPr>
      </p:pic>
      <p:pic>
        <p:nvPicPr>
          <p:cNvPr id="68614" name="Picture 6"/>
          <p:cNvPicPr>
            <a:picLocks noChangeAspect="1" noChangeArrowheads="1"/>
          </p:cNvPicPr>
          <p:nvPr/>
        </p:nvPicPr>
        <p:blipFill>
          <a:blip r:embed="rId4" cstate="print"/>
          <a:srcRect/>
          <a:stretch>
            <a:fillRect/>
          </a:stretch>
        </p:blipFill>
        <p:spPr bwMode="auto">
          <a:xfrm>
            <a:off x="4953000" y="1752600"/>
            <a:ext cx="3284538" cy="2887663"/>
          </a:xfrm>
          <a:prstGeom prst="rect">
            <a:avLst/>
          </a:prstGeom>
          <a:noFill/>
          <a:ln w="9525">
            <a:noFill/>
            <a:miter lim="800000"/>
            <a:headEnd/>
            <a:tailEnd/>
          </a:ln>
        </p:spPr>
      </p:pic>
      <p:graphicFrame>
        <p:nvGraphicFramePr>
          <p:cNvPr id="68615" name="Object 7"/>
          <p:cNvGraphicFramePr>
            <a:graphicFrameLocks noChangeAspect="1"/>
          </p:cNvGraphicFramePr>
          <p:nvPr/>
        </p:nvGraphicFramePr>
        <p:xfrm>
          <a:off x="762000" y="6046788"/>
          <a:ext cx="3797300" cy="652462"/>
        </p:xfrm>
        <a:graphic>
          <a:graphicData uri="http://schemas.openxmlformats.org/presentationml/2006/ole">
            <mc:AlternateContent xmlns:mc="http://schemas.openxmlformats.org/markup-compatibility/2006">
              <mc:Choice xmlns:v="urn:schemas-microsoft-com:vml" Requires="v">
                <p:oleObj spid="_x0000_s2054" name="Equation" r:id="rId5" imgW="1181100" imgH="203200" progId="">
                  <p:embed/>
                </p:oleObj>
              </mc:Choice>
              <mc:Fallback>
                <p:oleObj name="Equation" r:id="rId5" imgW="1181100" imgH="20320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6046788"/>
                        <a:ext cx="379730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219200" y="41148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equal</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
        <p:nvSpPr>
          <p:cNvPr id="8" name="TextBox 7"/>
          <p:cNvSpPr txBox="1"/>
          <p:nvPr/>
        </p:nvSpPr>
        <p:spPr>
          <a:xfrm>
            <a:off x="1295400" y="44196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rPr>
              <a:t>opposite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latin typeface="Book Antiqua" panose="02040602050305030304" pitchFamily="18" charset="0"/>
              </a:rPr>
              <a:t>Momentum </a:t>
            </a:r>
          </a:p>
        </p:txBody>
      </p:sp>
      <p:sp>
        <p:nvSpPr>
          <p:cNvPr id="41987" name="Rectangle 3"/>
          <p:cNvSpPr>
            <a:spLocks noGrp="1" noChangeArrowheads="1"/>
          </p:cNvSpPr>
          <p:nvPr>
            <p:ph type="body" sz="half" idx="1"/>
          </p:nvPr>
        </p:nvSpPr>
        <p:spPr/>
        <p:txBody>
          <a:bodyPr/>
          <a:lstStyle/>
          <a:p>
            <a:pPr eaLnBrk="1" hangingPunct="1"/>
            <a:r>
              <a:rPr lang="en-US" sz="2800" dirty="0">
                <a:latin typeface="Book Antiqua" panose="02040602050305030304" pitchFamily="18" charset="0"/>
              </a:rPr>
              <a:t>Important property closely related to Newton’s 2nd law</a:t>
            </a:r>
          </a:p>
          <a:p>
            <a:pPr eaLnBrk="1" hangingPunct="1"/>
            <a:r>
              <a:rPr lang="en-US" sz="2800" dirty="0">
                <a:latin typeface="Book Antiqua" panose="02040602050305030304" pitchFamily="18" charset="0"/>
              </a:rPr>
              <a:t>Includes effects of both motion (</a:t>
            </a:r>
            <a:r>
              <a:rPr lang="en-US" sz="2800" b="1" dirty="0">
                <a:ln w="22225">
                  <a:solidFill>
                    <a:schemeClr val="accent2"/>
                  </a:solidFill>
                  <a:prstDash val="solid"/>
                </a:ln>
                <a:solidFill>
                  <a:schemeClr val="accent2">
                    <a:lumMod val="40000"/>
                    <a:lumOff val="60000"/>
                  </a:schemeClr>
                </a:solidFill>
                <a:latin typeface="Book Antiqua" panose="02040602050305030304" pitchFamily="18" charset="0"/>
              </a:rPr>
              <a:t>velocity</a:t>
            </a:r>
            <a:r>
              <a:rPr lang="en-US" sz="2800" dirty="0">
                <a:latin typeface="Book Antiqua" panose="02040602050305030304" pitchFamily="18" charset="0"/>
              </a:rPr>
              <a:t>) and inertia (</a:t>
            </a:r>
            <a:r>
              <a:rPr lang="en-US" sz="2800" b="1" dirty="0">
                <a:ln w="22225">
                  <a:solidFill>
                    <a:schemeClr val="accent2"/>
                  </a:solidFill>
                  <a:prstDash val="solid"/>
                </a:ln>
                <a:solidFill>
                  <a:schemeClr val="accent2">
                    <a:lumMod val="40000"/>
                    <a:lumOff val="60000"/>
                  </a:schemeClr>
                </a:solidFill>
                <a:latin typeface="Book Antiqua" panose="02040602050305030304" pitchFamily="18" charset="0"/>
              </a:rPr>
              <a:t>mass</a:t>
            </a:r>
            <a:r>
              <a:rPr lang="en-US" sz="2800" dirty="0">
                <a:latin typeface="Book Antiqua" panose="02040602050305030304" pitchFamily="18" charset="0"/>
              </a:rPr>
              <a:t>)  </a:t>
            </a:r>
          </a:p>
        </p:txBody>
      </p:sp>
      <p:pic>
        <p:nvPicPr>
          <p:cNvPr id="41988" name="Picture 6"/>
          <p:cNvPicPr>
            <a:picLocks noGrp="1" noChangeAspect="1" noChangeArrowheads="1"/>
          </p:cNvPicPr>
          <p:nvPr>
            <p:ph sz="quarter" idx="2"/>
          </p:nvPr>
        </p:nvPicPr>
        <p:blipFill>
          <a:blip r:embed="rId2" cstate="print"/>
          <a:srcRect/>
          <a:stretch>
            <a:fillRect/>
          </a:stretch>
        </p:blipFill>
        <p:spPr>
          <a:xfrm>
            <a:off x="5334000" y="2117725"/>
            <a:ext cx="2209800" cy="990600"/>
          </a:xfrm>
          <a:noFill/>
        </p:spPr>
      </p:pic>
      <p:pic>
        <p:nvPicPr>
          <p:cNvPr id="56327" name="Picture 7"/>
          <p:cNvPicPr>
            <a:picLocks noGrp="1" noChangeAspect="1" noChangeArrowheads="1"/>
          </p:cNvPicPr>
          <p:nvPr>
            <p:ph sz="quarter" idx="3"/>
          </p:nvPr>
        </p:nvPicPr>
        <p:blipFill>
          <a:blip r:embed="rId3" cstate="print"/>
          <a:srcRect/>
          <a:stretch>
            <a:fillRect/>
          </a:stretch>
        </p:blipFill>
        <p:spPr>
          <a:xfrm>
            <a:off x="4876800" y="3200400"/>
            <a:ext cx="3171825" cy="26368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01616" presetClass="entr" presetSubtype="810237640" fill="hold" nodeType="clickEffect">
                                  <p:stCondLst>
                                    <p:cond delay="0"/>
                                  </p:stCondLst>
                                  <p:childTnLst>
                                    <p:set>
                                      <p:cBhvr>
                                        <p:cTn id="6" dur="1" fill="hold">
                                          <p:stCondLst>
                                            <p:cond delay="499"/>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t>Conservation of momentum </a:t>
            </a:r>
          </a:p>
        </p:txBody>
      </p:sp>
      <p:sp>
        <p:nvSpPr>
          <p:cNvPr id="7172" name="Rectangle 4"/>
          <p:cNvSpPr>
            <a:spLocks noGrp="1" noChangeArrowheads="1"/>
          </p:cNvSpPr>
          <p:nvPr>
            <p:ph type="body" sz="half" idx="2"/>
          </p:nvPr>
        </p:nvSpPr>
        <p:spPr/>
        <p:txBody>
          <a:bodyPr/>
          <a:lstStyle/>
          <a:p>
            <a:pPr eaLnBrk="1" hangingPunct="1"/>
            <a:r>
              <a:rPr lang="en-US" sz="2400"/>
              <a:t>The total momentum of a group of interacting objects remains the same in the absence of external forces</a:t>
            </a:r>
          </a:p>
          <a:p>
            <a:pPr eaLnBrk="1" hangingPunct="1"/>
            <a:r>
              <a:rPr lang="en-US" sz="2400"/>
              <a:t>Applications: Collisions, analyzing action/reaction interactions</a:t>
            </a:r>
          </a:p>
        </p:txBody>
      </p:sp>
      <p:graphicFrame>
        <p:nvGraphicFramePr>
          <p:cNvPr id="7170" name="Object 7"/>
          <p:cNvGraphicFramePr>
            <a:graphicFrameLocks noGrp="1" noChangeAspect="1"/>
          </p:cNvGraphicFramePr>
          <p:nvPr>
            <p:ph sz="half" idx="1"/>
          </p:nvPr>
        </p:nvGraphicFramePr>
        <p:xfrm>
          <a:off x="1617663" y="1981200"/>
          <a:ext cx="5907087" cy="1981200"/>
        </p:xfrm>
        <a:graphic>
          <a:graphicData uri="http://schemas.openxmlformats.org/presentationml/2006/ole">
            <mc:AlternateContent xmlns:mc="http://schemas.openxmlformats.org/markup-compatibility/2006">
              <mc:Choice xmlns:v="urn:schemas-microsoft-com:vml" Requires="v">
                <p:oleObj spid="_x0000_s3077" name="Photo Editor Photo" r:id="rId3" imgW="8573697" imgH="2876190" progId="">
                  <p:embed/>
                </p:oleObj>
              </mc:Choice>
              <mc:Fallback>
                <p:oleObj name="Photo Editor Photo" r:id="rId3" imgW="8573697" imgH="2876190" progId="">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1981200"/>
                        <a:ext cx="5907087" cy="1981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latin typeface="Book Antiqua" panose="02040602050305030304" pitchFamily="18" charset="0"/>
              </a:rPr>
              <a:t>Conservation of momentum</a:t>
            </a:r>
          </a:p>
        </p:txBody>
      </p:sp>
      <p:sp>
        <p:nvSpPr>
          <p:cNvPr id="43011" name="Rectangle 4"/>
          <p:cNvSpPr>
            <a:spLocks noGrp="1" noChangeArrowheads="1"/>
          </p:cNvSpPr>
          <p:nvPr>
            <p:ph type="body" sz="half" idx="2"/>
          </p:nvPr>
        </p:nvSpPr>
        <p:spPr>
          <a:xfrm>
            <a:off x="838200" y="1981200"/>
            <a:ext cx="7391400" cy="4343400"/>
          </a:xfrm>
        </p:spPr>
        <p:txBody>
          <a:bodyPr/>
          <a:lstStyle/>
          <a:p>
            <a:pPr eaLnBrk="1" hangingPunct="1"/>
            <a:r>
              <a:rPr lang="en-US" sz="2800" dirty="0">
                <a:latin typeface="Book Antiqua" panose="02040602050305030304" pitchFamily="18" charset="0"/>
              </a:rPr>
              <a:t>Definition – “Total linear momentum of an isolated system remains the same when there are no external and unbalanced forces acting on the system”</a:t>
            </a:r>
          </a:p>
          <a:p>
            <a:pPr eaLnBrk="1" hangingPunct="1"/>
            <a:r>
              <a:rPr lang="en-US" sz="2800" dirty="0">
                <a:latin typeface="Book Antiqua" panose="02040602050305030304" pitchFamily="18" charset="0"/>
              </a:rPr>
              <a:t>Collisions  </a:t>
            </a:r>
          </a:p>
          <a:p>
            <a:pPr eaLnBrk="1" hangingPunct="1">
              <a:buFontTx/>
              <a:buNone/>
            </a:pPr>
            <a:r>
              <a:rPr lang="en-US" sz="2800" dirty="0">
                <a:latin typeface="Book Antiqua" panose="02040602050305030304" pitchFamily="18" charset="0"/>
              </a:rPr>
              <a:t>	</a:t>
            </a:r>
            <a:r>
              <a:rPr lang="en-US" sz="2400" dirty="0">
                <a:latin typeface="Book Antiqua" panose="02040602050305030304" pitchFamily="18" charset="0"/>
              </a:rPr>
              <a:t>Total ‘P’ before collision = Total ‘P’ after collision</a:t>
            </a:r>
          </a:p>
          <a:p>
            <a:pPr algn="ctr" eaLnBrk="1" hangingPunct="1">
              <a:buFontTx/>
              <a:buNone/>
            </a:pPr>
            <a:r>
              <a:rPr lang="en-US" sz="2400" dirty="0">
                <a:latin typeface="Book Antiqua" panose="02040602050305030304" pitchFamily="18" charset="0"/>
              </a:rPr>
              <a:t>P</a:t>
            </a:r>
            <a:r>
              <a:rPr lang="en-US" sz="2400" baseline="-25000" dirty="0">
                <a:latin typeface="Book Antiqua" panose="02040602050305030304" pitchFamily="18" charset="0"/>
              </a:rPr>
              <a:t>i</a:t>
            </a:r>
            <a:r>
              <a:rPr lang="en-US" sz="2400" dirty="0">
                <a:latin typeface="Book Antiqua" panose="02040602050305030304" pitchFamily="18" charset="0"/>
              </a:rPr>
              <a:t> = </a:t>
            </a:r>
            <a:r>
              <a:rPr lang="en-US" sz="2400" dirty="0" err="1">
                <a:latin typeface="Book Antiqua" panose="02040602050305030304" pitchFamily="18" charset="0"/>
              </a:rPr>
              <a:t>P</a:t>
            </a:r>
            <a:r>
              <a:rPr lang="en-US" sz="2400" baseline="-25000" dirty="0" err="1">
                <a:latin typeface="Book Antiqua" panose="02040602050305030304" pitchFamily="18" charset="0"/>
              </a:rPr>
              <a:t>f</a:t>
            </a:r>
            <a:r>
              <a:rPr lang="en-US" sz="2400" dirty="0">
                <a:latin typeface="Book Antiqua" panose="02040602050305030304" pitchFamily="18" charset="0"/>
              </a:rPr>
              <a:t> </a:t>
            </a:r>
          </a:p>
          <a:p>
            <a:pPr algn="ctr" eaLnBrk="1" hangingPunct="1">
              <a:buFontTx/>
              <a:buNone/>
            </a:pPr>
            <a:r>
              <a:rPr lang="en-US" sz="2000" dirty="0">
                <a:latin typeface="Book Antiqua" panose="02040602050305030304" pitchFamily="18" charset="0"/>
              </a:rPr>
              <a:t>P</a:t>
            </a:r>
            <a:r>
              <a:rPr lang="en-US" sz="2000" baseline="-25000" dirty="0">
                <a:latin typeface="Book Antiqua" panose="02040602050305030304" pitchFamily="18" charset="0"/>
              </a:rPr>
              <a:t>i</a:t>
            </a:r>
            <a:r>
              <a:rPr lang="en-US" sz="2000" dirty="0">
                <a:latin typeface="Book Antiqua" panose="02040602050305030304" pitchFamily="18" charset="0"/>
              </a:rPr>
              <a:t> = </a:t>
            </a:r>
            <a:r>
              <a:rPr lang="en-US" sz="2000" dirty="0" err="1">
                <a:latin typeface="Book Antiqua" panose="02040602050305030304" pitchFamily="18" charset="0"/>
                <a:cs typeface="Times New Roman" pitchFamily="18" charset="0"/>
              </a:rPr>
              <a:t>ΣP</a:t>
            </a:r>
            <a:r>
              <a:rPr lang="en-US" sz="2000" baseline="-25000" dirty="0" err="1">
                <a:latin typeface="Book Antiqua" panose="02040602050305030304" pitchFamily="18" charset="0"/>
                <a:cs typeface="Times New Roman" pitchFamily="18" charset="0"/>
              </a:rPr>
              <a:t>f</a:t>
            </a:r>
            <a:r>
              <a:rPr lang="en-US" sz="2000" dirty="0">
                <a:latin typeface="Book Antiqua" panose="02040602050305030304" pitchFamily="18" charset="0"/>
                <a:cs typeface="Times New Roman" pitchFamily="18" charset="0"/>
              </a:rPr>
              <a:t> = P</a:t>
            </a:r>
            <a:r>
              <a:rPr lang="en-US" sz="2000" baseline="-25000" dirty="0">
                <a:latin typeface="Book Antiqua" panose="02040602050305030304" pitchFamily="18" charset="0"/>
                <a:cs typeface="Times New Roman" pitchFamily="18" charset="0"/>
              </a:rPr>
              <a:t>1</a:t>
            </a:r>
            <a:r>
              <a:rPr lang="en-US" sz="2000" dirty="0">
                <a:latin typeface="Book Antiqua" panose="02040602050305030304" pitchFamily="18" charset="0"/>
                <a:cs typeface="Times New Roman" pitchFamily="18" charset="0"/>
              </a:rPr>
              <a:t> + P</a:t>
            </a:r>
            <a:r>
              <a:rPr lang="en-US" sz="2000" baseline="-25000" dirty="0">
                <a:latin typeface="Book Antiqua" panose="02040602050305030304" pitchFamily="18" charset="0"/>
                <a:cs typeface="Times New Roman" pitchFamily="18" charset="0"/>
              </a:rPr>
              <a:t>2</a:t>
            </a:r>
            <a:r>
              <a:rPr lang="en-US" sz="2000" dirty="0">
                <a:latin typeface="Book Antiqua" panose="02040602050305030304" pitchFamily="18" charset="0"/>
                <a:cs typeface="Times New Roman" pitchFamily="18" charset="0"/>
              </a:rPr>
              <a:t> +P</a:t>
            </a:r>
            <a:r>
              <a:rPr lang="en-US" sz="2000" baseline="-25000" dirty="0">
                <a:latin typeface="Book Antiqua" panose="02040602050305030304" pitchFamily="18" charset="0"/>
                <a:cs typeface="Times New Roman" pitchFamily="18" charset="0"/>
              </a:rPr>
              <a:t>3</a:t>
            </a:r>
            <a:r>
              <a:rPr lang="en-US" sz="2000" dirty="0">
                <a:latin typeface="Book Antiqua" panose="02040602050305030304" pitchFamily="18" charset="0"/>
                <a:cs typeface="Times New Roman" pitchFamily="18" charset="0"/>
              </a:rPr>
              <a:t> ……</a:t>
            </a:r>
            <a:endParaRPr lang="en-US" sz="2000" dirty="0">
              <a:latin typeface="Book Antiqua" panose="02040602050305030304" pitchFamily="18" charset="0"/>
            </a:endParaRPr>
          </a:p>
          <a:p>
            <a:pPr algn="ctr" eaLnBrk="1" hangingPunct="1">
              <a:buFontTx/>
              <a:buNone/>
            </a:pPr>
            <a:endParaRPr lang="en-US" sz="2000" dirty="0">
              <a:latin typeface="Book Antiqua" panose="0204060205030503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Book Antiqua" panose="02040602050305030304" pitchFamily="18" charset="0"/>
              </a:rPr>
              <a:t>Conservation of momentum</a:t>
            </a:r>
          </a:p>
        </p:txBody>
      </p:sp>
      <p:sp>
        <p:nvSpPr>
          <p:cNvPr id="44035" name="Rectangle 3"/>
          <p:cNvSpPr>
            <a:spLocks noGrp="1" noChangeArrowheads="1"/>
          </p:cNvSpPr>
          <p:nvPr>
            <p:ph type="body" idx="1"/>
          </p:nvPr>
        </p:nvSpPr>
        <p:spPr/>
        <p:txBody>
          <a:bodyPr/>
          <a:lstStyle/>
          <a:p>
            <a:pPr eaLnBrk="1" hangingPunct="1"/>
            <a:r>
              <a:rPr lang="en-US" sz="2800" dirty="0">
                <a:latin typeface="Book Antiqua" panose="02040602050305030304" pitchFamily="18" charset="0"/>
              </a:rPr>
              <a:t>Elastic collisions:</a:t>
            </a:r>
          </a:p>
          <a:p>
            <a:pPr eaLnBrk="1" hangingPunct="1"/>
            <a:r>
              <a:rPr lang="en-US" sz="2800" dirty="0">
                <a:latin typeface="Book Antiqua" panose="02040602050305030304" pitchFamily="18" charset="0"/>
              </a:rPr>
              <a:t>Objects rebound without lasting deformation or generation of _______________.</a:t>
            </a:r>
          </a:p>
          <a:p>
            <a:pPr eaLnBrk="1" hangingPunct="1"/>
            <a:r>
              <a:rPr lang="en-US" sz="2800" dirty="0">
                <a:latin typeface="Book Antiqua" panose="02040602050305030304" pitchFamily="18" charset="0"/>
              </a:rPr>
              <a:t>Example - When a moving billiard ball collides head-on with another billiard ball at rest, the moving ball comes to rest, and the other ball moves with the same speed as the colliding billiard ball.</a:t>
            </a:r>
          </a:p>
        </p:txBody>
      </p:sp>
      <p:sp>
        <p:nvSpPr>
          <p:cNvPr id="4" name="TextBox 3"/>
          <p:cNvSpPr txBox="1"/>
          <p:nvPr/>
        </p:nvSpPr>
        <p:spPr>
          <a:xfrm>
            <a:off x="3200400" y="2514600"/>
            <a:ext cx="2514600" cy="523220"/>
          </a:xfrm>
          <a:prstGeom prst="rect">
            <a:avLst/>
          </a:prstGeom>
          <a:noFill/>
        </p:spPr>
        <p:txBody>
          <a:bodyPr wrap="square" rtlCol="0">
            <a:spAutoFit/>
          </a:bodyPr>
          <a:lstStyle/>
          <a:p>
            <a:r>
              <a:rPr lang="en-US" sz="2800" dirty="0"/>
              <a:t>heat energy</a:t>
            </a:r>
            <a:endParaRPr lang="en-US" sz="2000" dirty="0"/>
          </a:p>
        </p:txBody>
      </p:sp>
      <p:pic>
        <p:nvPicPr>
          <p:cNvPr id="2" name="Picture 1">
            <a:extLst>
              <a:ext uri="{FF2B5EF4-FFF2-40B4-BE49-F238E27FC236}">
                <a16:creationId xmlns:a16="http://schemas.microsoft.com/office/drawing/2014/main" id="{BE20463B-5C80-4AB0-B495-0BBACB60317E}"/>
              </a:ext>
            </a:extLst>
          </p:cNvPr>
          <p:cNvPicPr>
            <a:picLocks noChangeAspect="1"/>
          </p:cNvPicPr>
          <p:nvPr/>
        </p:nvPicPr>
        <p:blipFill>
          <a:blip r:embed="rId2"/>
          <a:stretch>
            <a:fillRect/>
          </a:stretch>
        </p:blipFill>
        <p:spPr>
          <a:xfrm>
            <a:off x="6248400" y="4876800"/>
            <a:ext cx="2362200" cy="1771650"/>
          </a:xfrm>
          <a:prstGeom prst="rect">
            <a:avLst/>
          </a:prstGeom>
        </p:spPr>
      </p:pic>
      <p:pic>
        <p:nvPicPr>
          <p:cNvPr id="5" name="Picture 4">
            <a:extLst>
              <a:ext uri="{FF2B5EF4-FFF2-40B4-BE49-F238E27FC236}">
                <a16:creationId xmlns:a16="http://schemas.microsoft.com/office/drawing/2014/main" id="{19E2F7CB-DE58-4730-B7D0-2906136C7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825" y="4783138"/>
            <a:ext cx="3333750" cy="2257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sz="4800" dirty="0">
                <a:latin typeface="Book Antiqua" panose="02040602050305030304" pitchFamily="18" charset="0"/>
              </a:rPr>
              <a:t>Conservation of momentum</a:t>
            </a:r>
          </a:p>
        </p:txBody>
      </p:sp>
      <p:sp>
        <p:nvSpPr>
          <p:cNvPr id="45059" name="Rectangle 3"/>
          <p:cNvSpPr>
            <a:spLocks noGrp="1" noChangeArrowheads="1"/>
          </p:cNvSpPr>
          <p:nvPr>
            <p:ph type="body" idx="1"/>
          </p:nvPr>
        </p:nvSpPr>
        <p:spPr/>
        <p:txBody>
          <a:bodyPr>
            <a:normAutofit lnSpcReduction="10000"/>
          </a:bodyPr>
          <a:lstStyle/>
          <a:p>
            <a:pPr eaLnBrk="1" hangingPunct="1">
              <a:lnSpc>
                <a:spcPct val="90000"/>
              </a:lnSpc>
            </a:pPr>
            <a:r>
              <a:rPr lang="en-US" sz="2400" dirty="0">
                <a:latin typeface="Book Antiqua" panose="02040602050305030304" pitchFamily="18" charset="0"/>
              </a:rPr>
              <a:t>Inelastic collisions are collisions in which ____________ is conserved but _________________ is not</a:t>
            </a:r>
          </a:p>
          <a:p>
            <a:pPr eaLnBrk="1" hangingPunct="1">
              <a:lnSpc>
                <a:spcPct val="90000"/>
              </a:lnSpc>
            </a:pPr>
            <a:r>
              <a:rPr lang="en-US" sz="2400" dirty="0">
                <a:latin typeface="Book Antiqua" panose="02040602050305030304" pitchFamily="18" charset="0"/>
              </a:rPr>
              <a:t>Objects collide resulting in deformation, generation of heat or both.</a:t>
            </a:r>
          </a:p>
          <a:p>
            <a:pPr eaLnBrk="1" hangingPunct="1">
              <a:lnSpc>
                <a:spcPct val="90000"/>
              </a:lnSpc>
            </a:pPr>
            <a:r>
              <a:rPr lang="en-US" sz="2400" dirty="0">
                <a:latin typeface="Book Antiqua" panose="02040602050305030304" pitchFamily="18" charset="0"/>
              </a:rPr>
              <a:t>When two objects collide in an inelastic collision, if one object is at rest the momentum will be __________________.</a:t>
            </a:r>
          </a:p>
          <a:p>
            <a:pPr eaLnBrk="1" hangingPunct="1">
              <a:lnSpc>
                <a:spcPct val="90000"/>
              </a:lnSpc>
            </a:pPr>
            <a:r>
              <a:rPr lang="en-US" sz="2400" dirty="0">
                <a:latin typeface="Book Antiqua" panose="02040602050305030304" pitchFamily="18" charset="0"/>
              </a:rPr>
              <a:t>If two objects are moving in opposite directions, one of the momentum must be ________________ and one must be _______________.</a:t>
            </a:r>
          </a:p>
          <a:p>
            <a:pPr>
              <a:lnSpc>
                <a:spcPct val="90000"/>
              </a:lnSpc>
            </a:pPr>
            <a:r>
              <a:rPr lang="en-US" sz="2400" dirty="0">
                <a:latin typeface="Book Antiqua" panose="02040602050305030304" pitchFamily="18" charset="0"/>
              </a:rPr>
              <a:t>If the objects stick together, we call this a ________________ inelastic collision or a ______________ inelastic collision.</a:t>
            </a:r>
          </a:p>
        </p:txBody>
      </p:sp>
      <p:sp>
        <p:nvSpPr>
          <p:cNvPr id="5" name="TextBox 4"/>
          <p:cNvSpPr txBox="1"/>
          <p:nvPr/>
        </p:nvSpPr>
        <p:spPr>
          <a:xfrm>
            <a:off x="6705600" y="1530974"/>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momentum</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TextBox 5"/>
          <p:cNvSpPr txBox="1"/>
          <p:nvPr/>
        </p:nvSpPr>
        <p:spPr>
          <a:xfrm>
            <a:off x="3390900" y="1835774"/>
            <a:ext cx="25146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kinetic energy</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TextBox 6"/>
          <p:cNvSpPr txBox="1"/>
          <p:nvPr/>
        </p:nvSpPr>
        <p:spPr>
          <a:xfrm>
            <a:off x="914400" y="3431282"/>
            <a:ext cx="30480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split between them</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4419600" y="4084637"/>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positive</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p:cNvSpPr txBox="1"/>
          <p:nvPr/>
        </p:nvSpPr>
        <p:spPr>
          <a:xfrm>
            <a:off x="1828800" y="4419600"/>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negative</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TextBox 9"/>
          <p:cNvSpPr txBox="1"/>
          <p:nvPr/>
        </p:nvSpPr>
        <p:spPr>
          <a:xfrm>
            <a:off x="1371600" y="5042048"/>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perfectly</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TextBox 10"/>
          <p:cNvSpPr txBox="1"/>
          <p:nvPr/>
        </p:nvSpPr>
        <p:spPr>
          <a:xfrm>
            <a:off x="6934200" y="5050482"/>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totally</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latin typeface="Book Antiqua" panose="02040602050305030304" pitchFamily="18" charset="0"/>
              </a:rPr>
              <a:t>Free-body diagrams</a:t>
            </a:r>
          </a:p>
        </p:txBody>
      </p:sp>
      <p:sp>
        <p:nvSpPr>
          <p:cNvPr id="163843" name="Rectangle 3"/>
          <p:cNvSpPr>
            <a:spLocks noGrp="1" noChangeArrowheads="1"/>
          </p:cNvSpPr>
          <p:nvPr>
            <p:ph type="body" idx="1"/>
          </p:nvPr>
        </p:nvSpPr>
        <p:spPr>
          <a:xfrm>
            <a:off x="0" y="1676400"/>
            <a:ext cx="3657600" cy="4525963"/>
          </a:xfrm>
        </p:spPr>
        <p:txBody>
          <a:bodyPr/>
          <a:lstStyle/>
          <a:p>
            <a:pPr>
              <a:buFontTx/>
              <a:buNone/>
            </a:pPr>
            <a:r>
              <a:rPr lang="en-US" dirty="0">
                <a:latin typeface="Book Antiqua" panose="02040602050305030304" pitchFamily="18" charset="0"/>
              </a:rPr>
              <a:t>Free-body diagrams are used to show the </a:t>
            </a:r>
            <a:r>
              <a:rPr lang="en-US" b="1" dirty="0">
                <a:ln w="22225">
                  <a:solidFill>
                    <a:schemeClr val="accent2"/>
                  </a:solidFill>
                  <a:prstDash val="solid"/>
                </a:ln>
                <a:solidFill>
                  <a:schemeClr val="accent2">
                    <a:lumMod val="40000"/>
                    <a:lumOff val="60000"/>
                  </a:schemeClr>
                </a:solidFill>
                <a:latin typeface="Book Antiqua" panose="02040602050305030304" pitchFamily="18" charset="0"/>
              </a:rPr>
              <a:t>relative magnitude </a:t>
            </a:r>
            <a:r>
              <a:rPr lang="en-US" dirty="0">
                <a:latin typeface="Book Antiqua" panose="02040602050305030304" pitchFamily="18" charset="0"/>
              </a:rPr>
              <a:t>and direction of all forces acting on an object. </a:t>
            </a:r>
          </a:p>
        </p:txBody>
      </p:sp>
      <p:pic>
        <p:nvPicPr>
          <p:cNvPr id="163845" name="Picture 5" descr="u2l2c1"/>
          <p:cNvPicPr>
            <a:picLocks noChangeAspect="1" noChangeArrowheads="1"/>
          </p:cNvPicPr>
          <p:nvPr/>
        </p:nvPicPr>
        <p:blipFill>
          <a:blip r:embed="rId2" cstate="print"/>
          <a:srcRect/>
          <a:stretch>
            <a:fillRect/>
          </a:stretch>
        </p:blipFill>
        <p:spPr bwMode="auto">
          <a:xfrm>
            <a:off x="3886200" y="1747838"/>
            <a:ext cx="5257800" cy="488791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atin typeface="Book Antiqua" panose="02040602050305030304" pitchFamily="18" charset="0"/>
              </a:rPr>
              <a:t>Impulse</a:t>
            </a:r>
          </a:p>
        </p:txBody>
      </p:sp>
      <p:sp>
        <p:nvSpPr>
          <p:cNvPr id="8197" name="Rectangle 3"/>
          <p:cNvSpPr>
            <a:spLocks noGrp="1" noChangeArrowheads="1"/>
          </p:cNvSpPr>
          <p:nvPr>
            <p:ph type="body" sz="half" idx="1"/>
          </p:nvPr>
        </p:nvSpPr>
        <p:spPr>
          <a:xfrm>
            <a:off x="685800" y="1600200"/>
            <a:ext cx="7772400" cy="1981200"/>
          </a:xfrm>
        </p:spPr>
        <p:txBody>
          <a:bodyPr>
            <a:normAutofit fontScale="92500"/>
          </a:bodyPr>
          <a:lstStyle/>
          <a:p>
            <a:pPr eaLnBrk="1" hangingPunct="1">
              <a:lnSpc>
                <a:spcPct val="90000"/>
              </a:lnSpc>
            </a:pPr>
            <a:r>
              <a:rPr lang="en-US" sz="2800" dirty="0">
                <a:latin typeface="Book Antiqua" panose="02040602050305030304" pitchFamily="18" charset="0"/>
              </a:rPr>
              <a:t>A force acting on an object for some time (t)</a:t>
            </a:r>
          </a:p>
          <a:p>
            <a:pPr eaLnBrk="1" hangingPunct="1">
              <a:lnSpc>
                <a:spcPct val="90000"/>
              </a:lnSpc>
            </a:pPr>
            <a:r>
              <a:rPr lang="en-US" sz="2800" dirty="0">
                <a:latin typeface="Book Antiqua" panose="02040602050305030304" pitchFamily="18" charset="0"/>
              </a:rPr>
              <a:t>An impulse produces a _________ in momentum</a:t>
            </a:r>
          </a:p>
          <a:p>
            <a:pPr eaLnBrk="1" hangingPunct="1">
              <a:lnSpc>
                <a:spcPct val="90000"/>
              </a:lnSpc>
            </a:pPr>
            <a:r>
              <a:rPr lang="en-US" sz="2800" dirty="0">
                <a:latin typeface="Book Antiqua" panose="02040602050305030304" pitchFamily="18" charset="0"/>
              </a:rPr>
              <a:t>Applications: airbags, padding for elbows and knees, protective plastic barrels on highways</a:t>
            </a:r>
          </a:p>
        </p:txBody>
      </p:sp>
      <p:pic>
        <p:nvPicPr>
          <p:cNvPr id="70661" name="Picture 5"/>
          <p:cNvPicPr>
            <a:picLocks noGrp="1" noChangeAspect="1" noChangeArrowheads="1"/>
          </p:cNvPicPr>
          <p:nvPr>
            <p:ph sz="half" idx="2"/>
          </p:nvPr>
        </p:nvPicPr>
        <p:blipFill>
          <a:blip r:embed="rId3" cstate="print"/>
          <a:srcRect/>
          <a:stretch>
            <a:fillRect/>
          </a:stretch>
        </p:blipFill>
        <p:spPr>
          <a:xfrm>
            <a:off x="3048000" y="4648200"/>
            <a:ext cx="3411538" cy="1981200"/>
          </a:xfrm>
        </p:spPr>
      </p:pic>
      <p:graphicFrame>
        <p:nvGraphicFramePr>
          <p:cNvPr id="70662" name="Object 6"/>
          <p:cNvGraphicFramePr>
            <a:graphicFrameLocks noChangeAspect="1"/>
          </p:cNvGraphicFramePr>
          <p:nvPr/>
        </p:nvGraphicFramePr>
        <p:xfrm>
          <a:off x="533400" y="3886200"/>
          <a:ext cx="5257800" cy="765175"/>
        </p:xfrm>
        <a:graphic>
          <a:graphicData uri="http://schemas.openxmlformats.org/presentationml/2006/ole">
            <mc:AlternateContent xmlns:mc="http://schemas.openxmlformats.org/markup-compatibility/2006">
              <mc:Choice xmlns:v="urn:schemas-microsoft-com:vml" Requires="v">
                <p:oleObj spid="_x0000_s4106" name="Equation" r:id="rId4" imgW="1397000" imgH="203200" progId="">
                  <p:embed/>
                </p:oleObj>
              </mc:Choice>
              <mc:Fallback>
                <p:oleObj name="Equation" r:id="rId4" imgW="1397000" imgH="2032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86200"/>
                        <a:ext cx="52578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4" name="Object 8"/>
          <p:cNvGraphicFramePr>
            <a:graphicFrameLocks noChangeAspect="1"/>
          </p:cNvGraphicFramePr>
          <p:nvPr/>
        </p:nvGraphicFramePr>
        <p:xfrm>
          <a:off x="6248400" y="3810000"/>
          <a:ext cx="2101850" cy="800100"/>
        </p:xfrm>
        <a:graphic>
          <a:graphicData uri="http://schemas.openxmlformats.org/presentationml/2006/ole">
            <mc:AlternateContent xmlns:mc="http://schemas.openxmlformats.org/markup-compatibility/2006">
              <mc:Choice xmlns:v="urn:schemas-microsoft-com:vml" Requires="v">
                <p:oleObj spid="_x0000_s4107" name="Equation" r:id="rId6" imgW="533400" imgH="203200" progId="">
                  <p:embed/>
                </p:oleObj>
              </mc:Choice>
              <mc:Fallback>
                <p:oleObj name="Equation" r:id="rId6" imgW="533400" imgH="20320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10000"/>
                        <a:ext cx="21018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648200" y="1981200"/>
            <a:ext cx="1828800" cy="523220"/>
          </a:xfrm>
          <a:prstGeom prst="rect">
            <a:avLst/>
          </a:prstGeom>
          <a:noFill/>
        </p:spPr>
        <p:txBody>
          <a:bodyPr wrap="square" rtlCol="0">
            <a:spAutoFit/>
          </a:bodyPr>
          <a:lstStyle/>
          <a:p>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change</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11" descr="http://www.glenbrook.k12.il.us/GBSSCI/PHYS/mmedia/circmot/wi.gif"/>
          <p:cNvPicPr>
            <a:picLocks noChangeAspect="1" noChangeArrowheads="1" noCrop="1"/>
          </p:cNvPicPr>
          <p:nvPr/>
        </p:nvPicPr>
        <p:blipFill>
          <a:blip r:embed="rId2" cstate="print"/>
          <a:srcRect/>
          <a:stretch>
            <a:fillRect/>
          </a:stretch>
        </p:blipFill>
        <p:spPr bwMode="auto">
          <a:xfrm>
            <a:off x="2286000" y="3276600"/>
            <a:ext cx="1463675" cy="1668463"/>
          </a:xfrm>
          <a:prstGeom prst="rect">
            <a:avLst/>
          </a:prstGeom>
          <a:noFill/>
          <a:ln w="9525">
            <a:noFill/>
            <a:miter lim="800000"/>
            <a:headEnd/>
            <a:tailEnd/>
          </a:ln>
        </p:spPr>
      </p:pic>
      <p:pic>
        <p:nvPicPr>
          <p:cNvPr id="46083" name="Picture 13" descr="http://www.glenbrook.k12.il.us/GBSSCI/PHYS/mmedia/circmot/cf.gif"/>
          <p:cNvPicPr>
            <a:picLocks noChangeAspect="1" noChangeArrowheads="1" noCrop="1"/>
          </p:cNvPicPr>
          <p:nvPr/>
        </p:nvPicPr>
        <p:blipFill>
          <a:blip r:embed="rId3" cstate="print"/>
          <a:srcRect/>
          <a:stretch>
            <a:fillRect/>
          </a:stretch>
        </p:blipFill>
        <p:spPr bwMode="auto">
          <a:xfrm>
            <a:off x="5715000" y="3276600"/>
            <a:ext cx="1463675" cy="1668463"/>
          </a:xfrm>
          <a:prstGeom prst="rect">
            <a:avLst/>
          </a:prstGeom>
          <a:noFill/>
          <a:ln w="9525">
            <a:noFill/>
            <a:miter lim="800000"/>
            <a:headEnd/>
            <a:tailEnd/>
          </a:ln>
        </p:spPr>
      </p:pic>
      <p:sp>
        <p:nvSpPr>
          <p:cNvPr id="46084" name="Rectangle 14"/>
          <p:cNvSpPr>
            <a:spLocks noChangeArrowheads="1"/>
          </p:cNvSpPr>
          <p:nvPr/>
        </p:nvSpPr>
        <p:spPr bwMode="auto">
          <a:xfrm>
            <a:off x="1600200" y="1981200"/>
            <a:ext cx="2590800" cy="1143000"/>
          </a:xfrm>
          <a:prstGeom prst="rect">
            <a:avLst/>
          </a:prstGeom>
          <a:noFill/>
          <a:ln w="9525">
            <a:noFill/>
            <a:miter lim="800000"/>
            <a:headEnd/>
            <a:tailEnd/>
          </a:ln>
        </p:spPr>
        <p:txBody>
          <a:bodyPr/>
          <a:lstStyle/>
          <a:p>
            <a:pPr algn="ctr"/>
            <a:r>
              <a:rPr lang="en-US" sz="1800" b="1">
                <a:solidFill>
                  <a:srgbClr val="0000CC"/>
                </a:solidFill>
              </a:rPr>
              <a:t>Without a centripetal force, an object in motion continues along a straight-line path.</a:t>
            </a:r>
            <a:endParaRPr lang="en-US" sz="1800"/>
          </a:p>
        </p:txBody>
      </p:sp>
      <p:sp>
        <p:nvSpPr>
          <p:cNvPr id="46085" name="Rectangle 15"/>
          <p:cNvSpPr>
            <a:spLocks noChangeArrowheads="1"/>
          </p:cNvSpPr>
          <p:nvPr/>
        </p:nvSpPr>
        <p:spPr bwMode="auto">
          <a:xfrm>
            <a:off x="5029200" y="1981200"/>
            <a:ext cx="2819400" cy="1143000"/>
          </a:xfrm>
          <a:prstGeom prst="rect">
            <a:avLst/>
          </a:prstGeom>
          <a:noFill/>
          <a:ln w="9525">
            <a:noFill/>
            <a:miter lim="800000"/>
            <a:headEnd/>
            <a:tailEnd/>
          </a:ln>
        </p:spPr>
        <p:txBody>
          <a:bodyPr/>
          <a:lstStyle/>
          <a:p>
            <a:pPr algn="ctr"/>
            <a:r>
              <a:rPr lang="en-US" sz="1800" b="1">
                <a:solidFill>
                  <a:srgbClr val="0000CC"/>
                </a:solidFill>
              </a:rPr>
              <a:t>With a centripetal force, an object in motion will be accelerated and change its direction.</a:t>
            </a:r>
            <a:endParaRPr lang="en-US" sz="1800"/>
          </a:p>
        </p:txBody>
      </p:sp>
      <p:sp>
        <p:nvSpPr>
          <p:cNvPr id="90128" name="Rectangle 16"/>
          <p:cNvSpPr>
            <a:spLocks noGrp="1" noChangeArrowheads="1"/>
          </p:cNvSpPr>
          <p:nvPr>
            <p:ph type="title"/>
          </p:nvPr>
        </p:nvSpPr>
        <p:spPr/>
        <p:txBody>
          <a:bodyPr/>
          <a:lstStyle/>
          <a:p>
            <a:pPr eaLnBrk="1" hangingPunct="1"/>
            <a:r>
              <a:rPr lang="en-US"/>
              <a:t>Forces and circular motion</a:t>
            </a:r>
          </a:p>
        </p:txBody>
      </p:sp>
      <p:pic>
        <p:nvPicPr>
          <p:cNvPr id="46087" name="Picture 18" descr="http://www.glenbrook.k12.il.us/GBSSCI/PHYS/mmedia/circmot/rht.gif"/>
          <p:cNvPicPr>
            <a:picLocks noChangeAspect="1" noChangeArrowheads="1" noCrop="1"/>
          </p:cNvPicPr>
          <p:nvPr/>
        </p:nvPicPr>
        <p:blipFill>
          <a:blip r:embed="rId4" cstate="print"/>
          <a:srcRect/>
          <a:stretch>
            <a:fillRect/>
          </a:stretch>
        </p:blipFill>
        <p:spPr bwMode="auto">
          <a:xfrm>
            <a:off x="2590800" y="5181600"/>
            <a:ext cx="4343400" cy="14509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Book Antiqua" panose="02040602050305030304" pitchFamily="18" charset="0"/>
              </a:rPr>
              <a:t>Forces and circular motion</a:t>
            </a:r>
          </a:p>
        </p:txBody>
      </p:sp>
      <p:sp>
        <p:nvSpPr>
          <p:cNvPr id="71683" name="Rectangle 3"/>
          <p:cNvSpPr>
            <a:spLocks noGrp="1" noChangeArrowheads="1"/>
          </p:cNvSpPr>
          <p:nvPr>
            <p:ph type="body" sz="half" idx="1"/>
          </p:nvPr>
        </p:nvSpPr>
        <p:spPr>
          <a:xfrm>
            <a:off x="685800" y="1981200"/>
            <a:ext cx="3810000" cy="4724400"/>
          </a:xfrm>
        </p:spPr>
        <p:txBody>
          <a:bodyPr/>
          <a:lstStyle/>
          <a:p>
            <a:pPr eaLnBrk="1" hangingPunct="1">
              <a:lnSpc>
                <a:spcPct val="80000"/>
              </a:lnSpc>
            </a:pPr>
            <a:r>
              <a:rPr lang="en-US" sz="2000" dirty="0">
                <a:latin typeface="Book Antiqua" panose="02040602050305030304" pitchFamily="18" charset="0"/>
              </a:rPr>
              <a:t>Circular motion = accelerated motion (direction changing)</a:t>
            </a:r>
          </a:p>
          <a:p>
            <a:pPr eaLnBrk="1" hangingPunct="1">
              <a:lnSpc>
                <a:spcPct val="80000"/>
              </a:lnSpc>
            </a:pPr>
            <a:r>
              <a:rPr lang="en-US" sz="2000" dirty="0">
                <a:latin typeface="Book Antiqua" panose="02040602050305030304" pitchFamily="18" charset="0"/>
              </a:rPr>
              <a:t>Centripetal acceleration present</a:t>
            </a:r>
          </a:p>
          <a:p>
            <a:pPr eaLnBrk="1" hangingPunct="1">
              <a:lnSpc>
                <a:spcPct val="80000"/>
              </a:lnSpc>
            </a:pPr>
            <a:r>
              <a:rPr lang="en-US" sz="2000" dirty="0">
                <a:latin typeface="Book Antiqua" panose="02040602050305030304" pitchFamily="18" charset="0"/>
              </a:rPr>
              <a:t>Centripetal force must be acting</a:t>
            </a:r>
          </a:p>
          <a:p>
            <a:pPr eaLnBrk="1" hangingPunct="1">
              <a:lnSpc>
                <a:spcPct val="80000"/>
              </a:lnSpc>
            </a:pPr>
            <a:r>
              <a:rPr lang="en-US" sz="2000" dirty="0">
                <a:latin typeface="Book Antiqua" panose="02040602050305030304" pitchFamily="18" charset="0"/>
              </a:rPr>
              <a:t>Centrifugal force –</a:t>
            </a:r>
            <a:r>
              <a:rPr lang="en-US" sz="2000" u="sng" dirty="0">
                <a:latin typeface="Book Antiqua" panose="02040602050305030304" pitchFamily="18" charset="0"/>
              </a:rPr>
              <a:t> “</a:t>
            </a:r>
            <a:r>
              <a:rPr lang="en-US" sz="2400" u="sng" dirty="0">
                <a:latin typeface="Book Antiqua" panose="02040602050305030304" pitchFamily="18" charset="0"/>
              </a:rPr>
              <a:t>apparent”</a:t>
            </a:r>
            <a:r>
              <a:rPr lang="en-US" sz="2000" dirty="0">
                <a:latin typeface="Book Antiqua" panose="02040602050305030304" pitchFamily="18" charset="0"/>
              </a:rPr>
              <a:t> outward tug as direction changes</a:t>
            </a:r>
          </a:p>
          <a:p>
            <a:pPr eaLnBrk="1" hangingPunct="1">
              <a:lnSpc>
                <a:spcPct val="80000"/>
              </a:lnSpc>
            </a:pPr>
            <a:r>
              <a:rPr lang="en-US" sz="2000" dirty="0">
                <a:latin typeface="Book Antiqua" panose="02040602050305030304" pitchFamily="18" charset="0"/>
              </a:rPr>
              <a:t>Centripetal force ends: motion = straight line</a:t>
            </a:r>
            <a:endParaRPr lang="en-US" sz="2400" dirty="0">
              <a:latin typeface="Book Antiqua" panose="02040602050305030304" pitchFamily="18" charset="0"/>
            </a:endParaRPr>
          </a:p>
        </p:txBody>
      </p:sp>
      <p:pic>
        <p:nvPicPr>
          <p:cNvPr id="71685" name="Picture 5"/>
          <p:cNvPicPr>
            <a:picLocks noGrp="1" noChangeAspect="1" noChangeArrowheads="1"/>
          </p:cNvPicPr>
          <p:nvPr>
            <p:ph sz="half" idx="2"/>
          </p:nvPr>
        </p:nvPicPr>
        <p:blipFill>
          <a:blip r:embed="rId3" cstate="print"/>
          <a:srcRect/>
          <a:stretch>
            <a:fillRect/>
          </a:stretch>
        </p:blipFill>
        <p:spPr>
          <a:xfrm>
            <a:off x="4724400" y="3657600"/>
            <a:ext cx="3810000" cy="2863850"/>
          </a:xfrm>
        </p:spPr>
      </p:pic>
      <p:pic>
        <p:nvPicPr>
          <p:cNvPr id="71686" name="Picture 6"/>
          <p:cNvPicPr>
            <a:picLocks noChangeAspect="1" noChangeArrowheads="1"/>
          </p:cNvPicPr>
          <p:nvPr/>
        </p:nvPicPr>
        <p:blipFill>
          <a:blip r:embed="rId4" cstate="print"/>
          <a:srcRect/>
          <a:stretch>
            <a:fillRect/>
          </a:stretch>
        </p:blipFill>
        <p:spPr bwMode="auto">
          <a:xfrm>
            <a:off x="4724400" y="1981200"/>
            <a:ext cx="3811588" cy="1468438"/>
          </a:xfrm>
          <a:prstGeom prst="rect">
            <a:avLst/>
          </a:prstGeom>
          <a:noFill/>
          <a:ln w="9525">
            <a:noFill/>
            <a:miter lim="800000"/>
            <a:headEnd/>
            <a:tailEnd/>
          </a:ln>
        </p:spPr>
      </p:pic>
      <p:graphicFrame>
        <p:nvGraphicFramePr>
          <p:cNvPr id="71687" name="Object 7">
            <a:hlinkClick r:id="rId5"/>
          </p:cNvPr>
          <p:cNvGraphicFramePr>
            <a:graphicFrameLocks noChangeAspect="1"/>
          </p:cNvGraphicFramePr>
          <p:nvPr/>
        </p:nvGraphicFramePr>
        <p:xfrm>
          <a:off x="1676400" y="5257800"/>
          <a:ext cx="1663700" cy="1355725"/>
        </p:xfrm>
        <a:graphic>
          <a:graphicData uri="http://schemas.openxmlformats.org/presentationml/2006/ole">
            <mc:AlternateContent xmlns:mc="http://schemas.openxmlformats.org/markup-compatibility/2006">
              <mc:Choice xmlns:v="urn:schemas-microsoft-com:vml" Requires="v">
                <p:oleObj spid="_x0000_s5125" name="Equation" r:id="rId6" imgW="1028700" imgH="838200" progId="">
                  <p:embed/>
                </p:oleObj>
              </mc:Choice>
              <mc:Fallback>
                <p:oleObj name="Equation" r:id="rId6" imgW="1028700" imgH="83820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257800"/>
                        <a:ext cx="16637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hlinkClick r:id="rId2" action="ppaction://hlinkfile"/>
              </a:rPr>
              <a:t>Forces</a:t>
            </a:r>
            <a:r>
              <a:rPr lang="en-US"/>
              <a:t> and circular motion</a:t>
            </a:r>
          </a:p>
        </p:txBody>
      </p:sp>
      <p:pic>
        <p:nvPicPr>
          <p:cNvPr id="47107" name="Picture 4" descr="http://www.glenbrook.k12.il.us/gbssci/phys/mmedia/circmot/rcd.gif"/>
          <p:cNvPicPr>
            <a:picLocks noGrp="1" noChangeAspect="1" noChangeArrowheads="1" noCrop="1"/>
          </p:cNvPicPr>
          <p:nvPr>
            <p:ph idx="1"/>
          </p:nvPr>
        </p:nvPicPr>
        <p:blipFill>
          <a:blip r:embed="rId3" cstate="print"/>
          <a:srcRect/>
          <a:stretch>
            <a:fillRect/>
          </a:stretch>
        </p:blipFill>
        <p:spPr>
          <a:xfrm>
            <a:off x="1911350" y="1981200"/>
            <a:ext cx="5319713" cy="41148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Forces and circular motion</a:t>
            </a:r>
          </a:p>
        </p:txBody>
      </p:sp>
      <p:sp>
        <p:nvSpPr>
          <p:cNvPr id="48131" name="Rectangle 3"/>
          <p:cNvSpPr>
            <a:spLocks noChangeArrowheads="1"/>
          </p:cNvSpPr>
          <p:nvPr/>
        </p:nvSpPr>
        <p:spPr bwMode="auto">
          <a:xfrm>
            <a:off x="2268538" y="2659063"/>
            <a:ext cx="9144000" cy="0"/>
          </a:xfrm>
          <a:prstGeom prst="rect">
            <a:avLst/>
          </a:prstGeom>
          <a:noFill/>
          <a:ln w="9525">
            <a:noFill/>
            <a:miter lim="800000"/>
            <a:headEnd/>
            <a:tailEnd/>
          </a:ln>
        </p:spPr>
        <p:txBody>
          <a:bodyPr>
            <a:spAutoFit/>
          </a:bodyPr>
          <a:lstStyle/>
          <a:p>
            <a:endParaRPr lang="en-US"/>
          </a:p>
        </p:txBody>
      </p:sp>
      <p:pic>
        <p:nvPicPr>
          <p:cNvPr id="48132" name="Picture 6" descr="http://www.glenbrook.k12.il.us/GBSSCI/PHYS/Class/circles/u6l2c4.gif"/>
          <p:cNvPicPr>
            <a:picLocks noChangeAspect="1" noChangeArrowheads="1"/>
          </p:cNvPicPr>
          <p:nvPr/>
        </p:nvPicPr>
        <p:blipFill>
          <a:blip r:embed="rId2" cstate="print"/>
          <a:srcRect/>
          <a:stretch>
            <a:fillRect/>
          </a:stretch>
        </p:blipFill>
        <p:spPr bwMode="auto">
          <a:xfrm>
            <a:off x="914400" y="1905000"/>
            <a:ext cx="1893888" cy="1463675"/>
          </a:xfrm>
          <a:prstGeom prst="rect">
            <a:avLst/>
          </a:prstGeom>
          <a:noFill/>
          <a:ln w="9525">
            <a:noFill/>
            <a:miter lim="800000"/>
            <a:headEnd/>
            <a:tailEnd/>
          </a:ln>
        </p:spPr>
      </p:pic>
      <p:pic>
        <p:nvPicPr>
          <p:cNvPr id="48133" name="Picture 8" descr="http://www.glenbrook.k12.il.us/GBSSCI/PHYS/Class/circles/u6l2c5.gif"/>
          <p:cNvPicPr>
            <a:picLocks noChangeAspect="1" noChangeArrowheads="1"/>
          </p:cNvPicPr>
          <p:nvPr/>
        </p:nvPicPr>
        <p:blipFill>
          <a:blip r:embed="rId3" cstate="print"/>
          <a:srcRect/>
          <a:stretch>
            <a:fillRect/>
          </a:stretch>
        </p:blipFill>
        <p:spPr bwMode="auto">
          <a:xfrm>
            <a:off x="1143000" y="3429000"/>
            <a:ext cx="1212850" cy="1417638"/>
          </a:xfrm>
          <a:prstGeom prst="rect">
            <a:avLst/>
          </a:prstGeom>
          <a:noFill/>
          <a:ln w="9525">
            <a:noFill/>
            <a:miter lim="800000"/>
            <a:headEnd/>
            <a:tailEnd/>
          </a:ln>
        </p:spPr>
      </p:pic>
      <p:pic>
        <p:nvPicPr>
          <p:cNvPr id="48134" name="Picture 10" descr="http://www.glenbrook.k12.il.us/GBSSCI/PHYS/Class/circles/u6l2c6.gif"/>
          <p:cNvPicPr>
            <a:picLocks noChangeAspect="1" noChangeArrowheads="1"/>
          </p:cNvPicPr>
          <p:nvPr/>
        </p:nvPicPr>
        <p:blipFill>
          <a:blip r:embed="rId4" cstate="print"/>
          <a:srcRect/>
          <a:stretch>
            <a:fillRect/>
          </a:stretch>
        </p:blipFill>
        <p:spPr bwMode="auto">
          <a:xfrm>
            <a:off x="914400" y="4953000"/>
            <a:ext cx="1447800" cy="1365250"/>
          </a:xfrm>
          <a:prstGeom prst="rect">
            <a:avLst/>
          </a:prstGeom>
          <a:noFill/>
          <a:ln w="9525">
            <a:noFill/>
            <a:miter lim="800000"/>
            <a:headEnd/>
            <a:tailEnd/>
          </a:ln>
        </p:spPr>
      </p:pic>
      <p:sp>
        <p:nvSpPr>
          <p:cNvPr id="48135" name="Rectangle 19"/>
          <p:cNvSpPr>
            <a:spLocks noChangeArrowheads="1"/>
          </p:cNvSpPr>
          <p:nvPr/>
        </p:nvSpPr>
        <p:spPr bwMode="auto">
          <a:xfrm>
            <a:off x="171450" y="2189163"/>
            <a:ext cx="9144000" cy="0"/>
          </a:xfrm>
          <a:prstGeom prst="rect">
            <a:avLst/>
          </a:prstGeom>
          <a:noFill/>
          <a:ln w="9525">
            <a:noFill/>
            <a:miter lim="800000"/>
            <a:headEnd/>
            <a:tailEnd/>
          </a:ln>
        </p:spPr>
        <p:txBody>
          <a:bodyPr>
            <a:spAutoFit/>
          </a:bodyPr>
          <a:lstStyle/>
          <a:p>
            <a:endParaRPr lang="en-US"/>
          </a:p>
        </p:txBody>
      </p:sp>
      <p:pic>
        <p:nvPicPr>
          <p:cNvPr id="48136" name="Picture 21" descr="http://www.glenbrook.k12.il.us/GBSSCI/PHYS/Class/circles/u6l2c2.gif"/>
          <p:cNvPicPr>
            <a:picLocks noChangeAspect="1" noChangeArrowheads="1"/>
          </p:cNvPicPr>
          <p:nvPr/>
        </p:nvPicPr>
        <p:blipFill>
          <a:blip r:embed="rId5" cstate="print"/>
          <a:srcRect/>
          <a:stretch>
            <a:fillRect/>
          </a:stretch>
        </p:blipFill>
        <p:spPr bwMode="auto">
          <a:xfrm>
            <a:off x="3505200" y="1981200"/>
            <a:ext cx="2193925" cy="2236788"/>
          </a:xfrm>
          <a:prstGeom prst="rect">
            <a:avLst/>
          </a:prstGeom>
          <a:noFill/>
          <a:ln w="9525">
            <a:noFill/>
            <a:miter lim="800000"/>
            <a:headEnd/>
            <a:tailEnd/>
          </a:ln>
        </p:spPr>
      </p:pic>
      <p:sp>
        <p:nvSpPr>
          <p:cNvPr id="48137" name="Rectangle 22"/>
          <p:cNvSpPr>
            <a:spLocks noChangeArrowheads="1"/>
          </p:cNvSpPr>
          <p:nvPr/>
        </p:nvSpPr>
        <p:spPr bwMode="auto">
          <a:xfrm>
            <a:off x="90488" y="2640013"/>
            <a:ext cx="9144000" cy="0"/>
          </a:xfrm>
          <a:prstGeom prst="rect">
            <a:avLst/>
          </a:prstGeom>
          <a:noFill/>
          <a:ln w="9525">
            <a:noFill/>
            <a:miter lim="800000"/>
            <a:headEnd/>
            <a:tailEnd/>
          </a:ln>
        </p:spPr>
        <p:txBody>
          <a:bodyPr>
            <a:spAutoFit/>
          </a:bodyPr>
          <a:lstStyle/>
          <a:p>
            <a:endParaRPr lang="en-US"/>
          </a:p>
        </p:txBody>
      </p:sp>
      <p:pic>
        <p:nvPicPr>
          <p:cNvPr id="48138" name="Picture 24" descr="http://www.glenbrook.k12.il.us/GBSSCI/PHYS/Class/circles/u6l2a2.gif"/>
          <p:cNvPicPr>
            <a:picLocks noChangeAspect="1" noChangeArrowheads="1"/>
          </p:cNvPicPr>
          <p:nvPr/>
        </p:nvPicPr>
        <p:blipFill>
          <a:blip r:embed="rId6" cstate="print"/>
          <a:srcRect/>
          <a:stretch>
            <a:fillRect/>
          </a:stretch>
        </p:blipFill>
        <p:spPr bwMode="auto">
          <a:xfrm>
            <a:off x="3429000" y="4343400"/>
            <a:ext cx="3124200" cy="1828800"/>
          </a:xfrm>
          <a:prstGeom prst="rect">
            <a:avLst/>
          </a:prstGeom>
          <a:noFill/>
          <a:ln w="9525">
            <a:noFill/>
            <a:miter lim="800000"/>
            <a:headEnd/>
            <a:tailEnd/>
          </a:ln>
        </p:spPr>
      </p:pic>
      <p:sp>
        <p:nvSpPr>
          <p:cNvPr id="48139" name="Rectangle 25"/>
          <p:cNvSpPr>
            <a:spLocks noChangeArrowheads="1"/>
          </p:cNvSpPr>
          <p:nvPr/>
        </p:nvSpPr>
        <p:spPr bwMode="auto">
          <a:xfrm>
            <a:off x="90488" y="2640013"/>
            <a:ext cx="9144000" cy="0"/>
          </a:xfrm>
          <a:prstGeom prst="rect">
            <a:avLst/>
          </a:prstGeom>
          <a:noFill/>
          <a:ln w="9525">
            <a:noFill/>
            <a:miter lim="800000"/>
            <a:headEnd/>
            <a:tailEnd/>
          </a:ln>
        </p:spPr>
        <p:txBody>
          <a:bodyPr>
            <a:spAutoFit/>
          </a:bodyPr>
          <a:lstStyle/>
          <a:p>
            <a:endParaRPr lang="en-US"/>
          </a:p>
        </p:txBody>
      </p:sp>
      <p:sp>
        <p:nvSpPr>
          <p:cNvPr id="48140" name="Rectangle 28"/>
          <p:cNvSpPr>
            <a:spLocks noChangeArrowheads="1"/>
          </p:cNvSpPr>
          <p:nvPr/>
        </p:nvSpPr>
        <p:spPr bwMode="auto">
          <a:xfrm>
            <a:off x="3370263" y="2508250"/>
            <a:ext cx="9144000" cy="0"/>
          </a:xfrm>
          <a:prstGeom prst="rect">
            <a:avLst/>
          </a:prstGeom>
          <a:noFill/>
          <a:ln w="9525">
            <a:noFill/>
            <a:miter lim="800000"/>
            <a:headEnd/>
            <a:tailEnd/>
          </a:ln>
        </p:spPr>
        <p:txBody>
          <a:bodyPr>
            <a:spAutoFit/>
          </a:bodyPr>
          <a:lstStyle/>
          <a:p>
            <a:endParaRPr lang="en-US"/>
          </a:p>
        </p:txBody>
      </p:sp>
      <p:pic>
        <p:nvPicPr>
          <p:cNvPr id="48141" name="Picture 30" descr="http://www.glenbrook.k12.il.us/GBSSCI/PHYS/Class/circles/u6l2a3.gif"/>
          <p:cNvPicPr>
            <a:picLocks noChangeAspect="1" noChangeArrowheads="1"/>
          </p:cNvPicPr>
          <p:nvPr/>
        </p:nvPicPr>
        <p:blipFill>
          <a:blip r:embed="rId7" cstate="print"/>
          <a:srcRect/>
          <a:stretch>
            <a:fillRect/>
          </a:stretch>
        </p:blipFill>
        <p:spPr bwMode="auto">
          <a:xfrm>
            <a:off x="6629400" y="4343400"/>
            <a:ext cx="2209800" cy="1870075"/>
          </a:xfrm>
          <a:prstGeom prst="rect">
            <a:avLst/>
          </a:prstGeom>
          <a:noFill/>
          <a:ln w="9525">
            <a:noFill/>
            <a:miter lim="800000"/>
            <a:headEnd/>
            <a:tailEnd/>
          </a:ln>
        </p:spPr>
      </p:pic>
      <p:sp>
        <p:nvSpPr>
          <p:cNvPr id="48142" name="Rectangle 31"/>
          <p:cNvSpPr>
            <a:spLocks noChangeArrowheads="1"/>
          </p:cNvSpPr>
          <p:nvPr/>
        </p:nvSpPr>
        <p:spPr bwMode="auto">
          <a:xfrm>
            <a:off x="2860675" y="2297113"/>
            <a:ext cx="9144000" cy="0"/>
          </a:xfrm>
          <a:prstGeom prst="rect">
            <a:avLst/>
          </a:prstGeom>
          <a:noFill/>
          <a:ln w="9525">
            <a:noFill/>
            <a:miter lim="800000"/>
            <a:headEnd/>
            <a:tailEnd/>
          </a:ln>
        </p:spPr>
        <p:txBody>
          <a:bodyPr>
            <a:spAutoFit/>
          </a:bodyPr>
          <a:lstStyle/>
          <a:p>
            <a:endParaRPr lang="en-US"/>
          </a:p>
        </p:txBody>
      </p:sp>
      <p:pic>
        <p:nvPicPr>
          <p:cNvPr id="48143" name="Picture 33" descr="http://www.glenbrook.k12.il.us/GBSSCI/PHYS/Class/circles/u6l2c3.gif"/>
          <p:cNvPicPr>
            <a:picLocks noChangeAspect="1" noChangeArrowheads="1"/>
          </p:cNvPicPr>
          <p:nvPr/>
        </p:nvPicPr>
        <p:blipFill>
          <a:blip r:embed="rId8" cstate="print"/>
          <a:srcRect/>
          <a:stretch>
            <a:fillRect/>
          </a:stretch>
        </p:blipFill>
        <p:spPr bwMode="auto">
          <a:xfrm>
            <a:off x="5791200" y="1981200"/>
            <a:ext cx="2743200" cy="2209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atin typeface="Book Antiqua" panose="02040602050305030304" pitchFamily="18" charset="0"/>
              </a:rPr>
              <a:t>Newton’s law of gravitation</a:t>
            </a:r>
          </a:p>
        </p:txBody>
      </p:sp>
      <p:sp>
        <p:nvSpPr>
          <p:cNvPr id="49155" name="Rectangle 4"/>
          <p:cNvSpPr>
            <a:spLocks noGrp="1" noChangeArrowheads="1"/>
          </p:cNvSpPr>
          <p:nvPr>
            <p:ph type="body" sz="half" idx="2"/>
          </p:nvPr>
        </p:nvSpPr>
        <p:spPr>
          <a:xfrm>
            <a:off x="4648200" y="1981200"/>
            <a:ext cx="3810000" cy="4419600"/>
          </a:xfrm>
        </p:spPr>
        <p:txBody>
          <a:bodyPr>
            <a:normAutofit lnSpcReduction="10000"/>
          </a:bodyPr>
          <a:lstStyle/>
          <a:p>
            <a:pPr eaLnBrk="1" hangingPunct="1">
              <a:lnSpc>
                <a:spcPct val="90000"/>
              </a:lnSpc>
            </a:pPr>
            <a:r>
              <a:rPr lang="en-US" sz="2400" dirty="0">
                <a:latin typeface="Book Antiqua" panose="02040602050305030304" pitchFamily="18" charset="0"/>
              </a:rPr>
              <a:t>Attractive force between all masses</a:t>
            </a:r>
          </a:p>
          <a:p>
            <a:pPr eaLnBrk="1" hangingPunct="1">
              <a:lnSpc>
                <a:spcPct val="90000"/>
              </a:lnSpc>
            </a:pPr>
            <a:r>
              <a:rPr lang="en-US" sz="2400" dirty="0">
                <a:latin typeface="Book Antiqua" panose="02040602050305030304" pitchFamily="18" charset="0"/>
              </a:rPr>
              <a:t>_________________ to product of the masses</a:t>
            </a:r>
          </a:p>
          <a:p>
            <a:pPr eaLnBrk="1" hangingPunct="1">
              <a:lnSpc>
                <a:spcPct val="90000"/>
              </a:lnSpc>
            </a:pPr>
            <a:r>
              <a:rPr lang="en-US" sz="2400" dirty="0">
                <a:latin typeface="Book Antiqua" panose="02040602050305030304" pitchFamily="18" charset="0"/>
              </a:rPr>
              <a:t>___________________ proportional to separation distance _____________</a:t>
            </a:r>
          </a:p>
          <a:p>
            <a:pPr eaLnBrk="1" hangingPunct="1">
              <a:lnSpc>
                <a:spcPct val="90000"/>
              </a:lnSpc>
            </a:pPr>
            <a:r>
              <a:rPr lang="en-US" sz="2400" dirty="0">
                <a:latin typeface="Book Antiqua" panose="02040602050305030304" pitchFamily="18" charset="0"/>
              </a:rPr>
              <a:t>Explains why g=9.8m/s</a:t>
            </a:r>
            <a:r>
              <a:rPr lang="en-US" sz="2400" baseline="30000" dirty="0">
                <a:latin typeface="Book Antiqua" panose="02040602050305030304" pitchFamily="18" charset="0"/>
              </a:rPr>
              <a:t>2</a:t>
            </a:r>
          </a:p>
          <a:p>
            <a:pPr eaLnBrk="1" hangingPunct="1">
              <a:lnSpc>
                <a:spcPct val="90000"/>
              </a:lnSpc>
            </a:pPr>
            <a:r>
              <a:rPr lang="en-US" sz="2400" dirty="0">
                <a:latin typeface="Book Antiqua" panose="02040602050305030304" pitchFamily="18" charset="0"/>
              </a:rPr>
              <a:t>Provides centripetal force for ____________ motion</a:t>
            </a:r>
          </a:p>
        </p:txBody>
      </p:sp>
      <p:pic>
        <p:nvPicPr>
          <p:cNvPr id="72716" name="Picture 12"/>
          <p:cNvPicPr>
            <a:picLocks noGrp="1" noChangeAspect="1" noChangeArrowheads="1"/>
          </p:cNvPicPr>
          <p:nvPr>
            <p:ph sz="half" idx="1"/>
          </p:nvPr>
        </p:nvPicPr>
        <p:blipFill>
          <a:blip r:embed="rId2" cstate="print"/>
          <a:srcRect/>
          <a:stretch>
            <a:fillRect/>
          </a:stretch>
        </p:blipFill>
        <p:spPr>
          <a:xfrm>
            <a:off x="685800" y="4419600"/>
            <a:ext cx="3810000" cy="2087563"/>
          </a:xfrm>
        </p:spPr>
      </p:pic>
      <p:pic>
        <p:nvPicPr>
          <p:cNvPr id="72717" name="Picture 13"/>
          <p:cNvPicPr>
            <a:picLocks noChangeAspect="1" noChangeArrowheads="1"/>
          </p:cNvPicPr>
          <p:nvPr/>
        </p:nvPicPr>
        <p:blipFill>
          <a:blip r:embed="rId3" cstate="print"/>
          <a:srcRect/>
          <a:stretch>
            <a:fillRect/>
          </a:stretch>
        </p:blipFill>
        <p:spPr bwMode="auto">
          <a:xfrm>
            <a:off x="685800" y="2057400"/>
            <a:ext cx="3810000" cy="2314575"/>
          </a:xfrm>
          <a:prstGeom prst="rect">
            <a:avLst/>
          </a:prstGeom>
          <a:noFill/>
          <a:ln w="9525">
            <a:noFill/>
            <a:miter lim="800000"/>
            <a:headEnd/>
            <a:tailEnd/>
          </a:ln>
        </p:spPr>
      </p:pic>
      <p:sp>
        <p:nvSpPr>
          <p:cNvPr id="6" name="TextBox 5"/>
          <p:cNvSpPr txBox="1"/>
          <p:nvPr/>
        </p:nvSpPr>
        <p:spPr>
          <a:xfrm>
            <a:off x="5410200" y="2584102"/>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Proportional</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TextBox 6"/>
          <p:cNvSpPr txBox="1"/>
          <p:nvPr/>
        </p:nvSpPr>
        <p:spPr>
          <a:xfrm>
            <a:off x="5486400" y="3231803"/>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Inversely</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5257800" y="4085841"/>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squared</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TextBox 8"/>
          <p:cNvSpPr txBox="1"/>
          <p:nvPr/>
        </p:nvSpPr>
        <p:spPr>
          <a:xfrm>
            <a:off x="6629400" y="5462125"/>
            <a:ext cx="1828800"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satellite</a:t>
            </a:r>
            <a:endParaRPr lang="en-US"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Grp="1" noChangeAspect="1" noChangeArrowheads="1"/>
          </p:cNvPicPr>
          <p:nvPr>
            <p:ph sz="half" idx="1"/>
          </p:nvPr>
        </p:nvPicPr>
        <p:blipFill>
          <a:blip r:embed="rId2" cstate="print"/>
          <a:srcRect/>
          <a:stretch>
            <a:fillRect/>
          </a:stretch>
        </p:blipFill>
        <p:spPr>
          <a:xfrm>
            <a:off x="277813" y="2362200"/>
            <a:ext cx="4730750" cy="3429000"/>
          </a:xfrm>
          <a:noFill/>
        </p:spPr>
      </p:pic>
      <p:pic>
        <p:nvPicPr>
          <p:cNvPr id="8" name="Picture 7"/>
          <p:cNvPicPr>
            <a:picLocks noChangeAspect="1" noChangeArrowheads="1"/>
          </p:cNvPicPr>
          <p:nvPr/>
        </p:nvPicPr>
        <p:blipFill>
          <a:blip r:embed="rId3" cstate="print"/>
          <a:srcRect/>
          <a:stretch>
            <a:fillRect/>
          </a:stretch>
        </p:blipFill>
        <p:spPr bwMode="auto">
          <a:xfrm>
            <a:off x="5257800" y="2362200"/>
            <a:ext cx="3429000" cy="3465513"/>
          </a:xfrm>
          <a:prstGeom prst="rect">
            <a:avLst/>
          </a:prstGeom>
          <a:noFill/>
          <a:ln w="9525">
            <a:noFill/>
            <a:miter lim="800000"/>
            <a:headEnd/>
            <a:tailEnd/>
          </a:ln>
        </p:spPr>
      </p:pic>
      <p:sp>
        <p:nvSpPr>
          <p:cNvPr id="50180" name="Rectangle 2"/>
          <p:cNvSpPr>
            <a:spLocks noGrp="1" noChangeArrowheads="1"/>
          </p:cNvSpPr>
          <p:nvPr>
            <p:ph type="title"/>
          </p:nvPr>
        </p:nvSpPr>
        <p:spPr/>
        <p:txBody>
          <a:bodyPr/>
          <a:lstStyle/>
          <a:p>
            <a:pPr eaLnBrk="1" hangingPunct="1"/>
            <a:r>
              <a:rPr lang="en-US"/>
              <a:t>Newton’s law of gravitation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50"/>
          <p:cNvSpPr>
            <a:spLocks noChangeArrowheads="1"/>
          </p:cNvSpPr>
          <p:nvPr/>
        </p:nvSpPr>
        <p:spPr bwMode="auto">
          <a:xfrm>
            <a:off x="3055938" y="2297113"/>
            <a:ext cx="9144000" cy="0"/>
          </a:xfrm>
          <a:prstGeom prst="rect">
            <a:avLst/>
          </a:prstGeom>
          <a:noFill/>
          <a:ln w="9525">
            <a:noFill/>
            <a:miter lim="800000"/>
            <a:headEnd/>
            <a:tailEnd/>
          </a:ln>
        </p:spPr>
        <p:txBody>
          <a:bodyPr>
            <a:spAutoFit/>
          </a:bodyPr>
          <a:lstStyle/>
          <a:p>
            <a:endParaRPr lang="en-US"/>
          </a:p>
        </p:txBody>
      </p:sp>
      <p:pic>
        <p:nvPicPr>
          <p:cNvPr id="51203" name="Picture 152" descr="http://www.glenbrook.k12.il.us/GBSSCI/PHYS/Class/circles/u6l3e5.gif"/>
          <p:cNvPicPr>
            <a:picLocks noChangeAspect="1" noChangeArrowheads="1"/>
          </p:cNvPicPr>
          <p:nvPr/>
        </p:nvPicPr>
        <p:blipFill>
          <a:blip r:embed="rId2" cstate="print"/>
          <a:srcRect/>
          <a:stretch>
            <a:fillRect/>
          </a:stretch>
        </p:blipFill>
        <p:spPr bwMode="auto">
          <a:xfrm>
            <a:off x="1524000" y="1676400"/>
            <a:ext cx="6019800" cy="4846638"/>
          </a:xfrm>
          <a:prstGeom prst="rect">
            <a:avLst/>
          </a:prstGeom>
          <a:noFill/>
          <a:ln w="9525">
            <a:noFill/>
            <a:miter lim="800000"/>
            <a:headEnd/>
            <a:tailEnd/>
          </a:ln>
        </p:spPr>
      </p:pic>
      <p:sp>
        <p:nvSpPr>
          <p:cNvPr id="51204" name="Rectangle 153"/>
          <p:cNvSpPr>
            <a:spLocks noChangeArrowheads="1"/>
          </p:cNvSpPr>
          <p:nvPr/>
        </p:nvSpPr>
        <p:spPr bwMode="auto">
          <a:xfrm>
            <a:off x="685800" y="228600"/>
            <a:ext cx="7772400" cy="1143000"/>
          </a:xfrm>
          <a:prstGeom prst="rect">
            <a:avLst/>
          </a:prstGeom>
          <a:solidFill>
            <a:srgbClr val="00CCFF"/>
          </a:solidFill>
          <a:ln w="9525">
            <a:noFill/>
            <a:miter lim="800000"/>
            <a:headEnd/>
            <a:tailEnd/>
          </a:ln>
        </p:spPr>
        <p:txBody>
          <a:bodyPr anchor="ctr"/>
          <a:lstStyle/>
          <a:p>
            <a:pPr algn="ctr" eaLnBrk="1" hangingPunct="1"/>
            <a:r>
              <a:rPr lang="en-US" sz="4400">
                <a:solidFill>
                  <a:schemeClr val="tx2"/>
                </a:solidFill>
                <a:latin typeface="Arial" charset="0"/>
              </a:rPr>
              <a:t>Newton’s law of gravitation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pPr eaLnBrk="1" hangingPunct="1"/>
            <a:r>
              <a:rPr lang="en-US"/>
              <a:t>Newton’s law of gravitation</a:t>
            </a:r>
          </a:p>
        </p:txBody>
      </p:sp>
      <p:sp>
        <p:nvSpPr>
          <p:cNvPr id="52227" name="Rectangle 3"/>
          <p:cNvSpPr>
            <a:spLocks noChangeArrowheads="1"/>
          </p:cNvSpPr>
          <p:nvPr/>
        </p:nvSpPr>
        <p:spPr bwMode="auto">
          <a:xfrm>
            <a:off x="320675" y="1468438"/>
            <a:ext cx="9144000" cy="0"/>
          </a:xfrm>
          <a:prstGeom prst="rect">
            <a:avLst/>
          </a:prstGeom>
          <a:noFill/>
          <a:ln w="9525">
            <a:noFill/>
            <a:miter lim="800000"/>
            <a:headEnd/>
            <a:tailEnd/>
          </a:ln>
        </p:spPr>
        <p:txBody>
          <a:bodyPr>
            <a:spAutoFit/>
          </a:bodyPr>
          <a:lstStyle/>
          <a:p>
            <a:endParaRPr lang="en-US"/>
          </a:p>
        </p:txBody>
      </p:sp>
      <p:pic>
        <p:nvPicPr>
          <p:cNvPr id="52228" name="Picture 5" descr="http://www.glenbrook.k12.il.us/GBSSCI/PHYS/Class/circles/u6l3c2.gif"/>
          <p:cNvPicPr>
            <a:picLocks noChangeAspect="1" noChangeArrowheads="1"/>
          </p:cNvPicPr>
          <p:nvPr/>
        </p:nvPicPr>
        <p:blipFill>
          <a:blip r:embed="rId2" cstate="print"/>
          <a:srcRect/>
          <a:stretch>
            <a:fillRect/>
          </a:stretch>
        </p:blipFill>
        <p:spPr bwMode="auto">
          <a:xfrm>
            <a:off x="1828800" y="1500188"/>
            <a:ext cx="5638800" cy="509111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ChangeArrowheads="1"/>
          </p:cNvSpPr>
          <p:nvPr/>
        </p:nvSpPr>
        <p:spPr bwMode="auto">
          <a:xfrm>
            <a:off x="3432175" y="2154238"/>
            <a:ext cx="9144000" cy="0"/>
          </a:xfrm>
          <a:prstGeom prst="rect">
            <a:avLst/>
          </a:prstGeom>
          <a:noFill/>
          <a:ln w="9525">
            <a:noFill/>
            <a:miter lim="800000"/>
            <a:headEnd/>
            <a:tailEnd/>
          </a:ln>
        </p:spPr>
        <p:txBody>
          <a:bodyPr>
            <a:spAutoFit/>
          </a:bodyPr>
          <a:lstStyle/>
          <a:p>
            <a:endParaRPr lang="en-US"/>
          </a:p>
        </p:txBody>
      </p:sp>
      <p:pic>
        <p:nvPicPr>
          <p:cNvPr id="53252" name="Picture 7" descr="http://www.glenbrook.k12.il.us/GBSSCI/PHYS/Class/circles/u6l4b1.gif"/>
          <p:cNvPicPr>
            <a:picLocks noChangeAspect="1" noChangeArrowheads="1"/>
          </p:cNvPicPr>
          <p:nvPr/>
        </p:nvPicPr>
        <p:blipFill>
          <a:blip r:embed="rId2" cstate="print"/>
          <a:srcRect/>
          <a:stretch>
            <a:fillRect/>
          </a:stretch>
        </p:blipFill>
        <p:spPr bwMode="auto">
          <a:xfrm>
            <a:off x="1828800" y="924151"/>
            <a:ext cx="5029200" cy="5444147"/>
          </a:xfrm>
          <a:prstGeom prst="rect">
            <a:avLst/>
          </a:prstGeom>
          <a:noFill/>
          <a:ln w="9525">
            <a:noFill/>
            <a:miter lim="800000"/>
            <a:headEnd/>
            <a:tailEnd/>
          </a:ln>
        </p:spPr>
      </p:pic>
      <p:sp>
        <p:nvSpPr>
          <p:cNvPr id="53253" name="Rectangle 8"/>
          <p:cNvSpPr>
            <a:spLocks noChangeArrowheads="1"/>
          </p:cNvSpPr>
          <p:nvPr/>
        </p:nvSpPr>
        <p:spPr bwMode="auto">
          <a:xfrm>
            <a:off x="0" y="3078163"/>
            <a:ext cx="9144000" cy="0"/>
          </a:xfrm>
          <a:prstGeom prst="rect">
            <a:avLst/>
          </a:prstGeom>
          <a:noFill/>
          <a:ln w="9525">
            <a:noFill/>
            <a:miter lim="800000"/>
            <a:headEnd/>
            <a:tailEnd/>
          </a:ln>
        </p:spPr>
        <p:txBody>
          <a:bodyPr>
            <a:spAutoFit/>
          </a:bodyPr>
          <a:lstStyle/>
          <a:p>
            <a:endParaRPr lang="en-US"/>
          </a:p>
        </p:txBody>
      </p:sp>
      <p:sp>
        <p:nvSpPr>
          <p:cNvPr id="53254" name="Rectangle 9"/>
          <p:cNvSpPr>
            <a:spLocks noChangeArrowheads="1"/>
          </p:cNvSpPr>
          <p:nvPr/>
        </p:nvSpPr>
        <p:spPr bwMode="auto">
          <a:xfrm>
            <a:off x="0" y="304800"/>
            <a:ext cx="9144000" cy="457200"/>
          </a:xfrm>
          <a:prstGeom prst="rect">
            <a:avLst/>
          </a:prstGeom>
          <a:noFill/>
          <a:ln w="9525">
            <a:noFill/>
            <a:miter lim="800000"/>
            <a:headEnd/>
            <a:tailEnd/>
          </a:ln>
        </p:spPr>
        <p:txBody>
          <a:bodyPr/>
          <a:lstStyle/>
          <a:p>
            <a:pPr algn="ctr"/>
            <a:r>
              <a:rPr lang="en-US" b="1">
                <a:solidFill>
                  <a:srgbClr val="FF0000"/>
                </a:solidFill>
              </a:rPr>
              <a:t>Circular Motion Principles for Satellites</a:t>
            </a:r>
            <a:endParaRPr lang="en-US" b="1"/>
          </a:p>
          <a:p>
            <a:endParaRPr lang="en-US"/>
          </a:p>
        </p:txBody>
      </p:sp>
      <p:sp>
        <p:nvSpPr>
          <p:cNvPr id="53255" name="Rectangle 10"/>
          <p:cNvSpPr>
            <a:spLocks noChangeArrowheads="1"/>
          </p:cNvSpPr>
          <p:nvPr/>
        </p:nvSpPr>
        <p:spPr bwMode="auto">
          <a:xfrm>
            <a:off x="0" y="3078163"/>
            <a:ext cx="9144000" cy="0"/>
          </a:xfrm>
          <a:prstGeom prst="rect">
            <a:avLst/>
          </a:prstGeom>
          <a:noFill/>
          <a:ln w="9525">
            <a:noFill/>
            <a:miter lim="800000"/>
            <a:headEnd/>
            <a:tailEnd/>
          </a:ln>
        </p:spPr>
        <p:txBody>
          <a:bodyPr>
            <a:spAutoFit/>
          </a:bodyPr>
          <a:lstStyle/>
          <a:p>
            <a:endParaRPr lang="en-US"/>
          </a:p>
        </p:txBody>
      </p:sp>
      <p:sp>
        <p:nvSpPr>
          <p:cNvPr id="53256" name="Rectangle 12"/>
          <p:cNvSpPr>
            <a:spLocks noChangeArrowheads="1"/>
          </p:cNvSpPr>
          <p:nvPr/>
        </p:nvSpPr>
        <p:spPr bwMode="auto">
          <a:xfrm>
            <a:off x="2803525" y="2720975"/>
            <a:ext cx="9144000" cy="0"/>
          </a:xfrm>
          <a:prstGeom prst="rect">
            <a:avLst/>
          </a:prstGeom>
          <a:noFill/>
          <a:ln w="9525">
            <a:noFill/>
            <a:miter lim="800000"/>
            <a:headEnd/>
            <a:tailEnd/>
          </a:ln>
        </p:spPr>
        <p:txBody>
          <a:bodyPr>
            <a:spAutoFit/>
          </a:bodyPr>
          <a:lstStyle/>
          <a:p>
            <a:endParaRPr lang="en-US"/>
          </a:p>
        </p:txBody>
      </p:sp>
      <p:pic>
        <p:nvPicPr>
          <p:cNvPr id="53257" name="Picture 14" descr="http://www.glenbrook.k12.il.us/GBSSCI/PHYS/Class/circles/u6l4b2.gif"/>
          <p:cNvPicPr>
            <a:picLocks noChangeAspect="1" noChangeArrowheads="1"/>
          </p:cNvPicPr>
          <p:nvPr/>
        </p:nvPicPr>
        <p:blipFill>
          <a:blip r:embed="rId3" cstate="print"/>
          <a:srcRect/>
          <a:stretch>
            <a:fillRect/>
          </a:stretch>
        </p:blipFill>
        <p:spPr bwMode="auto">
          <a:xfrm>
            <a:off x="737667" y="2416629"/>
            <a:ext cx="7668665"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32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32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457200" y="1600200"/>
            <a:ext cx="2895600" cy="4525963"/>
          </a:xfrm>
        </p:spPr>
        <p:txBody>
          <a:bodyPr/>
          <a:lstStyle/>
          <a:p>
            <a:pPr>
              <a:lnSpc>
                <a:spcPct val="90000"/>
              </a:lnSpc>
              <a:buFontTx/>
              <a:buNone/>
            </a:pPr>
            <a:r>
              <a:rPr lang="en-US" sz="2800" dirty="0">
                <a:latin typeface="Book Antiqua" panose="02040602050305030304" pitchFamily="18" charset="0"/>
              </a:rPr>
              <a:t>This diagram shows four forces acting upon an object. There aren’t always four forces, For example, there could be  one, two, or three forces. </a:t>
            </a:r>
          </a:p>
        </p:txBody>
      </p:sp>
      <p:pic>
        <p:nvPicPr>
          <p:cNvPr id="164868" name="Picture 4" descr="u2l2c1"/>
          <p:cNvPicPr>
            <a:picLocks noChangeAspect="1" noChangeArrowheads="1"/>
          </p:cNvPicPr>
          <p:nvPr/>
        </p:nvPicPr>
        <p:blipFill>
          <a:blip r:embed="rId2" cstate="print"/>
          <a:srcRect/>
          <a:stretch>
            <a:fillRect/>
          </a:stretch>
        </p:blipFill>
        <p:spPr bwMode="auto">
          <a:xfrm>
            <a:off x="3276600" y="1143000"/>
            <a:ext cx="5257800" cy="488791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304800"/>
            <a:ext cx="9144000" cy="457200"/>
          </a:xfrm>
          <a:prstGeom prst="rect">
            <a:avLst/>
          </a:prstGeom>
          <a:noFill/>
          <a:ln w="9525">
            <a:noFill/>
            <a:miter lim="800000"/>
            <a:headEnd/>
            <a:tailEnd/>
          </a:ln>
        </p:spPr>
        <p:txBody>
          <a:bodyPr/>
          <a:lstStyle/>
          <a:p>
            <a:pPr algn="ctr"/>
            <a:r>
              <a:rPr lang="en-US" b="1">
                <a:solidFill>
                  <a:srgbClr val="FF0000"/>
                </a:solidFill>
              </a:rPr>
              <a:t>Circular Motion Principles for Satellites</a:t>
            </a:r>
            <a:endParaRPr lang="en-US" b="1"/>
          </a:p>
          <a:p>
            <a:endParaRPr lang="en-US"/>
          </a:p>
        </p:txBody>
      </p:sp>
      <p:sp>
        <p:nvSpPr>
          <p:cNvPr id="54275" name="Rectangle 4"/>
          <p:cNvSpPr>
            <a:spLocks noChangeArrowheads="1"/>
          </p:cNvSpPr>
          <p:nvPr/>
        </p:nvSpPr>
        <p:spPr bwMode="auto">
          <a:xfrm>
            <a:off x="228600" y="2035175"/>
            <a:ext cx="9144000" cy="0"/>
          </a:xfrm>
          <a:prstGeom prst="rect">
            <a:avLst/>
          </a:prstGeom>
          <a:noFill/>
          <a:ln w="9525">
            <a:noFill/>
            <a:miter lim="800000"/>
            <a:headEnd/>
            <a:tailEnd/>
          </a:ln>
        </p:spPr>
        <p:txBody>
          <a:bodyPr>
            <a:spAutoFit/>
          </a:bodyPr>
          <a:lstStyle/>
          <a:p>
            <a:endParaRPr lang="en-US"/>
          </a:p>
        </p:txBody>
      </p:sp>
      <p:pic>
        <p:nvPicPr>
          <p:cNvPr id="54276" name="Picture 6" descr="http://www.glenbrook.k12.il.us/GBSSCI/PHYS/Class/circles/u6l4b3.gif"/>
          <p:cNvPicPr>
            <a:picLocks noChangeAspect="1" noChangeArrowheads="1"/>
          </p:cNvPicPr>
          <p:nvPr/>
        </p:nvPicPr>
        <p:blipFill>
          <a:blip r:embed="rId2" cstate="print"/>
          <a:srcRect/>
          <a:stretch>
            <a:fillRect/>
          </a:stretch>
        </p:blipFill>
        <p:spPr bwMode="auto">
          <a:xfrm>
            <a:off x="304118" y="990600"/>
            <a:ext cx="4267881" cy="5387924"/>
          </a:xfrm>
          <a:prstGeom prst="rect">
            <a:avLst/>
          </a:prstGeom>
          <a:noFill/>
          <a:ln w="9525">
            <a:noFill/>
            <a:miter lim="800000"/>
            <a:headEnd/>
            <a:tailEnd/>
          </a:ln>
        </p:spPr>
      </p:pic>
      <p:sp>
        <p:nvSpPr>
          <p:cNvPr id="54277" name="Rectangle 7"/>
          <p:cNvSpPr>
            <a:spLocks noChangeArrowheads="1"/>
          </p:cNvSpPr>
          <p:nvPr/>
        </p:nvSpPr>
        <p:spPr bwMode="auto">
          <a:xfrm>
            <a:off x="184150" y="2228850"/>
            <a:ext cx="9144000" cy="0"/>
          </a:xfrm>
          <a:prstGeom prst="rect">
            <a:avLst/>
          </a:prstGeom>
          <a:noFill/>
          <a:ln w="9525">
            <a:noFill/>
            <a:miter lim="800000"/>
            <a:headEnd/>
            <a:tailEnd/>
          </a:ln>
        </p:spPr>
        <p:txBody>
          <a:bodyPr>
            <a:spAutoFit/>
          </a:bodyPr>
          <a:lstStyle/>
          <a:p>
            <a:endParaRPr lang="en-US"/>
          </a:p>
        </p:txBody>
      </p:sp>
      <p:pic>
        <p:nvPicPr>
          <p:cNvPr id="54278" name="Picture 9" descr="http://www.glenbrook.k12.il.us/GBSSCI/PHYS/Class/circles/u6l4b4.gif"/>
          <p:cNvPicPr>
            <a:picLocks noChangeAspect="1" noChangeArrowheads="1"/>
          </p:cNvPicPr>
          <p:nvPr/>
        </p:nvPicPr>
        <p:blipFill>
          <a:blip r:embed="rId3" cstate="print"/>
          <a:srcRect/>
          <a:stretch>
            <a:fillRect/>
          </a:stretch>
        </p:blipFill>
        <p:spPr bwMode="auto">
          <a:xfrm>
            <a:off x="4452257" y="1752600"/>
            <a:ext cx="4528457" cy="278674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196850" y="2120900"/>
            <a:ext cx="9144000" cy="0"/>
          </a:xfrm>
          <a:prstGeom prst="rect">
            <a:avLst/>
          </a:prstGeom>
          <a:noFill/>
          <a:ln w="9525">
            <a:noFill/>
            <a:miter lim="800000"/>
            <a:headEnd/>
            <a:tailEnd/>
          </a:ln>
        </p:spPr>
        <p:txBody>
          <a:bodyPr>
            <a:spAutoFit/>
          </a:bodyPr>
          <a:lstStyle/>
          <a:p>
            <a:endParaRPr lang="en-US"/>
          </a:p>
        </p:txBody>
      </p:sp>
      <p:pic>
        <p:nvPicPr>
          <p:cNvPr id="55300" name="Picture 7" descr="http://www.glenbrook.k12.il.us/GBSSCI/PHYS/Class/circles/u6l4b7.gif"/>
          <p:cNvPicPr>
            <a:picLocks noChangeAspect="1" noChangeArrowheads="1"/>
          </p:cNvPicPr>
          <p:nvPr/>
        </p:nvPicPr>
        <p:blipFill>
          <a:blip r:embed="rId2" cstate="print"/>
          <a:srcRect/>
          <a:stretch>
            <a:fillRect/>
          </a:stretch>
        </p:blipFill>
        <p:spPr bwMode="auto">
          <a:xfrm>
            <a:off x="359229" y="1175657"/>
            <a:ext cx="8515570" cy="5486400"/>
          </a:xfrm>
          <a:prstGeom prst="rect">
            <a:avLst/>
          </a:prstGeom>
          <a:noFill/>
          <a:ln w="9525">
            <a:noFill/>
            <a:miter lim="800000"/>
            <a:headEnd/>
            <a:tailEnd/>
          </a:ln>
        </p:spPr>
      </p:pic>
      <p:sp>
        <p:nvSpPr>
          <p:cNvPr id="55301" name="Rectangle 8"/>
          <p:cNvSpPr>
            <a:spLocks noChangeArrowheads="1"/>
          </p:cNvSpPr>
          <p:nvPr/>
        </p:nvSpPr>
        <p:spPr bwMode="auto">
          <a:xfrm>
            <a:off x="196850" y="152400"/>
            <a:ext cx="9144000" cy="457200"/>
          </a:xfrm>
          <a:prstGeom prst="rect">
            <a:avLst/>
          </a:prstGeom>
          <a:noFill/>
          <a:ln w="9525">
            <a:noFill/>
            <a:miter lim="800000"/>
            <a:headEnd/>
            <a:tailEnd/>
          </a:ln>
        </p:spPr>
        <p:txBody>
          <a:bodyPr/>
          <a:lstStyle/>
          <a:p>
            <a:pPr algn="ctr"/>
            <a:r>
              <a:rPr lang="en-US" b="1" dirty="0">
                <a:solidFill>
                  <a:srgbClr val="FF0000"/>
                </a:solidFill>
              </a:rPr>
              <a:t>Circular Motion Principles for Satellites</a:t>
            </a:r>
            <a:endParaRPr lang="en-US" b="1"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Problem 1</a:t>
            </a:r>
          </a:p>
        </p:txBody>
      </p:sp>
      <p:sp>
        <p:nvSpPr>
          <p:cNvPr id="166915" name="Rectangle 3"/>
          <p:cNvSpPr>
            <a:spLocks noGrp="1" noChangeArrowheads="1"/>
          </p:cNvSpPr>
          <p:nvPr>
            <p:ph type="body" idx="1"/>
          </p:nvPr>
        </p:nvSpPr>
        <p:spPr/>
        <p:txBody>
          <a:bodyPr/>
          <a:lstStyle/>
          <a:p>
            <a:pPr>
              <a:buFontTx/>
              <a:buNone/>
            </a:pPr>
            <a:r>
              <a:rPr lang="en-US" dirty="0"/>
              <a:t>A book is </a:t>
            </a:r>
            <a:r>
              <a:rPr lang="en-US" b="1" dirty="0">
                <a:ln w="22225">
                  <a:solidFill>
                    <a:schemeClr val="accent2"/>
                  </a:solidFill>
                  <a:prstDash val="solid"/>
                </a:ln>
                <a:solidFill>
                  <a:schemeClr val="accent2">
                    <a:lumMod val="40000"/>
                    <a:lumOff val="60000"/>
                  </a:schemeClr>
                </a:solidFill>
              </a:rPr>
              <a:t>at rest </a:t>
            </a:r>
            <a:r>
              <a:rPr lang="en-US" dirty="0"/>
              <a:t>on a table top. Diagram the forces acting on the book.</a:t>
            </a:r>
          </a:p>
        </p:txBody>
      </p:sp>
      <p:pic>
        <p:nvPicPr>
          <p:cNvPr id="3" name="Picture 2" descr="A picture containing clipart&#10;&#10;Description generated with very high confidence">
            <a:extLst>
              <a:ext uri="{FF2B5EF4-FFF2-40B4-BE49-F238E27FC236}">
                <a16:creationId xmlns:a16="http://schemas.microsoft.com/office/drawing/2014/main" id="{567B6525-CE1F-4F96-AB4C-6FFBDE1D2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429000"/>
            <a:ext cx="3238500" cy="1847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Problem 1</a:t>
            </a:r>
          </a:p>
        </p:txBody>
      </p:sp>
      <p:sp>
        <p:nvSpPr>
          <p:cNvPr id="165891" name="Rectangle 3"/>
          <p:cNvSpPr>
            <a:spLocks noGrp="1" noChangeArrowheads="1"/>
          </p:cNvSpPr>
          <p:nvPr>
            <p:ph type="body" idx="1"/>
          </p:nvPr>
        </p:nvSpPr>
        <p:spPr>
          <a:xfrm>
            <a:off x="457200" y="1600200"/>
            <a:ext cx="3733800" cy="4525963"/>
          </a:xfrm>
        </p:spPr>
        <p:txBody>
          <a:bodyPr/>
          <a:lstStyle/>
          <a:p>
            <a:pPr>
              <a:buFontTx/>
              <a:buNone/>
            </a:pPr>
            <a:r>
              <a:rPr lang="en-US"/>
              <a:t>In this diagram, there are normal and gravitational forces on the book.</a:t>
            </a:r>
          </a:p>
        </p:txBody>
      </p:sp>
      <p:pic>
        <p:nvPicPr>
          <p:cNvPr id="165893" name="Picture 5" descr="u2l2c2"/>
          <p:cNvPicPr>
            <a:picLocks noChangeAspect="1" noChangeArrowheads="1"/>
          </p:cNvPicPr>
          <p:nvPr/>
        </p:nvPicPr>
        <p:blipFill>
          <a:blip r:embed="rId2" cstate="print"/>
          <a:srcRect/>
          <a:stretch>
            <a:fillRect/>
          </a:stretch>
        </p:blipFill>
        <p:spPr bwMode="auto">
          <a:xfrm>
            <a:off x="4572000" y="1676400"/>
            <a:ext cx="4171950" cy="4852988"/>
          </a:xfrm>
          <a:prstGeom prst="rect">
            <a:avLst/>
          </a:prstGeom>
          <a:noFill/>
        </p:spPr>
      </p:pic>
      <p:pic>
        <p:nvPicPr>
          <p:cNvPr id="3" name="Picture 2" descr="A picture containing furniture, table&#10;&#10;Description generated with very high confidence">
            <a:extLst>
              <a:ext uri="{FF2B5EF4-FFF2-40B4-BE49-F238E27FC236}">
                <a16:creationId xmlns:a16="http://schemas.microsoft.com/office/drawing/2014/main" id="{D0AC2D8A-404A-404D-AB53-AC5314780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267200"/>
            <a:ext cx="2762250" cy="15952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Problem 2</a:t>
            </a:r>
          </a:p>
        </p:txBody>
      </p:sp>
      <p:sp>
        <p:nvSpPr>
          <p:cNvPr id="167939" name="Rectangle 3"/>
          <p:cNvSpPr>
            <a:spLocks noGrp="1" noChangeArrowheads="1"/>
          </p:cNvSpPr>
          <p:nvPr>
            <p:ph type="body" idx="1"/>
          </p:nvPr>
        </p:nvSpPr>
        <p:spPr/>
        <p:txBody>
          <a:bodyPr/>
          <a:lstStyle/>
          <a:p>
            <a:pPr>
              <a:buFontTx/>
              <a:buNone/>
            </a:pPr>
            <a:r>
              <a:rPr lang="en-US" dirty="0"/>
              <a:t>An egg is </a:t>
            </a:r>
            <a:r>
              <a:rPr lang="en-US" b="1" dirty="0">
                <a:ln w="22225">
                  <a:solidFill>
                    <a:schemeClr val="accent2"/>
                  </a:solidFill>
                  <a:prstDash val="solid"/>
                </a:ln>
                <a:solidFill>
                  <a:schemeClr val="accent2">
                    <a:lumMod val="40000"/>
                    <a:lumOff val="60000"/>
                  </a:schemeClr>
                </a:solidFill>
              </a:rPr>
              <a:t>free-falling</a:t>
            </a:r>
            <a:r>
              <a:rPr lang="en-US" dirty="0"/>
              <a:t> from a nest in a tree. Neglect air resistance. Draw a free-body diagram showing the forces involved.</a:t>
            </a:r>
          </a:p>
        </p:txBody>
      </p:sp>
      <p:pic>
        <p:nvPicPr>
          <p:cNvPr id="3" name="Picture 2">
            <a:extLst>
              <a:ext uri="{FF2B5EF4-FFF2-40B4-BE49-F238E27FC236}">
                <a16:creationId xmlns:a16="http://schemas.microsoft.com/office/drawing/2014/main" id="{F8C2E379-9908-4C67-B40A-AA2D12AC3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268663"/>
            <a:ext cx="904875" cy="2857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endParaRPr lang="en-US"/>
          </a:p>
        </p:txBody>
      </p:sp>
      <p:sp>
        <p:nvSpPr>
          <p:cNvPr id="168963" name="Rectangle 3"/>
          <p:cNvSpPr>
            <a:spLocks noGrp="1" noChangeArrowheads="1"/>
          </p:cNvSpPr>
          <p:nvPr>
            <p:ph type="body" idx="1"/>
          </p:nvPr>
        </p:nvSpPr>
        <p:spPr>
          <a:xfrm>
            <a:off x="457200" y="1600200"/>
            <a:ext cx="2819400" cy="4525963"/>
          </a:xfrm>
        </p:spPr>
        <p:txBody>
          <a:bodyPr/>
          <a:lstStyle/>
          <a:p>
            <a:pPr>
              <a:buFontTx/>
              <a:buNone/>
            </a:pPr>
            <a:r>
              <a:rPr lang="en-US"/>
              <a:t>Gravity is the only force acting on the egg as it falls.</a:t>
            </a:r>
          </a:p>
        </p:txBody>
      </p:sp>
      <p:pic>
        <p:nvPicPr>
          <p:cNvPr id="168965" name="Picture 5" descr="u2l2c4"/>
          <p:cNvPicPr>
            <a:picLocks noChangeAspect="1" noChangeArrowheads="1"/>
          </p:cNvPicPr>
          <p:nvPr/>
        </p:nvPicPr>
        <p:blipFill>
          <a:blip r:embed="rId2" cstate="print"/>
          <a:srcRect/>
          <a:stretch>
            <a:fillRect/>
          </a:stretch>
        </p:blipFill>
        <p:spPr bwMode="auto">
          <a:xfrm>
            <a:off x="3810000" y="1600200"/>
            <a:ext cx="5029200" cy="48990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1300</Words>
  <Application>Microsoft Office PowerPoint</Application>
  <PresentationFormat>On-screen Show (4:3)</PresentationFormat>
  <Paragraphs>170</Paragraphs>
  <Slides>51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8" baseType="lpstr">
      <vt:lpstr>Arial</vt:lpstr>
      <vt:lpstr>Book Antiqua</vt:lpstr>
      <vt:lpstr>Calibri</vt:lpstr>
      <vt:lpstr>Times New Roman</vt:lpstr>
      <vt:lpstr>Office Theme</vt:lpstr>
      <vt:lpstr>Equation</vt:lpstr>
      <vt:lpstr>Photo Editor Photo</vt:lpstr>
      <vt:lpstr>Unit 3 - Forces and Motion </vt:lpstr>
      <vt:lpstr>Newton’s 1st law of motion</vt:lpstr>
      <vt:lpstr>Newton’s 1st law of motion</vt:lpstr>
      <vt:lpstr>Free-body diagrams</vt:lpstr>
      <vt:lpstr>PowerPoint Presentation</vt:lpstr>
      <vt:lpstr>Problem 1</vt:lpstr>
      <vt:lpstr>Problem 1</vt:lpstr>
      <vt:lpstr>Problem 2</vt:lpstr>
      <vt:lpstr>PowerPoint Presentation</vt:lpstr>
      <vt:lpstr>Problem 3</vt:lpstr>
      <vt:lpstr>PowerPoint Presentation</vt:lpstr>
      <vt:lpstr>Problem 4</vt:lpstr>
      <vt:lpstr>PowerPoint Presentation</vt:lpstr>
      <vt:lpstr>Problem 5</vt:lpstr>
      <vt:lpstr>PowerPoint Presentation</vt:lpstr>
      <vt:lpstr>Problem 6</vt:lpstr>
      <vt:lpstr>PowerPoint Presentation</vt:lpstr>
      <vt:lpstr>Problem 7</vt:lpstr>
      <vt:lpstr>PowerPoint Presentation</vt:lpstr>
      <vt:lpstr>Problem 8</vt:lpstr>
      <vt:lpstr>PowerPoint Presentation</vt:lpstr>
      <vt:lpstr>Net Force</vt:lpstr>
      <vt:lpstr>Example 1</vt:lpstr>
      <vt:lpstr>Example 2</vt:lpstr>
      <vt:lpstr>Another way to look at balanced and unbalanced forces</vt:lpstr>
      <vt:lpstr>Balanced or unbalanced?</vt:lpstr>
      <vt:lpstr>Balanced or Unbalanced?</vt:lpstr>
      <vt:lpstr>PowerPoint Presentation</vt:lpstr>
      <vt:lpstr>Newton’s 2nd law of motion</vt:lpstr>
      <vt:lpstr>Newton’s 2nd law of motion</vt:lpstr>
      <vt:lpstr>Examples - Newton’s 2nd</vt:lpstr>
      <vt:lpstr>Weight and mass</vt:lpstr>
      <vt:lpstr>Skydiving and Terminal Velocity </vt:lpstr>
      <vt:lpstr>Newton’s 3rd law of motion</vt:lpstr>
      <vt:lpstr>Momentum </vt:lpstr>
      <vt:lpstr>Conservation of momentum </vt:lpstr>
      <vt:lpstr>Conservation of momentum</vt:lpstr>
      <vt:lpstr>Conservation of momentum</vt:lpstr>
      <vt:lpstr>Conservation of momentum</vt:lpstr>
      <vt:lpstr>Impulse</vt:lpstr>
      <vt:lpstr>Forces and circular motion</vt:lpstr>
      <vt:lpstr>Forces and circular motion</vt:lpstr>
      <vt:lpstr>Forces and circular motion</vt:lpstr>
      <vt:lpstr>Forces and circular motion</vt:lpstr>
      <vt:lpstr>Newton’s law of gravitation</vt:lpstr>
      <vt:lpstr>Newton’s law of gravitation</vt:lpstr>
      <vt:lpstr>PowerPoint Presentation</vt:lpstr>
      <vt:lpstr>Newton’s law of gravitation</vt:lpstr>
      <vt:lpstr>PowerPoint Presentation</vt:lpstr>
      <vt:lpstr>PowerPoint Presentation</vt:lpstr>
      <vt:lpstr>PowerPoint Presentation</vt:lpstr>
    </vt:vector>
  </TitlesOfParts>
  <Company>Shaker Heights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2B</dc:title>
  <dc:creator>gainford_g</dc:creator>
  <cp:lastModifiedBy>Juliet Perry</cp:lastModifiedBy>
  <cp:revision>26</cp:revision>
  <dcterms:created xsi:type="dcterms:W3CDTF">2013-10-07T13:06:42Z</dcterms:created>
  <dcterms:modified xsi:type="dcterms:W3CDTF">2017-10-09T12:57:38Z</dcterms:modified>
</cp:coreProperties>
</file>