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2" r:id="rId4"/>
    <p:sldId id="263" r:id="rId5"/>
    <p:sldId id="264" r:id="rId6"/>
    <p:sldId id="275" r:id="rId7"/>
    <p:sldId id="265" r:id="rId8"/>
    <p:sldId id="277" r:id="rId9"/>
    <p:sldId id="276" r:id="rId10"/>
    <p:sldId id="273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 autoAdjust="0"/>
    <p:restoredTop sz="94660"/>
  </p:normalViewPr>
  <p:slideViewPr>
    <p:cSldViewPr>
      <p:cViewPr>
        <p:scale>
          <a:sx n="50" d="100"/>
          <a:sy n="50" d="100"/>
        </p:scale>
        <p:origin x="-138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A41B-A374-4852-BF7C-96E26CBD4C14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F5FD-870E-47C2-A87F-03284C35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EBD8-C603-4819-A72D-FFB173AA1B48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129A-24A7-4633-8EEC-FCC53AF1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1122" indent="-288893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5573" indent="-231115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7802" indent="-231115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80031" indent="-231115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42261" indent="-23111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04490" indent="-23111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66719" indent="-23111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28948" indent="-231115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8FF628E-AC46-4B94-8D17-F6EF608FBBC9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9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7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7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9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72EC-D02F-49C6-855F-1E5083315A67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A97D-2234-4B6C-92B2-547504DE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i0rUNV8mEw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2" y="3080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Bellwork</a:t>
            </a:r>
            <a:r>
              <a:rPr lang="en-US" sz="4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covalent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bond?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49" y="1447800"/>
            <a:ext cx="84297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Nonmetals share electrons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8639"/>
            <a:ext cx="3871912" cy="412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47" y="533400"/>
            <a:ext cx="9144000" cy="25908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next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AT THE END OF THE PERIOD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 we will review. TEST FRIDAY.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Me: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write a Lewis dot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 of a covalent bond?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11098"/>
            <a:ext cx="617872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 the valence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electrons, circle shared electrons.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9760" y="518152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3744" y="521029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937" y="536269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912" y="551956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18610" y="559576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47547" y="5752469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94803" y="575368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16309" y="541916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85070" y="540793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48538" y="6104852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0302" y="6084903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08908" y="5456068"/>
            <a:ext cx="828250" cy="505207"/>
          </a:xfrm>
          <a:custGeom>
            <a:avLst/>
            <a:gdLst>
              <a:gd name="connsiteX0" fmla="*/ 641819 w 828250"/>
              <a:gd name="connsiteY0" fmla="*/ 239697 h 505207"/>
              <a:gd name="connsiteX1" fmla="*/ 597431 w 828250"/>
              <a:gd name="connsiteY1" fmla="*/ 204186 h 505207"/>
              <a:gd name="connsiteX2" fmla="*/ 570798 w 828250"/>
              <a:gd name="connsiteY2" fmla="*/ 177553 h 505207"/>
              <a:gd name="connsiteX3" fmla="*/ 535287 w 828250"/>
              <a:gd name="connsiteY3" fmla="*/ 168676 h 505207"/>
              <a:gd name="connsiteX4" fmla="*/ 482021 w 828250"/>
              <a:gd name="connsiteY4" fmla="*/ 133165 h 505207"/>
              <a:gd name="connsiteX5" fmla="*/ 455388 w 828250"/>
              <a:gd name="connsiteY5" fmla="*/ 115410 h 505207"/>
              <a:gd name="connsiteX6" fmla="*/ 402122 w 828250"/>
              <a:gd name="connsiteY6" fmla="*/ 97654 h 505207"/>
              <a:gd name="connsiteX7" fmla="*/ 348856 w 828250"/>
              <a:gd name="connsiteY7" fmla="*/ 71021 h 505207"/>
              <a:gd name="connsiteX8" fmla="*/ 313346 w 828250"/>
              <a:gd name="connsiteY8" fmla="*/ 53266 h 505207"/>
              <a:gd name="connsiteX9" fmla="*/ 286712 w 828250"/>
              <a:gd name="connsiteY9" fmla="*/ 44388 h 505207"/>
              <a:gd name="connsiteX10" fmla="*/ 260079 w 828250"/>
              <a:gd name="connsiteY10" fmla="*/ 26633 h 505207"/>
              <a:gd name="connsiteX11" fmla="*/ 206813 w 828250"/>
              <a:gd name="connsiteY11" fmla="*/ 8878 h 505207"/>
              <a:gd name="connsiteX12" fmla="*/ 180180 w 828250"/>
              <a:gd name="connsiteY12" fmla="*/ 0 h 505207"/>
              <a:gd name="connsiteX13" fmla="*/ 38138 w 828250"/>
              <a:gd name="connsiteY13" fmla="*/ 17755 h 505207"/>
              <a:gd name="connsiteX14" fmla="*/ 11505 w 828250"/>
              <a:gd name="connsiteY14" fmla="*/ 35511 h 505207"/>
              <a:gd name="connsiteX15" fmla="*/ 11505 w 828250"/>
              <a:gd name="connsiteY15" fmla="*/ 150920 h 505207"/>
              <a:gd name="connsiteX16" fmla="*/ 20382 w 828250"/>
              <a:gd name="connsiteY16" fmla="*/ 177553 h 505207"/>
              <a:gd name="connsiteX17" fmla="*/ 64771 w 828250"/>
              <a:gd name="connsiteY17" fmla="*/ 221942 h 505207"/>
              <a:gd name="connsiteX18" fmla="*/ 91404 w 828250"/>
              <a:gd name="connsiteY18" fmla="*/ 248575 h 505207"/>
              <a:gd name="connsiteX19" fmla="*/ 118037 w 828250"/>
              <a:gd name="connsiteY19" fmla="*/ 275208 h 505207"/>
              <a:gd name="connsiteX20" fmla="*/ 153547 w 828250"/>
              <a:gd name="connsiteY20" fmla="*/ 292963 h 505207"/>
              <a:gd name="connsiteX21" fmla="*/ 171303 w 828250"/>
              <a:gd name="connsiteY21" fmla="*/ 310718 h 505207"/>
              <a:gd name="connsiteX22" fmla="*/ 224569 w 828250"/>
              <a:gd name="connsiteY22" fmla="*/ 346229 h 505207"/>
              <a:gd name="connsiteX23" fmla="*/ 251202 w 828250"/>
              <a:gd name="connsiteY23" fmla="*/ 363985 h 505207"/>
              <a:gd name="connsiteX24" fmla="*/ 277835 w 828250"/>
              <a:gd name="connsiteY24" fmla="*/ 372862 h 505207"/>
              <a:gd name="connsiteX25" fmla="*/ 366612 w 828250"/>
              <a:gd name="connsiteY25" fmla="*/ 408373 h 505207"/>
              <a:gd name="connsiteX26" fmla="*/ 419878 w 828250"/>
              <a:gd name="connsiteY26" fmla="*/ 435006 h 505207"/>
              <a:gd name="connsiteX27" fmla="*/ 508654 w 828250"/>
              <a:gd name="connsiteY27" fmla="*/ 461639 h 505207"/>
              <a:gd name="connsiteX28" fmla="*/ 535287 w 828250"/>
              <a:gd name="connsiteY28" fmla="*/ 479394 h 505207"/>
              <a:gd name="connsiteX29" fmla="*/ 597431 w 828250"/>
              <a:gd name="connsiteY29" fmla="*/ 488272 h 505207"/>
              <a:gd name="connsiteX30" fmla="*/ 632942 w 828250"/>
              <a:gd name="connsiteY30" fmla="*/ 497150 h 505207"/>
              <a:gd name="connsiteX31" fmla="*/ 810495 w 828250"/>
              <a:gd name="connsiteY31" fmla="*/ 461639 h 505207"/>
              <a:gd name="connsiteX32" fmla="*/ 828250 w 828250"/>
              <a:gd name="connsiteY32" fmla="*/ 435006 h 505207"/>
              <a:gd name="connsiteX33" fmla="*/ 810495 w 828250"/>
              <a:gd name="connsiteY33" fmla="*/ 355107 h 505207"/>
              <a:gd name="connsiteX34" fmla="*/ 783862 w 828250"/>
              <a:gd name="connsiteY34" fmla="*/ 328474 h 505207"/>
              <a:gd name="connsiteX35" fmla="*/ 766107 w 828250"/>
              <a:gd name="connsiteY35" fmla="*/ 275208 h 505207"/>
              <a:gd name="connsiteX36" fmla="*/ 739474 w 828250"/>
              <a:gd name="connsiteY36" fmla="*/ 257452 h 505207"/>
              <a:gd name="connsiteX37" fmla="*/ 721718 w 828250"/>
              <a:gd name="connsiteY37" fmla="*/ 239697 h 505207"/>
              <a:gd name="connsiteX38" fmla="*/ 686208 w 828250"/>
              <a:gd name="connsiteY38" fmla="*/ 230819 h 505207"/>
              <a:gd name="connsiteX39" fmla="*/ 659575 w 828250"/>
              <a:gd name="connsiteY39" fmla="*/ 213064 h 505207"/>
              <a:gd name="connsiteX40" fmla="*/ 588553 w 828250"/>
              <a:gd name="connsiteY40" fmla="*/ 204186 h 50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8250" h="505207">
                <a:moveTo>
                  <a:pt x="641819" y="239697"/>
                </a:moveTo>
                <a:cubicBezTo>
                  <a:pt x="627023" y="227860"/>
                  <a:pt x="611691" y="216664"/>
                  <a:pt x="597431" y="204186"/>
                </a:cubicBezTo>
                <a:cubicBezTo>
                  <a:pt x="587983" y="195918"/>
                  <a:pt x="581699" y="183782"/>
                  <a:pt x="570798" y="177553"/>
                </a:cubicBezTo>
                <a:cubicBezTo>
                  <a:pt x="560204" y="171500"/>
                  <a:pt x="547124" y="171635"/>
                  <a:pt x="535287" y="168676"/>
                </a:cubicBezTo>
                <a:cubicBezTo>
                  <a:pt x="503643" y="137030"/>
                  <a:pt x="532184" y="161829"/>
                  <a:pt x="482021" y="133165"/>
                </a:cubicBezTo>
                <a:cubicBezTo>
                  <a:pt x="472757" y="127872"/>
                  <a:pt x="465138" y="119743"/>
                  <a:pt x="455388" y="115410"/>
                </a:cubicBezTo>
                <a:cubicBezTo>
                  <a:pt x="438285" y="107809"/>
                  <a:pt x="417695" y="108036"/>
                  <a:pt x="402122" y="97654"/>
                </a:cubicBezTo>
                <a:cubicBezTo>
                  <a:pt x="350940" y="63533"/>
                  <a:pt x="400313" y="93074"/>
                  <a:pt x="348856" y="71021"/>
                </a:cubicBezTo>
                <a:cubicBezTo>
                  <a:pt x="336692" y="65808"/>
                  <a:pt x="325510" y="58479"/>
                  <a:pt x="313346" y="53266"/>
                </a:cubicBezTo>
                <a:cubicBezTo>
                  <a:pt x="304744" y="49580"/>
                  <a:pt x="295082" y="48573"/>
                  <a:pt x="286712" y="44388"/>
                </a:cubicBezTo>
                <a:cubicBezTo>
                  <a:pt x="277169" y="39616"/>
                  <a:pt x="269829" y="30966"/>
                  <a:pt x="260079" y="26633"/>
                </a:cubicBezTo>
                <a:cubicBezTo>
                  <a:pt x="242976" y="19032"/>
                  <a:pt x="224568" y="14796"/>
                  <a:pt x="206813" y="8878"/>
                </a:cubicBezTo>
                <a:lnTo>
                  <a:pt x="180180" y="0"/>
                </a:lnTo>
                <a:cubicBezTo>
                  <a:pt x="158170" y="1693"/>
                  <a:pt x="76459" y="-1406"/>
                  <a:pt x="38138" y="17755"/>
                </a:cubicBezTo>
                <a:cubicBezTo>
                  <a:pt x="28595" y="22527"/>
                  <a:pt x="20383" y="29592"/>
                  <a:pt x="11505" y="35511"/>
                </a:cubicBezTo>
                <a:cubicBezTo>
                  <a:pt x="-5641" y="86947"/>
                  <a:pt x="-1918" y="63672"/>
                  <a:pt x="11505" y="150920"/>
                </a:cubicBezTo>
                <a:cubicBezTo>
                  <a:pt x="12928" y="160169"/>
                  <a:pt x="14767" y="170067"/>
                  <a:pt x="20382" y="177553"/>
                </a:cubicBezTo>
                <a:cubicBezTo>
                  <a:pt x="32937" y="194293"/>
                  <a:pt x="49975" y="207146"/>
                  <a:pt x="64771" y="221942"/>
                </a:cubicBezTo>
                <a:lnTo>
                  <a:pt x="91404" y="248575"/>
                </a:lnTo>
                <a:cubicBezTo>
                  <a:pt x="100282" y="257453"/>
                  <a:pt x="106808" y="269593"/>
                  <a:pt x="118037" y="275208"/>
                </a:cubicBezTo>
                <a:cubicBezTo>
                  <a:pt x="129874" y="281126"/>
                  <a:pt x="142536" y="285622"/>
                  <a:pt x="153547" y="292963"/>
                </a:cubicBezTo>
                <a:cubicBezTo>
                  <a:pt x="160511" y="297606"/>
                  <a:pt x="164607" y="305696"/>
                  <a:pt x="171303" y="310718"/>
                </a:cubicBezTo>
                <a:cubicBezTo>
                  <a:pt x="188375" y="323522"/>
                  <a:pt x="206814" y="334392"/>
                  <a:pt x="224569" y="346229"/>
                </a:cubicBezTo>
                <a:cubicBezTo>
                  <a:pt x="233447" y="352148"/>
                  <a:pt x="241080" y="360611"/>
                  <a:pt x="251202" y="363985"/>
                </a:cubicBezTo>
                <a:lnTo>
                  <a:pt x="277835" y="372862"/>
                </a:lnTo>
                <a:cubicBezTo>
                  <a:pt x="316238" y="411268"/>
                  <a:pt x="277575" y="378693"/>
                  <a:pt x="366612" y="408373"/>
                </a:cubicBezTo>
                <a:cubicBezTo>
                  <a:pt x="463753" y="440755"/>
                  <a:pt x="316608" y="389109"/>
                  <a:pt x="419878" y="435006"/>
                </a:cubicBezTo>
                <a:cubicBezTo>
                  <a:pt x="447663" y="447355"/>
                  <a:pt x="479144" y="454261"/>
                  <a:pt x="508654" y="461639"/>
                </a:cubicBezTo>
                <a:cubicBezTo>
                  <a:pt x="517532" y="467557"/>
                  <a:pt x="525067" y="476328"/>
                  <a:pt x="535287" y="479394"/>
                </a:cubicBezTo>
                <a:cubicBezTo>
                  <a:pt x="555330" y="485407"/>
                  <a:pt x="576844" y="484529"/>
                  <a:pt x="597431" y="488272"/>
                </a:cubicBezTo>
                <a:cubicBezTo>
                  <a:pt x="609436" y="490455"/>
                  <a:pt x="621105" y="494191"/>
                  <a:pt x="632942" y="497150"/>
                </a:cubicBezTo>
                <a:cubicBezTo>
                  <a:pt x="893393" y="483441"/>
                  <a:pt x="770111" y="542406"/>
                  <a:pt x="810495" y="461639"/>
                </a:cubicBezTo>
                <a:cubicBezTo>
                  <a:pt x="815267" y="452096"/>
                  <a:pt x="822332" y="443884"/>
                  <a:pt x="828250" y="435006"/>
                </a:cubicBezTo>
                <a:cubicBezTo>
                  <a:pt x="827175" y="428557"/>
                  <a:pt x="820209" y="369678"/>
                  <a:pt x="810495" y="355107"/>
                </a:cubicBezTo>
                <a:cubicBezTo>
                  <a:pt x="803531" y="344661"/>
                  <a:pt x="792740" y="337352"/>
                  <a:pt x="783862" y="328474"/>
                </a:cubicBezTo>
                <a:cubicBezTo>
                  <a:pt x="777944" y="310719"/>
                  <a:pt x="781679" y="285590"/>
                  <a:pt x="766107" y="275208"/>
                </a:cubicBezTo>
                <a:cubicBezTo>
                  <a:pt x="757229" y="269289"/>
                  <a:pt x="747806" y="264117"/>
                  <a:pt x="739474" y="257452"/>
                </a:cubicBezTo>
                <a:cubicBezTo>
                  <a:pt x="732938" y="252223"/>
                  <a:pt x="729204" y="243440"/>
                  <a:pt x="721718" y="239697"/>
                </a:cubicBezTo>
                <a:cubicBezTo>
                  <a:pt x="710805" y="234241"/>
                  <a:pt x="698045" y="233778"/>
                  <a:pt x="686208" y="230819"/>
                </a:cubicBezTo>
                <a:cubicBezTo>
                  <a:pt x="677330" y="224901"/>
                  <a:pt x="669869" y="215871"/>
                  <a:pt x="659575" y="213064"/>
                </a:cubicBezTo>
                <a:cubicBezTo>
                  <a:pt x="636557" y="206787"/>
                  <a:pt x="588553" y="204186"/>
                  <a:pt x="588553" y="2041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38999" y="5562600"/>
            <a:ext cx="834501" cy="381740"/>
          </a:xfrm>
          <a:custGeom>
            <a:avLst/>
            <a:gdLst>
              <a:gd name="connsiteX0" fmla="*/ 479394 w 834501"/>
              <a:gd name="connsiteY0" fmla="*/ 44388 h 381740"/>
              <a:gd name="connsiteX1" fmla="*/ 337352 w 834501"/>
              <a:gd name="connsiteY1" fmla="*/ 62144 h 381740"/>
              <a:gd name="connsiteX2" fmla="*/ 301841 w 834501"/>
              <a:gd name="connsiteY2" fmla="*/ 71021 h 381740"/>
              <a:gd name="connsiteX3" fmla="*/ 257453 w 834501"/>
              <a:gd name="connsiteY3" fmla="*/ 79899 h 381740"/>
              <a:gd name="connsiteX4" fmla="*/ 221942 w 834501"/>
              <a:gd name="connsiteY4" fmla="*/ 97654 h 381740"/>
              <a:gd name="connsiteX5" fmla="*/ 106532 w 834501"/>
              <a:gd name="connsiteY5" fmla="*/ 124287 h 381740"/>
              <a:gd name="connsiteX6" fmla="*/ 79899 w 834501"/>
              <a:gd name="connsiteY6" fmla="*/ 150920 h 381740"/>
              <a:gd name="connsiteX7" fmla="*/ 53266 w 834501"/>
              <a:gd name="connsiteY7" fmla="*/ 159798 h 381740"/>
              <a:gd name="connsiteX8" fmla="*/ 26633 w 834501"/>
              <a:gd name="connsiteY8" fmla="*/ 177553 h 381740"/>
              <a:gd name="connsiteX9" fmla="*/ 8878 w 834501"/>
              <a:gd name="connsiteY9" fmla="*/ 230820 h 381740"/>
              <a:gd name="connsiteX10" fmla="*/ 0 w 834501"/>
              <a:gd name="connsiteY10" fmla="*/ 257453 h 381740"/>
              <a:gd name="connsiteX11" fmla="*/ 8878 w 834501"/>
              <a:gd name="connsiteY11" fmla="*/ 301841 h 381740"/>
              <a:gd name="connsiteX12" fmla="*/ 62144 w 834501"/>
              <a:gd name="connsiteY12" fmla="*/ 346229 h 381740"/>
              <a:gd name="connsiteX13" fmla="*/ 79899 w 834501"/>
              <a:gd name="connsiteY13" fmla="*/ 363985 h 381740"/>
              <a:gd name="connsiteX14" fmla="*/ 133165 w 834501"/>
              <a:gd name="connsiteY14" fmla="*/ 381740 h 381740"/>
              <a:gd name="connsiteX15" fmla="*/ 363985 w 834501"/>
              <a:gd name="connsiteY15" fmla="*/ 372862 h 381740"/>
              <a:gd name="connsiteX16" fmla="*/ 408373 w 834501"/>
              <a:gd name="connsiteY16" fmla="*/ 363985 h 381740"/>
              <a:gd name="connsiteX17" fmla="*/ 470517 w 834501"/>
              <a:gd name="connsiteY17" fmla="*/ 355107 h 381740"/>
              <a:gd name="connsiteX18" fmla="*/ 497150 w 834501"/>
              <a:gd name="connsiteY18" fmla="*/ 346229 h 381740"/>
              <a:gd name="connsiteX19" fmla="*/ 532660 w 834501"/>
              <a:gd name="connsiteY19" fmla="*/ 328474 h 381740"/>
              <a:gd name="connsiteX20" fmla="*/ 577049 w 834501"/>
              <a:gd name="connsiteY20" fmla="*/ 319596 h 381740"/>
              <a:gd name="connsiteX21" fmla="*/ 603682 w 834501"/>
              <a:gd name="connsiteY21" fmla="*/ 301841 h 381740"/>
              <a:gd name="connsiteX22" fmla="*/ 630315 w 834501"/>
              <a:gd name="connsiteY22" fmla="*/ 292963 h 381740"/>
              <a:gd name="connsiteX23" fmla="*/ 710214 w 834501"/>
              <a:gd name="connsiteY23" fmla="*/ 239697 h 381740"/>
              <a:gd name="connsiteX24" fmla="*/ 736847 w 834501"/>
              <a:gd name="connsiteY24" fmla="*/ 221942 h 381740"/>
              <a:gd name="connsiteX25" fmla="*/ 790113 w 834501"/>
              <a:gd name="connsiteY25" fmla="*/ 195309 h 381740"/>
              <a:gd name="connsiteX26" fmla="*/ 834501 w 834501"/>
              <a:gd name="connsiteY26" fmla="*/ 106532 h 381740"/>
              <a:gd name="connsiteX27" fmla="*/ 772357 w 834501"/>
              <a:gd name="connsiteY27" fmla="*/ 26633 h 381740"/>
              <a:gd name="connsiteX28" fmla="*/ 719091 w 834501"/>
              <a:gd name="connsiteY28" fmla="*/ 8878 h 381740"/>
              <a:gd name="connsiteX29" fmla="*/ 692458 w 834501"/>
              <a:gd name="connsiteY29" fmla="*/ 0 h 381740"/>
              <a:gd name="connsiteX30" fmla="*/ 443884 w 834501"/>
              <a:gd name="connsiteY30" fmla="*/ 8878 h 381740"/>
              <a:gd name="connsiteX31" fmla="*/ 390618 w 834501"/>
              <a:gd name="connsiteY31" fmla="*/ 44388 h 381740"/>
              <a:gd name="connsiteX32" fmla="*/ 363985 w 834501"/>
              <a:gd name="connsiteY32" fmla="*/ 53266 h 381740"/>
              <a:gd name="connsiteX33" fmla="*/ 337352 w 834501"/>
              <a:gd name="connsiteY33" fmla="*/ 71021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4501" h="381740">
                <a:moveTo>
                  <a:pt x="479394" y="44388"/>
                </a:moveTo>
                <a:cubicBezTo>
                  <a:pt x="441260" y="48625"/>
                  <a:pt x="377171" y="54904"/>
                  <a:pt x="337352" y="62144"/>
                </a:cubicBezTo>
                <a:cubicBezTo>
                  <a:pt x="325348" y="64327"/>
                  <a:pt x="313752" y="68374"/>
                  <a:pt x="301841" y="71021"/>
                </a:cubicBezTo>
                <a:cubicBezTo>
                  <a:pt x="287111" y="74294"/>
                  <a:pt x="272249" y="76940"/>
                  <a:pt x="257453" y="79899"/>
                </a:cubicBezTo>
                <a:cubicBezTo>
                  <a:pt x="245616" y="85817"/>
                  <a:pt x="234497" y="93469"/>
                  <a:pt x="221942" y="97654"/>
                </a:cubicBezTo>
                <a:cubicBezTo>
                  <a:pt x="189806" y="108366"/>
                  <a:pt x="141753" y="117244"/>
                  <a:pt x="106532" y="124287"/>
                </a:cubicBezTo>
                <a:cubicBezTo>
                  <a:pt x="97654" y="133165"/>
                  <a:pt x="90345" y="143956"/>
                  <a:pt x="79899" y="150920"/>
                </a:cubicBezTo>
                <a:cubicBezTo>
                  <a:pt x="72113" y="156111"/>
                  <a:pt x="61636" y="155613"/>
                  <a:pt x="53266" y="159798"/>
                </a:cubicBezTo>
                <a:cubicBezTo>
                  <a:pt x="43723" y="164570"/>
                  <a:pt x="35511" y="171635"/>
                  <a:pt x="26633" y="177553"/>
                </a:cubicBezTo>
                <a:lnTo>
                  <a:pt x="8878" y="230820"/>
                </a:lnTo>
                <a:lnTo>
                  <a:pt x="0" y="257453"/>
                </a:lnTo>
                <a:cubicBezTo>
                  <a:pt x="2959" y="272249"/>
                  <a:pt x="2130" y="288345"/>
                  <a:pt x="8878" y="301841"/>
                </a:cubicBezTo>
                <a:cubicBezTo>
                  <a:pt x="19423" y="322931"/>
                  <a:pt x="45148" y="332632"/>
                  <a:pt x="62144" y="346229"/>
                </a:cubicBezTo>
                <a:cubicBezTo>
                  <a:pt x="68680" y="351458"/>
                  <a:pt x="72413" y="360242"/>
                  <a:pt x="79899" y="363985"/>
                </a:cubicBezTo>
                <a:cubicBezTo>
                  <a:pt x="96639" y="372355"/>
                  <a:pt x="133165" y="381740"/>
                  <a:pt x="133165" y="381740"/>
                </a:cubicBezTo>
                <a:cubicBezTo>
                  <a:pt x="210105" y="378781"/>
                  <a:pt x="287148" y="377819"/>
                  <a:pt x="363985" y="372862"/>
                </a:cubicBezTo>
                <a:cubicBezTo>
                  <a:pt x="379043" y="371891"/>
                  <a:pt x="393489" y="366466"/>
                  <a:pt x="408373" y="363985"/>
                </a:cubicBezTo>
                <a:cubicBezTo>
                  <a:pt x="429013" y="360545"/>
                  <a:pt x="449802" y="358066"/>
                  <a:pt x="470517" y="355107"/>
                </a:cubicBezTo>
                <a:cubicBezTo>
                  <a:pt x="479395" y="352148"/>
                  <a:pt x="488549" y="349915"/>
                  <a:pt x="497150" y="346229"/>
                </a:cubicBezTo>
                <a:cubicBezTo>
                  <a:pt x="509314" y="341016"/>
                  <a:pt x="520105" y="332659"/>
                  <a:pt x="532660" y="328474"/>
                </a:cubicBezTo>
                <a:cubicBezTo>
                  <a:pt x="546975" y="323702"/>
                  <a:pt x="562253" y="322555"/>
                  <a:pt x="577049" y="319596"/>
                </a:cubicBezTo>
                <a:cubicBezTo>
                  <a:pt x="585927" y="313678"/>
                  <a:pt x="594139" y="306613"/>
                  <a:pt x="603682" y="301841"/>
                </a:cubicBezTo>
                <a:cubicBezTo>
                  <a:pt x="612052" y="297656"/>
                  <a:pt x="622135" y="297508"/>
                  <a:pt x="630315" y="292963"/>
                </a:cubicBezTo>
                <a:cubicBezTo>
                  <a:pt x="630340" y="292949"/>
                  <a:pt x="696886" y="248583"/>
                  <a:pt x="710214" y="239697"/>
                </a:cubicBezTo>
                <a:cubicBezTo>
                  <a:pt x="719092" y="233779"/>
                  <a:pt x="726725" y="225316"/>
                  <a:pt x="736847" y="221942"/>
                </a:cubicBezTo>
                <a:cubicBezTo>
                  <a:pt x="773602" y="209690"/>
                  <a:pt x="755694" y="218255"/>
                  <a:pt x="790113" y="195309"/>
                </a:cubicBezTo>
                <a:cubicBezTo>
                  <a:pt x="832391" y="131891"/>
                  <a:pt x="820447" y="162745"/>
                  <a:pt x="834501" y="106532"/>
                </a:cubicBezTo>
                <a:cubicBezTo>
                  <a:pt x="822976" y="25860"/>
                  <a:pt x="845474" y="51005"/>
                  <a:pt x="772357" y="26633"/>
                </a:cubicBezTo>
                <a:lnTo>
                  <a:pt x="719091" y="8878"/>
                </a:lnTo>
                <a:lnTo>
                  <a:pt x="692458" y="0"/>
                </a:lnTo>
                <a:cubicBezTo>
                  <a:pt x="609600" y="2959"/>
                  <a:pt x="525913" y="-3185"/>
                  <a:pt x="443884" y="8878"/>
                </a:cubicBezTo>
                <a:cubicBezTo>
                  <a:pt x="422772" y="11983"/>
                  <a:pt x="410862" y="37640"/>
                  <a:pt x="390618" y="44388"/>
                </a:cubicBezTo>
                <a:lnTo>
                  <a:pt x="363985" y="53266"/>
                </a:lnTo>
                <a:cubicBezTo>
                  <a:pt x="344137" y="73113"/>
                  <a:pt x="354599" y="71021"/>
                  <a:pt x="337352" y="710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seen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electrons.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Nonmetals share with each other, and metals and nonmetals  transfer.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8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4850" y="3276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do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metals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2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4038600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5575" y="1603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do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metals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7975" y="137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Metals have metallic bonds</a:t>
            </a:r>
            <a:r>
              <a:rPr lang="en-U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4926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2416175"/>
            <a:ext cx="3730625" cy="1470025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Metals hold onto their valence electrons very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weakly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 the electrons move around the nucleus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webexhibits.org/causesofcolor/images/content/19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Metals in a metallic bond are like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nuclei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in a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electrons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www.webexhibits.org/causesofcolor/images/content/19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quick video to see metallic bonding in action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Follow along in your notes.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" y="28956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www.youtube.com/watch?v=Bi0rUNV8mEw</a:t>
            </a:r>
            <a:r>
              <a:rPr lang="en-US" dirty="0" smtClean="0"/>
              <a:t>    -    2:54 – 5:-05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3700"/>
            <a:ext cx="2286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 is why metals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electricity, are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malleable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ductile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CEAAkGBxMTEhUTExMWFhUXGCAbGBgXFxofGhgbHRkdGB8bHyAeHSggHyEnHR8dIjIiJSkrLi4uHR8zODMsNygtLisBCgoKDg0OGhAQGi0lICUtLS0tLS0tLS0tLS0tLS0tLS0tLS0tLS0tLS0tLS0tLS0tLS0tLS0tLS0tLS0tLS0tLf/AABEIAQMAwgMBIgACEQEDEQH/xAAcAAACAgMBAQAAAAAAAAAAAAAFBgMEAAIHAQj/xABCEAABAgMGBAMFBwQBAwQDAQABAhEAAyEEBRIxQVEGImFxEzKBQpGhsfAUI1JicsHRB4Lh8TMVQ1OSorLCY6PiFv/EABgBAQEBAQEAAAAAAAAAAAAAAAECAAME/8QAIBEBAQACAgMBAQEBAAAAAAAAAAECESExEkFRYRMiA//aAAwDAQACEQMRAD8ArItBI58/2itOXVk5bmNgk943SA1W9I89nx1l+ofsoagcHQ1iOdciVByvAfr1itaeIEpomWqmqiEj9/lAK1cTqDp8QV/CkKps5eDw2MrLxXtuuuYl1ABQBzS5T8ajuYoMBqCRTNzkNO8QfbTNonxFDYYiB6CgHpHqbLOzCG6HP1AqIrwcLhF6WKUGtc60bvEqbOTm0VpEyaxGEAhqkFsnzyj1BWXC1SjnoTT3/CsV4yHxkXZciU/MR2f9ouSPDSXShiN0kfMRXu2UkgqoWLBgwKs96tmfQaxbxkApPmzffr3fPr3ilRdsvEglqlrSCOYAspAbR/NUV03h5RxlNWSmW5SlGJRQ6lJG5ATkC41cwoWzgyeZUpYQkJmBC05PooAhqGGe5eEFJwG1KXuizyuVcw5uvCxCc3fOvY9ILG9kttony1LXjTJQOadOZCT+kHmd6NhHvMeXfcUy1AKShaJeXiTA2ID8KTzN+ZTPsYarVd2FSDOwqlpU6JCQ0uWGZNMlKA3oHYCgMG7PeEpSVFCkkoFUkszVY7RSOJ0SplwSJC0SjiWtbvzMzJeralvjEKbJZlrUllSzoMBVVyG5fn8Nq9rtxVaBNWDhCuYas/MNsng3et+JlyVqXhSgCjN6N3pBboznsMtNz+AooK08wxUJ7ZEAj/EQqmS0+2I5fenE0xU1U1SyoqLlIOQ0D6NFe7p1qtayEnw5YPMoOW6B81dPfG8m8XQrxtSVEJQX37RNdV6GzzAQoEHzICsJP9wygGkJkJ8NHm1JLqrqScz8sgwimEEq6k1icstGYnDifiGfPmps8qWtFnIxrmK/7g/CCCavQh3Ac5tC9xDwknwwsA+KsOlOyHzNc1EMknR3zBhmuCyMkTZtZSaIQT/yrZmAPsjU+kEJigpRUpitRcqbXKmwAoBoI06bquN2i5LUJaleEZKBTE4KjpX2gN6JArC7Mly0ukqExZo9cCSeuaj8I7LxrjmSFypZZShXtt65escju27lYlKUlsGYO+Qf1jaIYbLGQ0i7IyNpjnKU6iAKChOxZ/k0ZMBySMW+jCJ1LZtvSsepQ7sB1jg6lLiy4FTVImS/MKLfJtCOuY920CpPCJJczMA7An5iHu0LQhLuGG1a94XrXbFTVYZaCSSAKFzuwzNY3nZxE2yNJy5chJAViURQDCNKOw+ZMAhZ1zVjClSlqNEjEaOWYZk/t3aOj3D/AE0mLBm2p5afw0xGo1LgDZgomlRDjYLnkyeSRKTLBFVaq7kkqPY06RcxvtHfbndxf0/UR4lqmiRLGhLrV6Bw/Z/SGC1XVd6QFIkqAQHVMmGimDDkq9excw3IuZJLqJV3OnrWEjjC9EzF+DKYS5fmI9tY+YEOvR9Ak2aZisZAGiUigSkZCKd4rdkoBKtwHwPTEW+WuUb2qeUslIK5i6IQkOSewhx/p5c81JwzPDMxXOqWOZWreIqtBTlRhDgjEaxevQM/DVlmJs8iQViesBKkFUrwwhI8q1jGoqYjlqCo5AAFQb7BYEyQWJWtRdcxZdaz16aBIYDQRHZ0CUwzKnKlltNT8AAOg0hcv/jJNnK0BWJQNSfZOwD/ADMUNitolMtSp6glDULj47Qg3pxVJQVolzEqZRAVQFQ0xFg+UKvEHE0+0k1Vh+cLc20IlB1pD6AVL/W0FrSGu18RkGpBJyCQ/wBdzC9xHfE21hCABhTRIGpGp3Iy6ZRFYLMtZdaQTpK9lPWYfaP5Pe2UN/Dlyy5iVT5qsSU7UCmLYQ35qADr67X0FK7eECtlTVqw7JzJ2EMiwmzoCJaQ4oAnJD/M7nOC1vtbZAAgMAMpadu+/wDqActJckvm9dInLKTpcm0sqVSvrrBm57oC3mzThky/MrVRzCE7qPwFTEd02ELHiTCUShrqronclm9+xjziO8VLSiUkYE+WWgZIGaldVM/MdWiccd81rdcPF39jUVeVCeWUkZJSPm5cvq4ixZb1CizwkT57q5fKKJHQUgpd6SElR15R+5/b1i/adLtovfnUtXlem7DKF20TRMXyhvEUFq7Aco/f1je8Jrrw6Cp7DT1NPWNrlRimFR2jc9Nqdr4s0ZF3w+sewhHKwkYVKBZTULhx1B+qRakyyv7qTLXNVXllpJ9+gfNyYZLr4Ns0kDxlGa2SRyoDaMK+hJeGez2sS04JMsS07JoP8xymH108ifZP6dzpoxWuYmSkCkpBxrbqWYej94YbosdmsVJCUFR8yil1+9yfQ0yyiO+b3CEFUyaABucI+cc+/wD9Z4toTLsktc+aoEBCeRHckh2GZJDdYricRO3SLReBUXJ95r/AgVenEEqQ2NRdWSUgqUr3fM0gUu8fs5KFqROtSg6wj/hkA96k6OakigAdke+rbNmzCOZaiWpUqrkw0/KPiawsYL/47UtBlyQUAjmWVOptg1PcSNjAS4LqtFqP3fLLBrMI5R0H4j0Hq0HOGuAyoiZaywB/4wan9RHyHv0h1mLTLSEoSEISMgAABtT9oOuVKF3XJLs4aWMc+YyEqV5lE/8AxSA6iBRhuRAm9L4mWEqEpcwzASFJC2SVAlycwKg7x0Lhu7gh7RMosp5XzQjMnoVM59BHJL2uafbps63Bfgy1TSEq9pQFGTUUAAD7v1iqnsQsX9SbdakrkrkpQkJ86XKipwwSaAZFzVoE2uQVqK5qnJJJDv7yYmRMFmllOIk+0tRdSvXdv4DCFi23oucrw5I9doNtpJel6pRyoHMaADONLtuwgePPVh23D6J6npXQdbViu6XZ+ZfPNZ2yYbn8KX97MATSL1ku2ZaPvZjiWmoYMToyB7IOWLM1yBYPTdo7HZ/HDEGXZ00wCi5pGhIyG4HqXcBmm3p4VnElOFJJdQGSQBhSkAZADT/UDbZaRKSAGC2ZKRkgdOsRSZWHmOfUbxOWWjji3kK1VrvlnmYv2WxpW86ecFmQWAyM1Tsw1bTc6akYmxSpck2q1qwWdNAl+aao5AakdBU9A6gEuq0TLfOEwp8OzSiRIlDIbrLUKtHy0FBEzFVprXalTyFlIRLTSUgZJGT9z/qkLN8Wmi1j2iZUvsDzq9TT0EMV5LKUBCKKVyp6Pr6Bz6Qo3ioKm4U+SWMCfTM+/wCUdfTnEFks5JAAqSwgxeKggYRkkN3Op9S5gtwrcbtMUWDEJbN6h/8APWNuKOGUokLmpm4UoDkLGfQEanQNGkaufoWVFR3Le6v7/CDljBlpYNXNx2yOekCLMjAQ+efqTDX9mASHS5I19+mzwELM1X4o8i1/06XqqZ7k/wAxkbluDVdt/JQk+OWUkUUdR65GAV+f1JYEWZDn8a8h6UJ2izOsqVAhgQRr107QrJ4ZHikFYlykjEtaiOVIowGaun08ZW+hlFCzSbVeU4scRZ1TF0TLTuaMkdAKwXnXzKsKDZbveZOXyzZ7OpZywp6bJFBq5eKF436VpFksKCiS+jY5p1Uo/HYDYCHngP8ApurD4k4YcQ82SlAioRqlJyxeZVWwhiXHHTSAPDFyzpo8KWMS1HFNmqJYryZ/awgsAKlydY6XdPCMmxhxzzj5lFn/AP5HQV3MMEmyyrOgJQAlIFGDBKdQNtzvCJxdxfg5JBatV0dvy7fqr0ijscvO1ypTmYrm/AM/8CK90o8dXjLR92mqU6KILV0YHPtrCNdN7onTmnLCQchoejk1UevXMw6yL+swlmWcKMGiBWWBq2oqPjrAwhxjfPhWCdMxMpf3af7qFvR449beL1BAQkAJSMKXyAGghn4otqLXLly0rIQl1k4VOpyQkgFgxAJc6EUIMBJFllS6y0YfzqGKYSdE0oTphDnSNOT0XE2a0WpfM6U6uGPoILyUokpCZQqaBQDlZ2QPaP5jyj8xBTE02aVkypaQotVJPIkHWaoOC/4A4NXx1SNpMk+ZLrxUVOOa6sUorRNGYbCpYNrddNpl2WMLXimB0g1Dkgqyzd5ihqp2owoHSbvS+PDRgAAUMkv6c252yaB9ttIkBgxmNQDyy+neBSZ4IxKqo6kxNulSbWLDLxzApWeZfP8A3B9QlSpRtdrJTJSeRPtzVVZKR9DM5CIeGbCkS5lsnhpCEuHf7zC5J3wjpnWOd31es+3TfEnKOEPgRklCdgMho/boGJjvmtatXledova0pB5UCiJafLKRqepydRzLZBgOq3bdKbNKTLAZgPlQQN/p5wt4aPFWljr0Og9NephivycyQkeY0T3NB6b9o6RFLF62rCFzdvu5f6j5len7KgVclgxHoNYtXuAZiZSfLKDd1GpJ6/u8MvD10mgbv3/wKesaiCF3XeoDkmFNAwIxJ6AahtgYH8Zy5hkrllKThS4YulSyGTQimpq8ME+2oRMVLCgVoSFKSG5cVEvqHqR2MBL4l4l4dvN1O31vGLm1kQV2gJWCwbFTUJD0/UfjDMLQCcwa7xGkATZ2ThRferBvhG5s4oWrDBUCs4yJCY9hYUkGlY8nXWmchSVBwRl0/wBxNNspQsoNQBQ/iTv9ZGJ5KRkY5qI13oRYJyVKS6AXWpQq2IADZIBKeqjWgTHdLuvxE+UJiSOv11jml93OmchSFCv1WNOCx9gsi5k+djJUUS5QzYGgU+uvQbxUopi4t4hCUkZPRn8zfLr6evKrdaStRUo/4i1e14KnTFLUan3AbCCN2XRhZSxzGoSfZG569NO+WaBthuZSwCvlG2p/iDNosh8JSAQnEAkr9rAC+FznBEJZgA5OQEQW6ciUjxZqwlLUNK/oBcH9RdOTBdWNfSops6JafDQGCUuxLMNFLUxZ22JLHCFMRA6daMYUpK8EoAhU8hioZKTKSSWGhJJ2JWwSPL0tIYKtAwpzRZg+JWXNNLvtyk4j7RAoQc2XPtkwJNE6D2UJFHYUoKfANBbvhtLNimqtJ8CSDLsyT94rJUwnQnN1a6tsGEORtPgyxZUFiecgZSxhYAfmZu1I1u+zyrHICm5U+UEVWrc+tYW7BNXMtAUTiUVOrOozgvEM5FpVzpXUkl6/W8TSrpky1Y5nOBkg5E9enTWLs+f4fIPMKHp0gZbrWlCVTJh5U1PXoOpNB1MGOP02hXGnEEyYoSXqWUtmZKRVEsAZD2m/R1ibgq41TpqS1MTJ/Vm/ZI5j/aNYCXJYZlqnKmKzWoqJ0GvuA+Aju3BtxiVKSvDhBDIfPDm56qPN2aLSL2axJlykoTkA3U9YUL2msqbNNRK5U9VkN8AQP7jtDXe88y0E5nJI1KjRI9S0JHEHmRZwcWDmWfxLVV/iT/d0hgoVc1iK1gkOSX7k/wCY6hZJMmRKBmKCQnNVcydsySTQDU0gJcFyGWkLOZAIpk4/j5mDNqswmYAquFz7xh7ZEh8wCd3jMWrwnyxaw2EzZ0sTFSlK5vBBwJbqzqbPmIrhihe1rSkUDKLkvvRvjCD/AFjvPxreJaSCJKAgNmFE4s88iO1YX0cVTJcxKCkLRLIThZnahqOujVf35hzh63TZypkyYUgqXpqlAq2dHIq8Ms2c4pC5cSF2i0Tp2HD5QaMASMR9fKG6Q4WSxBndgnU69TGjUMFmO/w/zGQX/wCrWcUxZdo9hYyWyxBaGyUKpPXbsYCJBFCGLsQcwYaLUkUWkulQcRRtlmxfeI84FR+NP8j60ibGDvDJoKq2MCr6uhEzmZR3KSx9Hp76QVQnUax622WXviVE+w3WLPOTMmJ8azaTU5S10w+MjNIFXNQCzloYJ6akCqnqc6nSgJUroHPSNbTZ1yleLKJH4m1HbXtrG9sl45bJKZC1JIRMCXlKBqaAul9WOgxZACtjQTbbemUcCEeLNXQSwxc64i7EDUPgAcqKg2ETOUsTAokWi1qqkB8EkbpfX/8AIa/hAzJGTcNoTM+z2eWrEsPMtK2IUl9CKNsgUFCXNSfVdEiwSmfEtWZJeZNVv2+Ag59kmy+HFOVzlOo+ZRoB0HTpE6rXJswatasPOvamSU9+ucVL64hWtRRLYncVSjturqaD5Vrq4fmTlYlGjupSyW9+ZPaNttIbfeUy0rDj8qEJBOe25MF7OjwEBAbxFecjP9I2HzaLc2XKs6SiSOYhlTD5j0H4R0GerxXuWxKmrOTAElSiyUpFSpR0AGsGvrb+JLNJJLDqS9AAKkk6AbmF28FG3TxJkOZEs+av3itVkbaJG1dTEt53gq2TDZrLiFndlrZjNbU7I2T6no33Xd8uyygEpc5AarUaBI7nSLkSKcHcOpxpkpFAAqafyvRPdRHSgJGREdTWkMMmGkCOGbs+zSRjrNUcU0g0KjoOgFA2dTrEfEF+pkpNeZsoOyp3xak+KVGqZAxEfimKDJSOoB96kwoWVKsSlqqpRJUep0H8jtF7xVTUhAyfFMV+NZqW6DIdAPSUyGDaCEGa47T4lnw+1LPwJihevEUiQSJmNNFMsB0kowuM3zLf2nLWhdFu8KYAaJWMJOz5H0LGOcf1VvuYgCx4yoiYo4ip1eGKDEdySo9mgJJvC81TrVNtKqkkr6P7I97CL3CHCcycpM+a6JIIIPtTCC7J6fm9z6FOE+E0rlpmzwcBU4R+NvK/5XJPVhD/ADrQlEsYtKhIZidKbAfvCzzw0S0YlMlAyG/Xr3havO/cagkURtv3i5eFrMzzFxtoIWJlnUV4Uhy9OkHk2hX7WOnujItf9Jliip1RmyaPrGQcqN3CN/S1yzIXMDCqCqjdC+nXKCtjn8xD5Zdo4hc15GWcEyqDv7J3joN029U4JwTEBhhIKmJZmqaMR1hTR6+yUPMlpdPtgHy9R0327ZCpd6BWkG7LZZyA5DjpUH3Uhfvy7PCedKH3fto/B1H5fl2ymxpVxNvB/eMVMJlqTKWkTHxJSsPLm0qhYNQdQtLEHcOCIl2tJDj3RoucPSDdVpPcnF0sr8KtmnAsqROPLi2QvfYFiX1EacWXNOtSiqXNKZh88qZRRGyFZN0+MAOMbF9oAnsPESMMxvbT7Km3GR/wIpXRfVpkAIP3soZImOcP6FeZPxHSKSM3TdSEcpScScwoEfA1g3MdtgNNI8u+/ZNoYVxjJMykwfpVksdHfeJb2s8wo+6BXVmA5g+4/eGSNQAylTpoloDknSKd6T/tJ+xWQvISfv5wynKByB/8aTkHYmtWBN23FguxWdQK1Utc9NQka2eWdfzkZ5bsZua7ESUBCAwHxipBt7clzokpCUDvuYOcI2b7RaDaD/wyCUStpk3JUzqlOQ0etCmBV4laiizSS06e4B/8cseeYewcDc0cFocps2TYpCJUuiZacKRrTU7kmpOpgyvpovXxewlJpVZoE5vCHOK5yypT5xIm0TJyysmnbrkPl2camGK6rNJmjAfu5mjeVX8QFQu44aMwi5OSCP3i1aeG56fKyuoP8tC7ed5GQhZmOkpzGtNhmfSEAXGl4+GhgpSVggjCQxY5H8pDv6doUuHbgXbJ32u1FSklsAUSVTWDAkmpFM/agld9kVbCJ05JEtRcIVmqtAa0T888jVsnNKTjU1BypFH2A2EEKK1ThKAKvMaITRgBAhUxyVK5id8h/mKVvtC58wYjUkdgILWSwlZc5fWUGV9QyKdmsa1qZOWp2ghKu/CoJSl3Lk6k9YMS5ASGAYQPvK3qlVQSFmgbrGka14bt3z1jIUrRxVZUrUlZUpYJCixqoFifUxkWC3PRF+yXj9lUEFyU+dOxLkpH6Q3RyYtWJSJRVPmB/DH3YYMqZ7LvonzHXL0V7QC5LvUmtS5qTXOsc8qi11m6b4UUiZJmHCdH+BEFkcSaTZYV1FD/AB8I4rd96TLPMxS20CkqfCsbEd+zaQ/SLwROSFIdKsIK5aiCpB76j3EPUAwyqnKxbpMrETJXhTmEr06BQo3dorqxAcwIfLYjcHURVU4fY/CD10y0zJHhkuU/+3YiJq4GyV/63EXrNc6ZiSU1b6f9u4MDp0ooLRfuW8VSlgg7075j1+YEMoqja7ibIfCLFjvSfKYKPiJGTnmHZWfoXHaOipsCJ8sLQPNl8qt8di+0BLz4fIzTFAMss+ROPKMCzUhgCTuQM+49YsTpiZSStZZKQ5Vow266NAe23aUnKMl25aQUzB4iCGIVmR1cEK/uB7iNvTaHOF0eHLXbp4aZP8idZckVQgPqqij/AGvUQMn3gq0TSSeQa79B/Ma3rNVawAibUZoIZRH1qMQ6iKMuZg5SGaGNTZZ5qAABSNLZbwirsYWDeAAJxZdYGKtipyw+Wmp+ukZj0vj2YlFSzZKI82gaF2ZLmWlYm2gMPYlfF1PuTkYs2OyYilLORkM8LDM7n5QWTJTKGOYqrZawdsglSwkEqoBVoAX5eHiTQ1UgMB848vO+TMWycnoBmToBBW4uHiT4k8MW5UjQ7q69Poa1mt0XViYqDD4mGQy0IDAANGk+1oQGTpAS129Sso0jWp7feDUTCnxFbDKkqmuy1HBL3xEOVf2pr3Kd4a7uu0KSZ08lMlO3mmH8COu5yEId62r7XbFzVJCZMrlloHlSBp1JLqUcyYQASuGphALpDjInKPYsTL3SCRzZ7xkGjsb42VLQsWaWoYJCCkkNWbnMW4z5hhAegAzeinLs6lClaZmgTX2jpF5KQR4swkA5OaqHTo/tHrnkak+0rmnCgYUDJvqp6/6jnq27RJvlouclBZHMv8Wr9Nu+faLtzXfNUoTQrAEVxaJ/ntrF27rlRLAXO5RoPaVG9utpmMlIwoGSR9VMU6TgVXPStONBcO3URJYLYZKwsZZKG6Tn66jrAOwYkHofMP37wSmJIcQZGGK8EAl8wag7jeBxlxYu2djkhJzRT0092XujUGNGNfBN74VeFMPKssDsr+FZd23MdEVZgsMajrrHHLImtPX1zjpPCl8mZLwLLzJbAn8SdF+uR6gxUFaXlcIPl90Kd5XIRpHTjzdopWuyhWYig5BPu1yxo1X7RUmrmANMBmpGp847K1/ueOmW+4gajOBEyzYKKR3LQaZzW13SZp+6mYhqhQwrH7HtBWw2MSmQHKsj06AZwTvC4nJUjLMEFiOn+Ioy7fMllpgxAZKaoHpVux9INsvzrYLOAp/vCCUp/cj6+cLVpvCbOV5lKUo5DX0EXLTdSZxxomlJP4+Yeik19CPWGi6rFIs6QZf3kw5rLVPTSnT4xrfjab8M3AiQgTprGaQ5Jyljp16xreF7u4RRO+pijeVvmrOBRdI6VPQkaCIZctyIZGbYlL7QfuS5EqT404kShUAUVMbbZPXXSMFnk2RMuZaw8yYWk2b2ph/EvZI19MyWjW03z9oOLE35cgBs0UFXim8SpBLAJAZCRRKQMgBpHLLevABKSdytXXMn66Q+cYWjBZ31xADqc/2jnS7OZkxMn2l8y+idB6/xBQrIs05QBShOEhw4LscoyOmSLnZKQQMh8oyN4jbmsiXMtC3UXPwA/YQdsglyfKAte/sp7bxBLs8xRCVBgKAbVdusGrJdBpBpWw5aVzC6nJMW5F3k0ArBZVnTLQVqUEIHmUWy6b+kJ1+cSFbypIwyjmonmV3bIdO+7RrdNtevW+pVmOGXhmzhrXAgj/5H6pENx3qqelQmKxTElyS3MCc6bGnqIVsGHb6+UT3daDJmBbUGY3SaEfH3ttE9mZOgXRMYkRYtNFQNscwBYILggEHcGoPug5bJLoxD2c+0Yt7AuDEiatBEyWRjS7A5ENVJ7/xAS7xrBAL6wE98McTS7SCByzB5pZzGlD7Xf5QcUtzHFLzlKSfHRiC01UE5kD2g2o6Q1cNcchSUicQpJ8s0f/YD5iKmQsdBVFWfZUq8wjeVPCgCCCDUEZEbxsTFACt9xFiUQDtlj5SFJAYOzf4h6SYht9jStBJT6xNZy2ZdQJxSnT00P19GIXKFMsFC8tgen+DHQF2BmAAI0O3SBVtsWIkLDjRxASwUuXI7lND7vKfTD3grYrzlWWX4kqUqfacTJBACZQ/HhfEv+0FtxnEU651oBKDiA9k/tFAgGhDHY5/XWNuxmcDXTOtdsFqtKjMWpWJSjoAXwjQAZACPLRJwTFAaE/OLd3XpOkLKkF3oQr2hsTr3Lto0U71nmYpcxASFLrgyY64XLF9neuUXjlEZSlniS34iAS6JdSN1Gg/j1jfge71LKp8wAkkn0+vg0L1tkTFzkSCkpUTiWCGI2cHYfOOly5P2azgtowbdqD1NIcebtN+Lib3R+NI6MKR5C19iR7RmFXtMnXX4x7G1+K2JTrqCThUQCPKs5EDQnQ/OBN58Sy5QCKKU9T03OrfODVzXsi0SyhY/Uk5g5fR9D1UeLOETKWZkuqCXUNjm8Oc43EeQBfF6zJ55jyvyp0H+h+0ClqGQ/wAmkTT1VLDLT+IhXK1+h8f5jhGjQn/Xy+ukE7hu42ib4fsZrOw277f7igEqNQn3A1/kx0vha6UyJIAYqVVRGp2HQZe/eLk2pWvKx4MJSGSkMANBt9dYOXNMCk1roRG8+zhSSkwJueYZcwoOh1hs0qUYs1hwFSdjy9Umo/j0iyLPtnBi8bGDZxNR50hwPxDUd9R1HWB9hWFAKfOOdmlxoux64qj4wnX3YvsqpngpZleIoDIhffQGlMvWHdKmOVIXuMrGZiBMQOZDU3STke1IY1QcJ8YLllkKp7UpRp3SdO49RHUrm4gk2kcpZQzQfMP5HURyw8Hy1IxoKgoVLNnsKmKFnt6pShiJBSaKGY90MFd6SRHs4kgDrpCFw7xlkmcWGkxOX9wGXcUh4s9oC2IYghwQaQwVi7OydyfhFdcp3BHeCYFH9IrBLF4WA59jINIqW26kzQy0sdFf5hjMt66xWCATE9UkG2XRNlVYrTpv6HI9vjAycsEHfUGhHoY6baJGQoxzB/1ADiC5UrThwhzk2Y3rDrY250q3TErcYVJT5UqDt2PmT2BboYIKvcTlSkk4cAKqs2NmxUoyQSrR2FIrW2wKCVpVLbAlgpLkuKuoVOXziK5LDmVsMTh9paGVMV0eiffGwt3ps5NbF0Wm1kAy5afDbkfPDo/VmjIDTb3mEkpJCXoHVQaDOMjtv9clHEvFhUfDtCWZVMM7YE1DnQlwoGu5aLnvtE5BkrDKYuk9Cxz0enR2O5V5kkJAlTjyf9ucOYAGrauh80GqSabRqSQsJUQielsEx6LDcuIncUCyehO2Sk4v4RKFeNJFHcpGfcdW0hJlTgD5HOo69v2jrHD1+4wqVOACw4UnLo7Go6jTMOMg3GvB2J50jPUU5v8APXWIywl6M/SRLtGBaJlF4VAsotluNG90dEuS80TUI8MYSRkrNhSg1H5ukcyXTlKGOr75awfTaypKVOz1dNCFChy1HyjnjOXTG+nQLXeCZUta5gokPT2jkAOpLCsKNy3qqcVqmHnxOwywmrDsadmirbL1mzkCWsggFyWqpsniKxSsCvEySnzHRv526iKqo6Wq9CZMhINXPwI/mCSrGJZoOVfMkbPUj0OmzQqybS6JcwgKSUjAU5MTX1/ZoZ7xtqZgZ2VLYp/MlnB9UtE2bh6qG01JYUgdPII5g4III3cM0F0oCnalHA+PygdOAxdIiKq7w1OSJZkvzpJfcjQ+ob1eFm9Lve0TaUS5+H8xYt+KWpM5NGoexNPcfnF2+rfKTJNoKkpK0hJfQghz7gPUx0iKUrDZJ3i4JbFwSXLISkeZaj7IAzPzgxw1xeELKZM0TEpUXQXAUH8yQah9+ziEbiPigzEGRIdEksZhIZc4g0xflGYQKVcuYWpUwpIUkkEZEGohsaV9XXNxFLtA5SxAqk5j+e8FsT6x803DxeUqAmHCoZTB+7ZdxHWrg4zBAE3I5LBBB7t8x/mCZa7Nnw9z1sIhCd42s83xEBQY9Rk0azDClHaVAV/1SFy+7POKROSVOKhIYEhnGefwzA0qeXzrwNyjzdenr+3WJ79sYmyCgLMtQqlYLFJZn211ja2d6c+kcQomoUhcsotKaBLuFOzF6gpzo5ZoWr2t6ZUlTHEqYcKQM8ANP/UqvvgrblJmzlTEJAM0lCFDIIHmmPo4cjoobQn3nawuaZgHL5ZKRtQBXc07A9YrXjEZXdU/Ammpms+ladKR5HRbJw+gIQFF1BIc7lq/GMjfzR5QpzZKrOGX97ZZlUqBoOqT7Kh+E0OUazLIlCQFkrs5/wCOajzSiammafzIPKc6QKuXiJUoKlzEhUtR5panY/mGoPWCgBlp8aQy5CqLQch+VWzaKipZWsQWiWSpKFrAUzypwLBSRoSGIGgWPKWBAGTBcXEJB+zz0lMzykEUVrTTF0o+gFBAqXJRgKkgrs5LqRQTJCvxDY/nTQ5HcVptnSSlK1ulXLKnHp/217jp5k1bECYwFuNOE0TU+NJDKAforoWhLutWHHKWDymoOddR2MOtw3+tEwyJ7PkC9D+rYnReR33l4kumWtJnIDTAC7DMPUQWb5VLonCShAKlTaeylIONX/1S1K1zyOUCrzvFUxh5UJ8qRkOvU9T/AAI3t0xy0a2awFRFKnIRFdTj/Ta8EqQqyTclF5ZPsn6/baGm9LOqUZb5hJSeoBLfBh6QmWK5/DQuYDVLYS3tPkN3+TwzTbzVPEsrI5U4c9Qav1+dDG3thu5J+JKq86GbsMj7vlGWwDEUgbKT7svjAay2pMtYUTTXt9Vg5aUhYSp3DM4ao0P10iLNVUV56QtGFQdx8DT67RzDiy8FhXhLJOHfJQ0oNI6h5T0+Uc848kJmPMRXw6d0w4ikeMaN0AesbyQ50itp2haGrgXxVKWAVeGlJoMgo+XPc0puIV1KrHeP6X8HgWDGsEKmHE/pSmew7vG7bYRdF/zZCmSS2qHp3G0Pdn4plzJRVktIqnXuNx1gVbOCluGAqc9u8c7vC+pSLXNswfCheBMxJd1Cimo4GJ2z6wXGzpUsvbud3kYEqcKcOSMi9YA8b3sQE2ZHnmjm/LLfCT0KiQgd1H2TAXha+FyZJM0uhLqxHMByYA222LnFU1iJtpICQXdIIYJPRKFVFKzDq8Xh+xzys9K173jLRKWrE4I8NH6AedX9xcN1gBwxZzabUlZ8qBiOware9jGnEEwTpypaVNKkcj6FhzHYkl/SCVktCZNgnTkBsX3Mt/cT869I15vPSGs/iVWJTTKOWod4yE7n0+ceRP8AbIt1TwzLAIP13ghdF4LkKxSVOk0VLX5VjY/zA8y6EkVHTpl9dhGiTV2B94+uzRMyvtOzqqVT7TZHAHnl+1L3DZFPvER2SamZi8NIJI+9kHyzAPaR1GwqnSlCvXZe8ySoKQSDlUCvQ7j0gxNs/ipFos5ZST97LHsn8aWr7o6zKWcM3tEiSpBxFSpKTRbnxZBOitcL7lv05GFM1clkrWWZ5cwHMA5KcMpOjkBST8LFlvUTlglpdoAYLyTMejKphr7jRxE7JJMvAQo1mWc50zVKzIUNg9PxCka/jbsKfg/eqSQcQrUaaEdIaLhugqLjLUxVlqSgA4fEkOyVgEqlP7KgeZLbOfy6gv8AcwlqkgoZtWNOhfUEaxFjrMthtqswYISKD6eIbwuY+GVpd/aSMyB7Q6pz7PBxEsspUtBUzuo0SkAO5JoN6wh8ZcbhjZ7IpxlMnD2jrhfR9fUP5o2lJLHeDHBMqMng/cFtCFeCS6CPu1E5flPb4jtHOrnt2NJQsusVSfxDMpO5GY9YuptCgGBLadDvGs2xwvy8nJSkltesLU6aC6TkQxiH/qKiKmKVotLmCRgScky1FGx2iupRMX70OIBWooe2hig0IFOGLpNptUqSA+JQftr/AB6x9d3fZEolJQMkgD3Bo4f/AEDuPEuba1jy8iO5+vgI7wsMlnYmg7mGAB4wvQWWxT5+TJIHxDx87cG3WZ05U1Q9o+pJcmOlf10vMiVKsaPaUHHQb7v+8COHbAbPZsTAkDXUxcm6nKprzFRJbGhgVDfmAwnoXD9MW0CEXokzJs1J5ZSSlKj7U1VSejOVEdQNI3vW0qTKWtJAXMoD+EkFz0CJZJH5prbQv8QKFnkybKjQeJNdnUpWQO3KMuojZXxT2G2pYUkolgs7Mxq+pfNyRX6BzimUqWiz2NJPInGvYFVM+gBPrFThS7lTbRLUaS086tjhqKbO0V7/AL2VNWuYnmxKbGBQkCgG5aOU6trIRYk/i/8A1/5jIE4zqz+v8x7E/wCfh0aeIbqYC0SS8tVS2XeF4rqXALVftrDJw3eAlJMpbGWp6bPtAq+rAEKPhF0EuOn1+5jrnvW4jpQlhLuC3Qxau+0TZU0TJZY1djQh6g/XyigEu9DiOQArnWm3+OsbocEOW9D2bplHLc3s8Ga8bKi0IVaLOMv+aS1QfxJGxziCwXjLnJEqeScP/HN9uW2T6qT1zEC7BeS5CxNTmM9iNjuO8M9ilIKDaEyygrAUsJD+oBPlIL0rWL8uNzn8VjGn2nCo+IQJrN4n/anpOQWoUP6s9w9Ymu62mSVgJmKADqswIC6KqpyeZGrhzk+eKLdgVKmJZCgQasihSTqAcu2RiCdIUkpRMcgf8c2WCVJbLr3Dvs0My2bjoTt9qVb5IlqWESc0ypbpSf1PVRB0VkdAY5vf3Di7OrdD57Q0ykzBNKkt4meF2lzxoU/gWD0rkQ5YsEu0SpyMCxmGrmDsRoenu3i+LBuuQLThIIJDajeDMi14wT7QHMBr+YfuNIvcS8NGS6kPgNW+FIV5M4oUlaTUGlPgehjnqy6qsbsZKoqTlRemSgqWJ8schLKH/jVt2OhgfPHxhUrlehyiCWCSAKnbc5NEqxBngW7vGtspJDpScRoTl2619IC+if6eXQmyXfJSzqIxmmalf5rDFb5hUOUOpGRpRRGdaZHP80Q2eaFFOEciBpUUDfDKKPGV8ostmUsGp+RNfrpF6Q4rafHtl4q8UhapTg5EBRLkAgBwKDKGO9JjAysJISHI/HoEjuSE9lPpAPg+0YftC5kpaXW+JYorGSWrt8iIlt9vVjmKTUy04nJp4q38MdkglZ15gIvHWnO80NmT/HtibOVPLkkmcpqEp5l+hXT/AFAC8pwM1c+cHXMLhFCw0fsGGwbWL0iWmz2NUxJxLnLwBStQnmUoDvTWFsgqNVOXo71OUcsslQ4XdaDLsFonqIxTXlobao19YUQshwDSvSrZ+opDPxfMTKTZ7KD5EYlfqP8Aon1hWRLJNKk6D0+ukTn6gxR+/wD9P+YyLAsMz8B/9QjInVXsSRE4EUZa4mlrMdmTKlHYGIvAGiWI2jcrMbS5xg02oqzrJiASQoB93+cO9mvNBwlOJGEMA1IWRPjYWkRPhDjwYbRYrOvmwh39nlUk7uGcfKPUWWYnyTsaD7Mypz0VmD3EABbQMjGsy3k+20azngwctJCBhXLUpBeoqx33SR7jEiCDVKwokeY5KA9lbVB6mo+IAIvpaaY37x6L9zxISXz0dvqkOgMiyoXaETpgOJCcJSTQA76HMscsukKfEVxEKWtA5cRAAFWDV9XgvJvmWwBxpI8porCNq5jpFmReUpSgVrSBlhIIHesN5TZ7hLuS81WeYXGNChhmIOS0/wAjMHvF+9bCkJE2UcchZ5VaoP4FbH5wQva4ETQZkhSSXNEkZA0+DQtSLTMklSKgGikHJXcfvAqXaNR0hv8A6YT/AA581eyAH2KiUv8AGFW0yeULTVJod0nY/sYOcFzP+f8AQn4KJjTs3p9S3ZJShCeojlv9T7f4s6XITkVBSuiQWh3u69cdhkzgQAEAKU/lUOUv6iOJWviMptEycsOFuEfIV95yjpwj0Yr1tKUpEsVSPPXIAOffQbupJhLv6aUoRKSo+IsmcvQrVNLJHTlCadYsLUqZhSs/880KUdpSDiJ3AJTT9AjWzSROtapqyHSTMbPClFQD0DJGsRll5ThGtKXGZZcuzg8siWEk/nIC1Gnp7oh4du9SrQjElWDFiNMynm+YEemd4i1zJcpSlqUSSxqSakE0A90GeHkzJZmTJiTiKCEOQWJ1Pwgk3k160F35aETLRMmLcuaJyAAYDrFGbbSlPKAANqVgxI4cILkkk5xYN1JR7A9YdZbbZaFqOx+MZDL4afwiMjeN+nkvIiaWYyMhdFhEeRkZGZHNMVlqjIyMGiTGjxkZAzxRjdBpGRkZm0tMSYRHsZCzxSRFS1B86xkZBWQXUfvQn2VOFDQhjF/hpRE2YBlgUP8A2qjIyCKdBN4zUXROQlZCS5Ip/wCMn5pB9IQOHw6FkucLMCSwd3plGRkb/p1GMlkWTOnIPlTJSEtRgqWh2IrqffBW6rrkygcCAl6E1cjYklzGRkdHO9iabOkJokRSthYpaPIyMYqz7QreBs2eo5mMjIWqoZh3jIyMgU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97418"/>
            <a:ext cx="2667000" cy="356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previews.123rf.com/images/dgool/dgool1204/dgool120400721/13094951-copper-wire-isolated-on-white-Stock-Photo-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1192"/>
            <a:ext cx="3697286" cy="3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>
            <a:fillRect/>
          </a:stretch>
        </p:blipFill>
        <p:spPr bwMode="auto">
          <a:xfrm>
            <a:off x="3362325" y="1333500"/>
            <a:ext cx="25161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143625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57200" y="30163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</a:rPr>
              <a:t>7. Three </a:t>
            </a:r>
            <a:r>
              <a:rPr lang="en-US" altLang="en-US" sz="3200" b="1" dirty="0">
                <a:solidFill>
                  <a:srgbClr val="000000"/>
                </a:solidFill>
              </a:rPr>
              <a:t>models of chemical bonding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09600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09600" y="6172200"/>
            <a:ext cx="242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transfer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352800" y="6172200"/>
            <a:ext cx="238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sharing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204743" y="619587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Electron pooling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1335333" y="685800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0000"/>
                </a:solidFill>
              </a:rPr>
              <a:t>Ionic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789168" y="762000"/>
            <a:ext cx="148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FF0000"/>
                </a:solidFill>
              </a:rPr>
              <a:t>Covalent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6734810" y="762000"/>
            <a:ext cx="1313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FF0000"/>
                </a:solidFill>
              </a:rPr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26332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203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Bellwork: What happens in a covalent bond?</vt:lpstr>
      <vt:lpstr>Remind Me: How do we write a Lewis dot diagram of a covalent bond? Try H2O.</vt:lpstr>
      <vt:lpstr>1. We have seen sharing and transferring of electrons. Nonmetals share with each other, and metals and nonmetals  transfer.</vt:lpstr>
      <vt:lpstr>PowerPoint Presentation</vt:lpstr>
      <vt:lpstr>3. Metals hold onto their valence electrons very weakly. So the electrons move around the nucleus freely.</vt:lpstr>
      <vt:lpstr>4. Metals in a metallic bond are like positive nuclei existing in a sea of electrons.</vt:lpstr>
      <vt:lpstr>5. Let’s watch a quick video to see metallic bonding in action! Follow along in your notes.</vt:lpstr>
      <vt:lpstr>6. This is why metals conduct electricity, are malleable, are ductile, and shiny.</vt:lpstr>
      <vt:lpstr>PowerPoint Presentation</vt:lpstr>
      <vt:lpstr>Work on the next worksheet. DUE AT THE END OF THE PERIOD.  Tomorrow we will review. TEST FRIDAY.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What do elements in groups or families have in common?</dc:title>
  <dc:creator>james</dc:creator>
  <cp:lastModifiedBy>Perry, Juliet</cp:lastModifiedBy>
  <cp:revision>29</cp:revision>
  <cp:lastPrinted>2016-03-16T11:52:43Z</cp:lastPrinted>
  <dcterms:created xsi:type="dcterms:W3CDTF">2016-03-01T01:03:27Z</dcterms:created>
  <dcterms:modified xsi:type="dcterms:W3CDTF">2016-03-16T12:41:26Z</dcterms:modified>
</cp:coreProperties>
</file>