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75" r:id="rId7"/>
    <p:sldId id="265" r:id="rId8"/>
    <p:sldId id="274" r:id="rId9"/>
    <p:sldId id="276" r:id="rId10"/>
    <p:sldId id="277" r:id="rId11"/>
    <p:sldId id="278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7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4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1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5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9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0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72EC-D02F-49C6-855F-1E5083315A67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62" y="30804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Bellwork</a:t>
            </a:r>
            <a:r>
              <a:rPr lang="en-US" sz="4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happens in an ionic bond?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49" y="1447800"/>
            <a:ext cx="84297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Nonmetal gains an electrons from a metal; electron TRANSFER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357115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6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Some atoms bond with a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bond. Let’s try one.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sites.saschina.org/kdavid/files/2013/12/Lewis-Dot-Period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8" y="2209800"/>
            <a:ext cx="5410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65111" y="6037941"/>
            <a:ext cx="46976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Circle the shared electrons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81389" y="3468105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4800" y="3496270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7297279" y="374263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07761" y="3499186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86255" y="3762461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86254" y="3957935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89158" y="4015535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76521" y="3496270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60905" y="3528717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479289" y="3805535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479289" y="4034135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761238" y="397714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61237" y="374263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289022" y="3528717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26423" y="3648722"/>
            <a:ext cx="799552" cy="310719"/>
          </a:xfrm>
          <a:custGeom>
            <a:avLst/>
            <a:gdLst>
              <a:gd name="connsiteX0" fmla="*/ 435006 w 799552"/>
              <a:gd name="connsiteY0" fmla="*/ 26633 h 310719"/>
              <a:gd name="connsiteX1" fmla="*/ 159798 w 799552"/>
              <a:gd name="connsiteY1" fmla="*/ 35511 h 310719"/>
              <a:gd name="connsiteX2" fmla="*/ 71022 w 799552"/>
              <a:gd name="connsiteY2" fmla="*/ 44389 h 310719"/>
              <a:gd name="connsiteX3" fmla="*/ 35511 w 799552"/>
              <a:gd name="connsiteY3" fmla="*/ 62144 h 310719"/>
              <a:gd name="connsiteX4" fmla="*/ 17756 w 799552"/>
              <a:gd name="connsiteY4" fmla="*/ 88777 h 310719"/>
              <a:gd name="connsiteX5" fmla="*/ 0 w 799552"/>
              <a:gd name="connsiteY5" fmla="*/ 142043 h 310719"/>
              <a:gd name="connsiteX6" fmla="*/ 26633 w 799552"/>
              <a:gd name="connsiteY6" fmla="*/ 230820 h 310719"/>
              <a:gd name="connsiteX7" fmla="*/ 53266 w 799552"/>
              <a:gd name="connsiteY7" fmla="*/ 248575 h 310719"/>
              <a:gd name="connsiteX8" fmla="*/ 115410 w 799552"/>
              <a:gd name="connsiteY8" fmla="*/ 301841 h 310719"/>
              <a:gd name="connsiteX9" fmla="*/ 142043 w 799552"/>
              <a:gd name="connsiteY9" fmla="*/ 310719 h 310719"/>
              <a:gd name="connsiteX10" fmla="*/ 585927 w 799552"/>
              <a:gd name="connsiteY10" fmla="*/ 292963 h 310719"/>
              <a:gd name="connsiteX11" fmla="*/ 612560 w 799552"/>
              <a:gd name="connsiteY11" fmla="*/ 284086 h 310719"/>
              <a:gd name="connsiteX12" fmla="*/ 701336 w 799552"/>
              <a:gd name="connsiteY12" fmla="*/ 266330 h 310719"/>
              <a:gd name="connsiteX13" fmla="*/ 754602 w 799552"/>
              <a:gd name="connsiteY13" fmla="*/ 248575 h 310719"/>
              <a:gd name="connsiteX14" fmla="*/ 772358 w 799552"/>
              <a:gd name="connsiteY14" fmla="*/ 230820 h 310719"/>
              <a:gd name="connsiteX15" fmla="*/ 781235 w 799552"/>
              <a:gd name="connsiteY15" fmla="*/ 106532 h 310719"/>
              <a:gd name="connsiteX16" fmla="*/ 727969 w 799552"/>
              <a:gd name="connsiteY16" fmla="*/ 88777 h 310719"/>
              <a:gd name="connsiteX17" fmla="*/ 648070 w 799552"/>
              <a:gd name="connsiteY17" fmla="*/ 44389 h 310719"/>
              <a:gd name="connsiteX18" fmla="*/ 630315 w 799552"/>
              <a:gd name="connsiteY18" fmla="*/ 26633 h 310719"/>
              <a:gd name="connsiteX19" fmla="*/ 550416 w 799552"/>
              <a:gd name="connsiteY19" fmla="*/ 0 h 310719"/>
              <a:gd name="connsiteX20" fmla="*/ 399495 w 799552"/>
              <a:gd name="connsiteY20" fmla="*/ 8878 h 310719"/>
              <a:gd name="connsiteX21" fmla="*/ 346229 w 799552"/>
              <a:gd name="connsiteY21" fmla="*/ 17756 h 31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9552" h="310719">
                <a:moveTo>
                  <a:pt x="435006" y="26633"/>
                </a:moveTo>
                <a:lnTo>
                  <a:pt x="159798" y="35511"/>
                </a:lnTo>
                <a:cubicBezTo>
                  <a:pt x="130094" y="36960"/>
                  <a:pt x="100101" y="38158"/>
                  <a:pt x="71022" y="44389"/>
                </a:cubicBezTo>
                <a:cubicBezTo>
                  <a:pt x="58082" y="47162"/>
                  <a:pt x="47348" y="56226"/>
                  <a:pt x="35511" y="62144"/>
                </a:cubicBezTo>
                <a:cubicBezTo>
                  <a:pt x="29593" y="71022"/>
                  <a:pt x="22089" y="79027"/>
                  <a:pt x="17756" y="88777"/>
                </a:cubicBezTo>
                <a:cubicBezTo>
                  <a:pt x="10155" y="105880"/>
                  <a:pt x="0" y="142043"/>
                  <a:pt x="0" y="142043"/>
                </a:cubicBezTo>
                <a:cubicBezTo>
                  <a:pt x="3554" y="156257"/>
                  <a:pt x="20150" y="226498"/>
                  <a:pt x="26633" y="230820"/>
                </a:cubicBezTo>
                <a:cubicBezTo>
                  <a:pt x="35511" y="236738"/>
                  <a:pt x="45165" y="241631"/>
                  <a:pt x="53266" y="248575"/>
                </a:cubicBezTo>
                <a:cubicBezTo>
                  <a:pt x="83848" y="274788"/>
                  <a:pt x="82799" y="285535"/>
                  <a:pt x="115410" y="301841"/>
                </a:cubicBezTo>
                <a:cubicBezTo>
                  <a:pt x="123780" y="306026"/>
                  <a:pt x="133165" y="307760"/>
                  <a:pt x="142043" y="310719"/>
                </a:cubicBezTo>
                <a:cubicBezTo>
                  <a:pt x="178236" y="309836"/>
                  <a:pt x="463697" y="313334"/>
                  <a:pt x="585927" y="292963"/>
                </a:cubicBezTo>
                <a:cubicBezTo>
                  <a:pt x="595157" y="291425"/>
                  <a:pt x="603442" y="286190"/>
                  <a:pt x="612560" y="284086"/>
                </a:cubicBezTo>
                <a:cubicBezTo>
                  <a:pt x="641965" y="277300"/>
                  <a:pt x="672706" y="275873"/>
                  <a:pt x="701336" y="266330"/>
                </a:cubicBezTo>
                <a:lnTo>
                  <a:pt x="754602" y="248575"/>
                </a:lnTo>
                <a:cubicBezTo>
                  <a:pt x="760521" y="242657"/>
                  <a:pt x="767129" y="237356"/>
                  <a:pt x="772358" y="230820"/>
                </a:cubicBezTo>
                <a:cubicBezTo>
                  <a:pt x="801676" y="194173"/>
                  <a:pt x="811197" y="162176"/>
                  <a:pt x="781235" y="106532"/>
                </a:cubicBezTo>
                <a:cubicBezTo>
                  <a:pt x="772362" y="90053"/>
                  <a:pt x="743541" y="99159"/>
                  <a:pt x="727969" y="88777"/>
                </a:cubicBezTo>
                <a:cubicBezTo>
                  <a:pt x="666917" y="48075"/>
                  <a:pt x="694947" y="60014"/>
                  <a:pt x="648070" y="44389"/>
                </a:cubicBezTo>
                <a:cubicBezTo>
                  <a:pt x="642152" y="38470"/>
                  <a:pt x="637279" y="31276"/>
                  <a:pt x="630315" y="26633"/>
                </a:cubicBezTo>
                <a:cubicBezTo>
                  <a:pt x="598813" y="5631"/>
                  <a:pt x="587823" y="7482"/>
                  <a:pt x="550416" y="0"/>
                </a:cubicBezTo>
                <a:cubicBezTo>
                  <a:pt x="500109" y="2959"/>
                  <a:pt x="449639" y="3863"/>
                  <a:pt x="399495" y="8878"/>
                </a:cubicBezTo>
                <a:cubicBezTo>
                  <a:pt x="282644" y="20563"/>
                  <a:pt x="459818" y="17756"/>
                  <a:pt x="346229" y="1775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232412" y="3954975"/>
            <a:ext cx="799552" cy="310719"/>
          </a:xfrm>
          <a:custGeom>
            <a:avLst/>
            <a:gdLst>
              <a:gd name="connsiteX0" fmla="*/ 435006 w 799552"/>
              <a:gd name="connsiteY0" fmla="*/ 26633 h 310719"/>
              <a:gd name="connsiteX1" fmla="*/ 159798 w 799552"/>
              <a:gd name="connsiteY1" fmla="*/ 35511 h 310719"/>
              <a:gd name="connsiteX2" fmla="*/ 71022 w 799552"/>
              <a:gd name="connsiteY2" fmla="*/ 44389 h 310719"/>
              <a:gd name="connsiteX3" fmla="*/ 35511 w 799552"/>
              <a:gd name="connsiteY3" fmla="*/ 62144 h 310719"/>
              <a:gd name="connsiteX4" fmla="*/ 17756 w 799552"/>
              <a:gd name="connsiteY4" fmla="*/ 88777 h 310719"/>
              <a:gd name="connsiteX5" fmla="*/ 0 w 799552"/>
              <a:gd name="connsiteY5" fmla="*/ 142043 h 310719"/>
              <a:gd name="connsiteX6" fmla="*/ 26633 w 799552"/>
              <a:gd name="connsiteY6" fmla="*/ 230820 h 310719"/>
              <a:gd name="connsiteX7" fmla="*/ 53266 w 799552"/>
              <a:gd name="connsiteY7" fmla="*/ 248575 h 310719"/>
              <a:gd name="connsiteX8" fmla="*/ 115410 w 799552"/>
              <a:gd name="connsiteY8" fmla="*/ 301841 h 310719"/>
              <a:gd name="connsiteX9" fmla="*/ 142043 w 799552"/>
              <a:gd name="connsiteY9" fmla="*/ 310719 h 310719"/>
              <a:gd name="connsiteX10" fmla="*/ 585927 w 799552"/>
              <a:gd name="connsiteY10" fmla="*/ 292963 h 310719"/>
              <a:gd name="connsiteX11" fmla="*/ 612560 w 799552"/>
              <a:gd name="connsiteY11" fmla="*/ 284086 h 310719"/>
              <a:gd name="connsiteX12" fmla="*/ 701336 w 799552"/>
              <a:gd name="connsiteY12" fmla="*/ 266330 h 310719"/>
              <a:gd name="connsiteX13" fmla="*/ 754602 w 799552"/>
              <a:gd name="connsiteY13" fmla="*/ 248575 h 310719"/>
              <a:gd name="connsiteX14" fmla="*/ 772358 w 799552"/>
              <a:gd name="connsiteY14" fmla="*/ 230820 h 310719"/>
              <a:gd name="connsiteX15" fmla="*/ 781235 w 799552"/>
              <a:gd name="connsiteY15" fmla="*/ 106532 h 310719"/>
              <a:gd name="connsiteX16" fmla="*/ 727969 w 799552"/>
              <a:gd name="connsiteY16" fmla="*/ 88777 h 310719"/>
              <a:gd name="connsiteX17" fmla="*/ 648070 w 799552"/>
              <a:gd name="connsiteY17" fmla="*/ 44389 h 310719"/>
              <a:gd name="connsiteX18" fmla="*/ 630315 w 799552"/>
              <a:gd name="connsiteY18" fmla="*/ 26633 h 310719"/>
              <a:gd name="connsiteX19" fmla="*/ 550416 w 799552"/>
              <a:gd name="connsiteY19" fmla="*/ 0 h 310719"/>
              <a:gd name="connsiteX20" fmla="*/ 399495 w 799552"/>
              <a:gd name="connsiteY20" fmla="*/ 8878 h 310719"/>
              <a:gd name="connsiteX21" fmla="*/ 346229 w 799552"/>
              <a:gd name="connsiteY21" fmla="*/ 17756 h 31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9552" h="310719">
                <a:moveTo>
                  <a:pt x="435006" y="26633"/>
                </a:moveTo>
                <a:lnTo>
                  <a:pt x="159798" y="35511"/>
                </a:lnTo>
                <a:cubicBezTo>
                  <a:pt x="130094" y="36960"/>
                  <a:pt x="100101" y="38158"/>
                  <a:pt x="71022" y="44389"/>
                </a:cubicBezTo>
                <a:cubicBezTo>
                  <a:pt x="58082" y="47162"/>
                  <a:pt x="47348" y="56226"/>
                  <a:pt x="35511" y="62144"/>
                </a:cubicBezTo>
                <a:cubicBezTo>
                  <a:pt x="29593" y="71022"/>
                  <a:pt x="22089" y="79027"/>
                  <a:pt x="17756" y="88777"/>
                </a:cubicBezTo>
                <a:cubicBezTo>
                  <a:pt x="10155" y="105880"/>
                  <a:pt x="0" y="142043"/>
                  <a:pt x="0" y="142043"/>
                </a:cubicBezTo>
                <a:cubicBezTo>
                  <a:pt x="3554" y="156257"/>
                  <a:pt x="20150" y="226498"/>
                  <a:pt x="26633" y="230820"/>
                </a:cubicBezTo>
                <a:cubicBezTo>
                  <a:pt x="35511" y="236738"/>
                  <a:pt x="45165" y="241631"/>
                  <a:pt x="53266" y="248575"/>
                </a:cubicBezTo>
                <a:cubicBezTo>
                  <a:pt x="83848" y="274788"/>
                  <a:pt x="82799" y="285535"/>
                  <a:pt x="115410" y="301841"/>
                </a:cubicBezTo>
                <a:cubicBezTo>
                  <a:pt x="123780" y="306026"/>
                  <a:pt x="133165" y="307760"/>
                  <a:pt x="142043" y="310719"/>
                </a:cubicBezTo>
                <a:cubicBezTo>
                  <a:pt x="178236" y="309836"/>
                  <a:pt x="463697" y="313334"/>
                  <a:pt x="585927" y="292963"/>
                </a:cubicBezTo>
                <a:cubicBezTo>
                  <a:pt x="595157" y="291425"/>
                  <a:pt x="603442" y="286190"/>
                  <a:pt x="612560" y="284086"/>
                </a:cubicBezTo>
                <a:cubicBezTo>
                  <a:pt x="641965" y="277300"/>
                  <a:pt x="672706" y="275873"/>
                  <a:pt x="701336" y="266330"/>
                </a:cubicBezTo>
                <a:lnTo>
                  <a:pt x="754602" y="248575"/>
                </a:lnTo>
                <a:cubicBezTo>
                  <a:pt x="760521" y="242657"/>
                  <a:pt x="767129" y="237356"/>
                  <a:pt x="772358" y="230820"/>
                </a:cubicBezTo>
                <a:cubicBezTo>
                  <a:pt x="801676" y="194173"/>
                  <a:pt x="811197" y="162176"/>
                  <a:pt x="781235" y="106532"/>
                </a:cubicBezTo>
                <a:cubicBezTo>
                  <a:pt x="772362" y="90053"/>
                  <a:pt x="743541" y="99159"/>
                  <a:pt x="727969" y="88777"/>
                </a:cubicBezTo>
                <a:cubicBezTo>
                  <a:pt x="666917" y="48075"/>
                  <a:pt x="694947" y="60014"/>
                  <a:pt x="648070" y="44389"/>
                </a:cubicBezTo>
                <a:cubicBezTo>
                  <a:pt x="642152" y="38470"/>
                  <a:pt x="637279" y="31276"/>
                  <a:pt x="630315" y="26633"/>
                </a:cubicBezTo>
                <a:cubicBezTo>
                  <a:pt x="598813" y="5631"/>
                  <a:pt x="587823" y="7482"/>
                  <a:pt x="550416" y="0"/>
                </a:cubicBezTo>
                <a:cubicBezTo>
                  <a:pt x="500109" y="2959"/>
                  <a:pt x="449639" y="3863"/>
                  <a:pt x="399495" y="8878"/>
                </a:cubicBezTo>
                <a:cubicBezTo>
                  <a:pt x="282644" y="20563"/>
                  <a:pt x="459818" y="17756"/>
                  <a:pt x="346229" y="1775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7" grpId="0"/>
      <p:bldP spid="20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1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Some atoms bond with a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bond.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an example.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sites.saschina.org/kdavid/files/2013/12/Lewis-Dot-Period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8" y="2209800"/>
            <a:ext cx="5410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65111" y="6037941"/>
            <a:ext cx="46976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Circle the shared electrons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http://2.bp.blogspot.com/-ISoutMurroI/USF598z0VaI/AAAAAAAABHE/nFv9Ntg6KrY/s1600/N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158" y="3124200"/>
            <a:ext cx="32575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29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7" y="533400"/>
            <a:ext cx="9144000" cy="2590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some on your own! Work on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worksheets. DUE AT THE END OF THE PERIOD.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Me: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write a Lewis dot diagram? Try Be.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390159"/>
            <a:ext cx="617872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ONLY the valence electrons.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3100387" cy="273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9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497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ionic bonding,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nonmetals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electrons. The result of an ionic bond is charged particles called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3276600"/>
            <a:ext cx="2860675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We found in the lab that ionic compounds are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crystals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dissolve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https://upload.wikimedia.org/wikipedia/commons/e/e9/Sodium-chloride-3D-ion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160759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.tqn.com/y/chemistry/1/W/c/O/2/salt-res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0"/>
            <a:ext cx="4343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data:image/png;base64,iVBORw0KGgoAAAANSUhEUgAAATwAAACeCAMAAACYeEZlAAABmFBMVEX///8AAP//AAAAAAD8/Pw2Njb5+flubm7z8/Pf39/29vbIyMji4uL/qKjv7+/Ozs5zc3Po6OidnZ21tbX/7Oz/09PBwcGWlpZhYWHZ2dn/9/ejo6P/zs7n5///pKT/ODhYWFh7e3uMjIz/cXFMTExnZ2e3t7eqqqpycnIdHf//3Nz/6urKyv/l5f9AQEDV1f/x8f//r6//wcH/Pj5JSf//amrd3f+Xl///IiI/Pz8wMDCFhYX/eXn29v+srP/AwP93d///SkoAAM5XV/84OP9ubv/Gxv+env8yMv//XFz/bm7/HR2Jif9/f/8AALJdXf8AAOj/jIxCQv8AAIAjIyOvr/8AAHMAAJqGhv//mZkAAKhlZf8AAMAAANJRUf//kZE/PzEcHHQAADIAAGNHR25XV3BlZXEAAH0AAO4AAE8uLk9nZ1kAACeDg3cfH0UgIBc4OEknJztWVkIODmYAABQAAD4dHQArKwswMCdISFkWFj0cHDcZGRwAAA8iIlkDA0EeHmc+PlYxMWhKSm8zM3JdXUcAACEAAEKPWkLfAAAd2ElEQVR4nO1diV/bSLKWjXwbybKNZNkcsmP5BF+A8YkhXHaAEAgJCQEmk2zO2cybmd15u9nJm5d9u7P7b79uHXa3DrCxgWSH7/dLkHXr66rq6lJ1iSCGAV3/IcYPdYbfL9jP90+Of6Vv+ja+SpCvTywWy/3oTd/H14cEx8XenwLyTn4AS86bvp2vAxTjFVNxmy3k57i/34WS99HPRXO2akpMehn3Td/elws7zSaFUNSfSNil34E3d0/v/skjLdMJtu4QfAmP9ybv8IsFxYlCFCPHnXz96nWC7P3mAbmCz3MDN/dlIyF+SlGUVi2dTq21o6jAYTxqv67b+grAxGohRMIugjd6GGVv+xAJPBePsYMdwgQcocAtfYQ3luNcgx/m9ohCoH9h/c9EslpnLnekm86Jv2fbZ2dqIYOxq5NhtKy4GUavpW7uMEldzZ0NDSb+g6AZWFKOH+ujG6m7YvGIwWra8f0fPuDi6PK9f+8zUG4mKgRGdjujhOtvxyf3X2BUMR+PTo6/H5Wb6spxRhrL/HD39PT+B1T2nL+dnJ7e/clIyhLx+ohuZ6T4AIflD54nAl2w3DFYdcSN5vz+T8ZdbPIhuIjlV18MwT/hqs+G+9vjoUsazSuE87u38I7HhGgX4hgcbB6PpKm9Ytx4g/u7+/C671IRv4pY7iVc9W3S+IhAbUBH54rh9LLicxjTePsbujoJn+u4Fk0MPULnxZjRKZy0PxV68cBiOcmhFo5+D8n7OR5LGBlc0pNLfjk+n5f1VblA4NeT05N3WKN6vr9/evffkYRPjLJDdXNsNWLgozm5uIOjvcK/37z5F4duJz+8uX//4QeXx5GLGkkZE/J9Iezx0bgvAFuYjr/6mMA2kbGxP4/5wF8vmxPql3BtFbCfDDodXqhFXVAcnf6UQzNYIyOpFKTb7mSrhwbaa499EexRYs3vVDTK7daqlp2iKLkbdDr9h9FLWupETcedmxZzRm6LAbwhW0B3YZLz3bjHx0Rr/v699rotehm3ha3pLBefEpL9m1E6Gk9o7xLI3s1GSr3+EDdQ+zGRWmLgBtfrrJM7ZAcSYjvvC2ltn51L3aTmenL1gQWJdoQGjE2yh9qLsLnBBZhkbdoXQ+RN2r3IOe4Sb6rLZOJwIPY8WnvnTFbNTkAyfMRlJpJUPa7ZBOzeIHcyQjCpuGm71X9+9+6j6ZCWsRm6bMag4przuFMOU7Hzfnx49Oa1qV3gtKprT5m40VcMlyNmepP8O+C1HpmHvr1RozG7IShB83iueN00KGevHwHX+GHM9GweQaO6ztpNhAk8Vb/xMySSSe6v8Bke/Cwmk0ljBbNztj7Zi2ncEd52js47X8HR4Mlr8z1ILXuUVpWvAZ5DQ6UMiLVqPRr1wXDAgz/wsWg9ZzPuHzy2vgJVyTgmvmSkZphLQbr4mMORqv0ikfdL3eEQeN5YMUKaeGAgdM3uHlnP6R7d7U1EbQ7Zm/LDYflJXDZNnGgL8S6dmNK2PmIttIgLaMwoEkq4ArFc3c+yrMsH4yuP616WTcZEMHAzMK2kP4SfkzPX8quAOxbV3hXpiYrRgHpXzOHj4+MXnCo0fLKei+kkhhIuZi/EYqRzcQMp8ftyIZqX9/P8+PLxnxSlYGhOjHMGghrANdWpjd9eLRJ67uq5hBd5Ttr3009o3ILkI9WI9iAqfpHd84jYz0BOv0uyFmfdPdUGliLWO6vdxdlE/UUSAvaTF3R7XB3oQ+39gEGrxnsg7dqu1inUtHER+gK757ZhIkLHtbrv9GgtmB6xalLn2dRxR6B+fYrr0vYVSZvYV4/lStnwkAvwHM6TPXsdcyMYrZPmZh2hwMXjaroeT2ruz+3ALcaFKjAqOB04AxTXv81gQ5ogQtJ3zsPT+MDdoY2hcDlPXx0lyUe17LhxFyBQv543kpSI+3fOUGqArp4P4VbMHRVN9oSCh0laSOOguUMDhJQSNo2rzWMWwxm9nj7Djws8XfUPdnxUM9oSTYfHmOCRCZxlkqn5BxnU03FNf8VjY0v2Wl6oJXBngdVasYsRiWOtzOTMRgw+lFZa1Li28QEHpZSgEdRYDNEge8/3K+SbA514ajav6cfMRo92H/bkJuOM88GGsHPQKWN740LflTlFvJECoYH1DNhm3N5gzcGm1KXZs6kBzlpYObCk91roqkdbJvv6McPDjl3qbTaLaa7dZ6y4GD007kwk4pe5MGfDfnpSqCIL6j3Ntgcgr7z+rNwsLKeXkHUbKyY7Y5dnDPzPvkAL6C8+ZeToeELIDycehmcvOZjnsOsSMdR80w5lYXZdJW8qn4eLZHk2X5B+z0q/C/nZsqLZzWc70t98ehasJuEhZHntGdxdPmgqX5hVT4eleTAOo5eBfSEaQq11xMha11HB4zAvxZu7rFuWwu7YnUPHQKrodcnLn7XbZ0AhWwfr7b05qM/t9tomUdhdXz9Yair7FuR9d54RsxawvGxpPrNYzvLEcrvdXpkitiwraUWnWSzu6jOJSfWDOtrodkEvSF4HYt6ZHHolJnfpAKZXxA6NoMYgoGxSyZtaW5qbW0oTU2etqbmdFvi9PDW11SZa6/mpzV2ZtEcLiggut2XyHqWJwrONAjmbzk/NbTwBZD6aU3bh0I4xYpL80BeYENoB1PWvEJOojMewkQbX5wtH4+uixpIUkF9eJT6tkpdfB9LWPJgtPNsrN0HjzS7MNZvNdnnWslVQ27JL3iNLlzxiYxdI4gbRbJYPgDVUT+9CjZNrGO7ArWJxOpt2szOKtBMvopY94hjmpU3iEBXiAKIAdiUTTiVvU/q7tkPMAkVcKRMtmL9hSS+TW+uW9WWZtNaBQt7WAU7ehrTzQh5IpAJUGuzRgR08HEnU6fVrPW0mimhtEtU1l224l60cajBcDkQcArJEq+TJfxceAQHdXF5bJzbbrdlZqReYay2ll6V9ygd56S+5saTYPIW8lbU83LnZJc8pIg/kiQ2b3YvGBCiHZqQVQKwRPnbyDTmQcgtIx02i4T6XICmD2gmU12eB7loKzR1AUMtC5Nvgb3OlkN8FT76yKx+zJDO9BdybcrsM1NUik7e8Ds+wQ3bJYxEfz14fel4Ij51O4+s5kN88Onj2+IZtNB7t2wOoDMjx+FnLxsrKykYL9JQbG2lAxFZ6Y2Ud/F0CG9bXiLmzhd29dFk5Zie9t7KxLgngbnpl7QCQ9yS9M0cstFc20ltE1+b5EK11DT+xEBusJDQdKGoEY8g2Uh+QHhSYIDsFxAhEpIcqb0gA6tpaWZHcjEcrK8uQ482VlS1g4+aWNp6UuwfldzZWZAvYXNp41AIkl3efzBHk1sYuOHhTkVAK6SHso4hc07Fen8HgjjKdQn6gjowrOvwrfha1ejHEdLtCun1HBT8i7olRXAYbXOLZZ6hV59FriSN4y2pHbQI22KkNf3JjuAXE8hh4tecj2MjoV6K9QgCLdPW01m4XkKRFpzDgdQ2RQH19G9GT/+jVpA8Efnzxx95wfnAfLzszqV/J9E7j9dWQ8RjZJc8pvnv8stdUqdG83q92+XIn//a+NyeSGzA22R+oX04tluNucDI5YHZ7NlOaKWYyYe36bmDB9f7o/vHnrvnpBQUij2H6RFf2qqNJakqpVyIjD+/ePflVlQreYXbEMJCewfJelY1B02MblYq1Ulmd0K73q3obg+kZd1+r1CS6D/Ea5oPffaW0Gjuih2PUxmFePYAzHdTbcF5Jj/FBmujwT4U8xmds8oLF6UlkuWflgORVjCTPqeqtA3J0+g/VqnJd2yMVXOiSFzF5RThutU6ry9PWGV0j6aBel/kDJO9Y9bvcwlVMCg+8g7knVUW8PSbvmiZmrDMqY5Mz1nFkU9b4iVQzKpP3SiWvl7nMwVY7Uq8XMhmZAfIq6vn7Ii+q2E7m1Sk6x8buGMr1p026UQewDe9UeYiYDGsBedaGIl5a8jqGTxRRLLT/5emDB0cfVG56b9Cdrx8ePfyo/ORDJiYPkGftKMt9kae6emTy8cnJ/e7sLrs4FHmfTLKkGe6niDpT2imaeMiQPGtJXtaQF57Q6SwEpRgxe2jsxYufVLvtQsZjvOBxMUp/kTTrayF56uX6Iq9reOyJ1x+Rwa52oDMYbGNjhtMKCU+vF3c6zMnbts4EpWUNeSZg1JEExXtD3RunkTABjbxoiJi9pRy3zqxaK7LFUMkLZ4uNe6WsYZsRjKNHGI24Dp6hfBVA3tjYYUIvfWyP0vPIa8xb70nLKnnhUqdita5OmzwEMgzzdY0BRh4SvTuPvOKqdVG6hkJepmOV0AgaXvfqyBsbs+ny9BHyqJRJnwTImy4piquQF7wDbPkMoK+TNTqCQnL5e3GHy5A3MWm1FuGyTF4WSOJ0sbhote4bHcA4es7WyMkbGwtpbB9CHmOWQQ7JC9+xzkOeFPKeAls0OTH5tGsLcbgRIb6QPCpq9pIYkDdJ3LFW4IVl8opWK9TiYMO6bXiEv9czXAF5wPZhxrNf8ojMtvUbokue0vLheWvDKA7nNCSPR8nrzZRAxQWHRF64IvW4Enlk6Z4scUARDI9I9oT4HPJIf83WP6pjKGyIbUPI85rF8iTyYKOXuuSFJ2Sb07F2+iePRuJObM+nvIA8SFQR723Dmacm5EX6Im9AIJJ3iL05RcgzTYqRyQNEzQeR3jacmZgsVgYhz4OQh6ity/DlOIRMXrgBFVclL1Oc3m9A38nwiCsmTxNnR9U2pT1KgUJepgJ0VSUv87SxCh9hEPJ4Y5vnNZ27IpNHZGbAhRXyxqWLWmdugjxRW2mjb5tHQM2xTk7I5E1KzzA/vTqQ2hqTd5Hayoo7LpEH3ObVBhhdm9m8qyOvajAHdADJI0CPu1qSyAuDZyhB92swm4eR1+31LyaPWASUQfKCoIOSVhSH6jAGBBxhGM4B9fT6Xsosv0clDyruqkReSfX7543Jo9TX2aSXFo2dZF/XP6F857oqENkKUFRInuypEOF9Y/LIbu4DxUYREz4ceZ9sEWNmkqGEaq7PG2EokaFpZbD51DovPUTGxOapQkz6P37+9YNKGUIeGfnLX37zKwz7zYbtXfKgpCnkSSsmTDoMJqW0A//b55fff+iup4ciz2vSofkPX377XLn3Psgj52XyJuWHCK4C9T2PPPbx27dvj9WAMdVLrqffPbC8fano2HkjDIU80ONC8sJgcFbKZr4BY22r0cBQtQBOB5xu9Vg1GGTsKmbx0T/Dmh9KRqEzdSF50FWGyyToLzqLYKjUsc4YPYRX6Xte48HQXkhKgBtOPsqiFzGTvGnrthqFBT1uBSxPzMsj2+KMPGjTQB3baoKh+nhes5wvA+QLYMkg27avF/ARGJN8q0aSIybtk+lU1Dslx2dmitIqwGJlcSIzXzEa3KrZ4abBUCySnDQLGGWKpe74f1Jezkx3Ot+AvmqyaPDmCXg98hV05Glle/YsDWFpEVMLZUKLrbzJDWHAyaPrxhFd4A53nyE8IS8HJ0ulyTDcZCR5aoanKL3D6OaKJ7s2PHQszQCUr8eeN2lDh2DQXC5cygUoB4wkP1YbxSlqD2lZ5iDKBWIqrWfK0tKtMoCkthY1EZgRRxTq777C5P/88Pjoj13BCnSdocC/Th6cvlCzKB2Xy6bVozuFhf/pT497HYZb9wKoZVGXJPLIqTkpC0j625yyLBeIQqEwRxJkYW4K3GRzipyaKmhPwv347ePnXZkePmFEOavqYpHJOHCRuu5wL0nAzT3/7790Z5SP7L1qbw6GM5eku+JG6waeOHnNpXb64FGTaO6Av5uttsXyrHl2tpcuNJfX0+0lkpi1LIEFnYjS7F97zW72FmtQIBNfXQK6oZf3QHodvUQmz4heDaJJKWiKhT5joGVpQWzKart8tplvLWwSWwub5eWDfNmyNUfsHbTyRKvdyrfWHxGz6Wf5/MaZ/opIFhgljPwZ/NhLJTR3D02xGFEyCTI9mcVSinQa1UpLKZ5AmCB5MNORWF4iDpaBhu7kJZu39gS08A6cerF0BsgrE720MgR+RNyES8xd0QNNPMDfo6PXIpBZG9xoCvEhbYBV6dJl92rUViLSstZUOwqJvCWwrT1LKHnJTWPyiGqvKwoMl5Asg0G0lo5iY0IGPb+/p0y8MGxqIwQrdBedaLozq59EqCHvCdRhWeJI0AOr5BXWIJtqRrwheai5To2geF8ASX/SvlVEk1LQ/GST2UIDwY24wgHUymkLaRBa8iBRRGuTWJAIAyRuyuQRSxvgv91n55DHI6Eo3jFcWrX0DD11dEc1rj06LxlN5aR1E/QHB9ury+LGAr4GZS5aliUJj5qQvLxlY2klvUlsWlaWFp4ByXv2SCYv3362tGHJn0OeG0lG1CURX+IZkGg+pY1yMWioP9ATyxFcF20LLxqcZg3SnWf3FiAONgqFvTJMuT1YgY5I/tkCnAP0aGGH3JXy4su7BytzYP0aWNvaM7qsBzHXw4tAFblvXekVzA9nxJ4Se6LDWj000yaJKmrkSisjUVGkbkR0yAAEOuHMK2i3khwqYb2sKYI0C+n0DTQfRUBMq/mbzdGAQwhjqkONlWh00rNBQySwCqCID0FXh7ksaDTUuUQ9H/6KCzliBUjYoeaeodO9GV3JD+hDoG2TRMQ0EhpGcT1IOzgxv+5KYnkosHJz9cvPJ3H60AGFYR51DB9yILoWHWKESyFToEkHShcZuorERgzoTFe7g7sse1G0fl7CMFeSwqr3oFYenzE5EJwC0kPgfU/g6gvTeFCP3KmLHfaJBKp5btHYUNdRecRC/3z1slVQfAhDlIB18fqh2chBYn4Wry8i2w8SY2iGZ8IsAaGKCoarisg8W7tcVjw20xI3FsNM4u0bLowvb+0SeagBrEIUmzPrtSPY83ji6CyxyxQZIJPoPBwWS3CmhuqF+gaLze6kQ4PWGXBGUBkivOYej2Y+GodWlo0Y1YK7AEnU8WYPsZObvh4ZLewRbAjoEger9+qOYsWBvefVlsFfNZLo7Eci8mlQma+i3SmFFyBkUtdViUtTEEkYZCIaf4hPcj7X1LjwKhYMVg+KqQYGGSAyVfSuGRG/7hVNOjOAO4c7WgnB06f9dtKfsMEVGTu/XkAA70vwkiBexwDVydkQ1uI+3Nh4zSZ4XAEYQZN+FhI9fVzdzoqaAEDygvLipKbOFItafDC8Fvp0+JgoHmD3C/j2yzuOlwCtqUZEeeIX++d8KKSpCk8fXiSxbs0QEK/2SbLVeB9hAqr+Ca9p7a/hnVzgest0szYNV+7AIZ5sy2h6QyZ66NG4tvThxU9e1ziBAc07mkQuqq2Dq9EBiv2EF6V2cpqhNJ+7FjelB8+hdoBJ1XPVgEuhzP7Dz+/+2PXmKZdfsOlc4ZitD6lx+3CNIlkbPn63J+N1tteSdjrwAZVvNhDSzFeiRM03OdzDFjkZHIzg13paZICLhwLSDA7uyGJ58FkyWC7a7whxOptIxfr7nAIvaI5kahH8QFcgGvexyl6uv98/ean2BnxMrPo1V+YFrWMaM6+WfmVgUgbT6LywNLHD4RuDr+hOvgv4HI64yBnMBmSEfj9FkdRGvpyCtkiD3ZkMHUY5ggTj5Pug1V56wSJdj9tCus+1sjWtb4S8SrtO+PVVugHcFEXR/wXJO30eYSj9B2ghWFuy7+aOCdo1nMGFqWQqHhds0je9j74T4/F4RG8V7FFd/TOP6ejwihGosSbhDSgAlodm0UV7wPR7FkZwaIl2s4cmF078AJMV35h43nxU9wkiRvu9iOsDL5h875P5/uHxYzMflq8PVhzDJer8fzql+yaNjORji+X+K0OLYOdquqLKlPEUz+sBE40bixfv8XhMGIpV/QNqilf/aUuSrRkGL6no314Y9+J0Tv8JDlJnAa8VpEusDvQ6y5OLDx7JpAyaiInWIn0HzilWiOtFlardzGdYECTiAvK1bH0/wLi6Pg1F54RLBZ8ZwaCD4eugU1BaguQTtEZZvazq/3kTIaNKQMxN6mwXATGUVD6pwHJcEjfBdPzX1/Kds0lRNOthLoKB3YNiHwuFZGed+/uf/u87TBA9zz9/ltIxaS4epw2ifzdq7xBQdF2Qgjze/z2+e4TF++j3dx+cvuMJZ8Jh47TCMQAM7B6EPRG3CR4iAeu+nHxAeijvc+gtPfdEqjbOZdRi9pu1dyhIMEyyiYHn0FM4QkduSZjOfhyPHoq6L94NBkYUTKjnxGoNukYP/oG0WvJbSN7j52YZwAnbF8OdBHskKo0sHnxgvF18gHTejwdGUMcoZppS6Q5J5L2PdT9wG4vL37c1sbBu7sLPaFw/nsOvA588Tzm6eA4nCRwNX6qQgGNnwUxapE//nNYCni4CNUjej8Zy5xJNahLdKJJv3loe/Mp6XSoY+oeH94/+NaJmps2+xk19evnwzf9g0RH/i4cPfzbOLeBtV1KtbGiIv/zyZ1w8kv/16a+ju9dQiDU0AKzP4dBEW+hk0lDuXLHBPNP/IHhCprNu+4IzEa/f+GdtbwxObph+ko8L+i+w/Z4ABmaXjP3axUPP75o6CFqM6z8zfSH4mI0bgcf09YONCv6BbJ87EYtz15UW8KXDDeTI0fd8IDqWi9NXnrz4NYFkhRrHuy8Y9ZF2dyBe9Xt/97ZOB54Tc44IzZuZMhdPO8S478saxn5B4NmIT3RwXILFLJrbw0Y4f9wRSxp9pvUWXTi9NB3wiVUBQU4UYzTNf4FD2C8SJGlHQd4auVvc4ha3+FKQLTaKukK62f0gUXpqXNhXRnH6nI2/F5Ssi43FyrSmU5u0BonJ/fPIu7N4pbf1VSBbgcV7S9pa4hPbhlWdETTuXNUtfT2YlArThRuw0ul0545cdnKxMV4BatsIBxuA1MximCjtlxYXS8R4547KskRettEB+k0E7xT3O+Pnyal0kYn9xqRuJ6j+DaMqWwh2tuTvQg3yxdrrQLgzMxkMy0vz+3dgpbXx7UajAtS2uBrOzpRkFR63zu8vWgFVnW3l8SF5GStYMQ+LBM40GtYLjGBwcb7RWF3VfkSoAdS/YVi6uos5S3sT/l1bOne3G0BmsWKtPM2QxORMloCEBedLsHSiRF6wRx7gbHEe7K+Wh4PkLcKKnotPAXnwkNXzNX0alkYPLmpNZeNi27m7t7MDbfKB2beObw7kRGl6vjJB7EMmJirBLPySyKSWvFVA3j24R0WpmwzJm4HLpU4wCIsGlubPJ+8erPhNTEKuMnc6UmcUbnSmIXnAIJRgIf+nT8FycRqYAmAPukX8C+385nqBKK9Y2itlovBkDRagWN4pb+y1iEd7G30Vv7sajEv1w7P7d4gOXJrYzmZgcVXYYXTVdtuMPKmcIpDY4PbExeRNWvczYYmQ0vad/dUKSYRngNZbwXm2x4nxCthwB56zsrg/P99pNLafKgcut4kC4GlqOX22XGha1naepWeJJcvZk9302d7OXltfTfC6UJQr1o93wkX4LYXJmWB2frInefOS5IVNyFuFzze9T/ZFXri4at1eBC4l2YEyOP+UmIZmYAaI3HZRJk9qELAxC81ASTEDzY1l+AlLQlbbJ7Daye4usdQG4rew0QRyOXs1zPSBcGdxIpMpAQnLzkxnJu41wuFGIzPRkMmTlvdNyRufn8yUgK/TF3mw/GOxAQQtA40r0bhHNOD5oNpi5AFpxs6XTy9vbm5ZpmTyzqTKOweFJVigTaqetX5z5BHZO5VKZb4YJsjifKVyJyvVDJ3pWLPE+EyYmFjdXr0HiJyeB+R1oHei1oq/Bx6a3K9UZoBtCsJitiXDcqI9dKA/Es5sT05KlWf3O3J/cyF5y3LRsR2ZvHXYaZTT5aU14gsgDzxPJiM9NplVPssVzGSCoPuF/8B/WXkZrM/C3TKKfEk/wLFZsBMJjwtnzg+9zcs2rFIKr0IaF/eJb+C3GzoyeUVIXqehJ68guynldEEiD351lni0QX4h5F0XSjPTE8AeADv3zfxEpgQ66IntUqYkdRhFIgOWJ7cNyGudycU728vEwu4cuZlulfPtLeJ3Rh5ZXAUG4t4E/LAK0Hao/cXtSme1I5uCb6wzi1AKJfIQM7CueMZbe+SSZW+OWEqn20sFYmcBrFvYgTXdNm/uma4RwBzIdiGsGAoimwkGs7IpAOuCWWUZNQNlpWpsc45slueaBDlXngMbCqCzJWDNWXLOoGr0LW5xi1vc4ha3uMUtbnGLW9ziFre4Wfw/ZI2WRkJ+B8U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30099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2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457200"/>
            <a:ext cx="7772400" cy="1470025"/>
          </a:xfrm>
        </p:spPr>
        <p:txBody>
          <a:bodyPr>
            <a:noAutofit/>
          </a:bodyPr>
          <a:lstStyle/>
          <a:p>
            <a:pPr lvl="1"/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Not all atoms gain or lose electrons. Sometimes they </a:t>
            </a:r>
            <a:r>
              <a:rPr lang="en-US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called a </a:t>
            </a:r>
            <a:r>
              <a:rPr lang="en-US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bond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038600"/>
            <a:ext cx="4038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png;base64,iVBORw0KGgoAAAANSUhEUgAAATwAAACeCAMAAACYeEZlAAABmFBMVEX///8AAP//AAAAAAD8/Pw2Njb5+flubm7z8/Pf39/29vbIyMji4uL/qKjv7+/Ozs5zc3Po6OidnZ21tbX/7Oz/09PBwcGWlpZhYWHZ2dn/9/ejo6P/zs7n5///pKT/ODhYWFh7e3uMjIz/cXFMTExnZ2e3t7eqqqpycnIdHf//3Nz/6urKyv/l5f9AQEDV1f/x8f//r6//wcH/Pj5JSf//amrd3f+Xl///IiI/Pz8wMDCFhYX/eXn29v+srP/AwP93d///SkoAAM5XV/84OP9ubv/Gxv+env8yMv//XFz/bm7/HR2Jif9/f/8AALJdXf8AAOj/jIxCQv8AAIAjIyOvr/8AAHMAAJqGhv//mZkAAKhlZf8AAMAAANJRUf//kZE/PzEcHHQAADIAAGNHR25XV3BlZXEAAH0AAO4AAE8uLk9nZ1kAACeDg3cfH0UgIBc4OEknJztWVkIODmYAABQAAD4dHQArKwswMCdISFkWFj0cHDcZGRwAAA8iIlkDA0EeHmc+PlYxMWhKSm8zM3JdXUcAACEAAEKPWkLfAAAd2ElEQVR4nO1diV/bSLKWjXwbybKNZNkcsmP5BF+A8YkhXHaAEAgJCQEmk2zO2cybmd15u9nJm5d9u7P7b79uHXa3DrCxgWSH7/dLkHXr66rq6lJ1iSCGAV3/IcYPdYbfL9jP90+Of6Vv+ja+SpCvTywWy/3oTd/H14cEx8XenwLyTn4AS86bvp2vAxTjFVNxmy3k57i/34WS99HPRXO2akpMehn3Td/elws7zSaFUNSfSNil34E3d0/v/skjLdMJtu4QfAmP9ybv8IsFxYlCFCPHnXz96nWC7P3mAbmCz3MDN/dlIyF+SlGUVi2dTq21o6jAYTxqv67b+grAxGohRMIugjd6GGVv+xAJPBePsYMdwgQcocAtfYQ3luNcgx/m9ohCoH9h/c9EslpnLnekm86Jv2fbZ2dqIYOxq5NhtKy4GUavpW7uMEldzZ0NDSb+g6AZWFKOH+ujG6m7YvGIwWra8f0fPuDi6PK9f+8zUG4mKgRGdjujhOtvxyf3X2BUMR+PTo6/H5Wb6spxRhrL/HD39PT+B1T2nL+dnJ7e/clIyhLx+ohuZ6T4AIflD54nAl2w3DFYdcSN5vz+T8ZdbPIhuIjlV18MwT/hqs+G+9vjoUsazSuE87u38I7HhGgX4hgcbB6PpKm9Ytx4g/u7+/C671IRv4pY7iVc9W3S+IhAbUBH54rh9LLicxjTePsbujoJn+u4Fk0MPULnxZjRKZy0PxV68cBiOcmhFo5+D8n7OR5LGBlc0pNLfjk+n5f1VblA4NeT05N3WKN6vr9/evffkYRPjLJDdXNsNWLgozm5uIOjvcK/37z5F4duJz+8uX//4QeXx5GLGkkZE/J9Iezx0bgvAFuYjr/6mMA2kbGxP4/5wF8vmxPql3BtFbCfDDodXqhFXVAcnf6UQzNYIyOpFKTb7mSrhwbaa499EexRYs3vVDTK7daqlp2iKLkbdDr9h9FLWupETcedmxZzRm6LAbwhW0B3YZLz3bjHx0Rr/v699rotehm3ha3pLBefEpL9m1E6Gk9o7xLI3s1GSr3+EDdQ+zGRWmLgBtfrrJM7ZAcSYjvvC2ltn51L3aTmenL1gQWJdoQGjE2yh9qLsLnBBZhkbdoXQ+RN2r3IOe4Sb6rLZOJwIPY8WnvnTFbNTkAyfMRlJpJUPa7ZBOzeIHcyQjCpuGm71X9+9+6j6ZCWsRm6bMag4przuFMOU7Hzfnx49Oa1qV3gtKprT5m40VcMlyNmepP8O+C1HpmHvr1RozG7IShB83iueN00KGevHwHX+GHM9GweQaO6ztpNhAk8Vb/xMySSSe6v8Bke/Cwmk0ljBbNztj7Zi2ncEd52js47X8HR4Mlr8z1ILXuUVpWvAZ5DQ6UMiLVqPRr1wXDAgz/wsWg9ZzPuHzy2vgJVyTgmvmSkZphLQbr4mMORqv0ikfdL3eEQeN5YMUKaeGAgdM3uHlnP6R7d7U1EbQ7Zm/LDYflJXDZNnGgL8S6dmNK2PmIttIgLaMwoEkq4ArFc3c+yrMsH4yuP616WTcZEMHAzMK2kP4SfkzPX8quAOxbV3hXpiYrRgHpXzOHj4+MXnCo0fLKei+kkhhIuZi/EYqRzcQMp8ftyIZqX9/P8+PLxnxSlYGhOjHMGghrANdWpjd9eLRJ67uq5hBd5Ttr3009o3ILkI9WI9iAqfpHd84jYz0BOv0uyFmfdPdUGliLWO6vdxdlE/UUSAvaTF3R7XB3oQ+39gEGrxnsg7dqu1inUtHER+gK757ZhIkLHtbrv9GgtmB6xalLn2dRxR6B+fYrr0vYVSZvYV4/lStnwkAvwHM6TPXsdcyMYrZPmZh2hwMXjaroeT2ruz+3ALcaFKjAqOB04AxTXv81gQ5ogQtJ3zsPT+MDdoY2hcDlPXx0lyUe17LhxFyBQv543kpSI+3fOUGqArp4P4VbMHRVN9oSCh0laSOOguUMDhJQSNo2rzWMWwxm9nj7Djws8XfUPdnxUM9oSTYfHmOCRCZxlkqn5BxnU03FNf8VjY0v2Wl6oJXBngdVasYsRiWOtzOTMRgw+lFZa1Li28QEHpZSgEdRYDNEge8/3K+SbA514ajav6cfMRo92H/bkJuOM88GGsHPQKWN740LflTlFvJECoYH1DNhm3N5gzcGm1KXZs6kBzlpYObCk91roqkdbJvv6McPDjl3qbTaLaa7dZ6y4GD007kwk4pe5MGfDfnpSqCIL6j3Ntgcgr7z+rNwsLKeXkHUbKyY7Y5dnDPzPvkAL6C8+ZeToeELIDycehmcvOZjnsOsSMdR80w5lYXZdJW8qn4eLZHk2X5B+z0q/C/nZsqLZzWc70t98ehasJuEhZHntGdxdPmgqX5hVT4eleTAOo5eBfSEaQq11xMha11HB4zAvxZu7rFuWwu7YnUPHQKrodcnLn7XbZ0AhWwfr7b05qM/t9tomUdhdXz9Yair7FuR9d54RsxawvGxpPrNYzvLEcrvdXpkitiwraUWnWSzu6jOJSfWDOtrodkEvSF4HYt6ZHHolJnfpAKZXxA6NoMYgoGxSyZtaW5qbW0oTU2etqbmdFvi9PDW11SZa6/mpzV2ZtEcLiggut2XyHqWJwrONAjmbzk/NbTwBZD6aU3bh0I4xYpL80BeYENoB1PWvEJOojMewkQbX5wtH4+uixpIUkF9eJT6tkpdfB9LWPJgtPNsrN0HjzS7MNZvNdnnWslVQ27JL3iNLlzxiYxdI4gbRbJYPgDVUT+9CjZNrGO7ArWJxOpt2szOKtBMvopY94hjmpU3iEBXiAKIAdiUTTiVvU/q7tkPMAkVcKRMtmL9hSS+TW+uW9WWZtNaBQt7WAU7ehrTzQh5IpAJUGuzRgR08HEnU6fVrPW0mimhtEtU1l224l60cajBcDkQcArJEq+TJfxceAQHdXF5bJzbbrdlZqReYay2ll6V9ygd56S+5saTYPIW8lbU83LnZJc8pIg/kiQ2b3YvGBCiHZqQVQKwRPnbyDTmQcgtIx02i4T6XICmD2gmU12eB7loKzR1AUMtC5Nvgb3OlkN8FT76yKx+zJDO9BdybcrsM1NUik7e8Ds+wQ3bJYxEfz14fel4Ij51O4+s5kN88Onj2+IZtNB7t2wOoDMjx+FnLxsrKykYL9JQbG2lAxFZ6Y2Ud/F0CG9bXiLmzhd29dFk5Zie9t7KxLgngbnpl7QCQ9yS9M0cstFc20ltE1+b5EK11DT+xEBusJDQdKGoEY8g2Uh+QHhSYIDsFxAhEpIcqb0gA6tpaWZHcjEcrK8uQ482VlS1g4+aWNp6UuwfldzZWZAvYXNp41AIkl3efzBHk1sYuOHhTkVAK6SHso4hc07Fen8HgjjKdQn6gjowrOvwrfha1ejHEdLtCun1HBT8i7olRXAYbXOLZZ6hV59FriSN4y2pHbQI22KkNf3JjuAXE8hh4tecj2MjoV6K9QgCLdPW01m4XkKRFpzDgdQ2RQH19G9GT/+jVpA8Efnzxx95wfnAfLzszqV/J9E7j9dWQ8RjZJc8pvnv8stdUqdG83q92+XIn//a+NyeSGzA22R+oX04tluNucDI5YHZ7NlOaKWYyYe36bmDB9f7o/vHnrvnpBQUij2H6RFf2qqNJakqpVyIjD+/ePflVlQreYXbEMJCewfJelY1B02MblYq1Ulmd0K73q3obg+kZd1+r1CS6D/Ea5oPffaW0Gjuih2PUxmFePYAzHdTbcF5Jj/FBmujwT4U8xmds8oLF6UlkuWflgORVjCTPqeqtA3J0+g/VqnJd2yMVXOiSFzF5RThutU6ry9PWGV0j6aBel/kDJO9Y9bvcwlVMCg+8g7knVUW8PSbvmiZmrDMqY5Mz1nFkU9b4iVQzKpP3SiWvl7nMwVY7Uq8XMhmZAfIq6vn7Ii+q2E7m1Sk6x8buGMr1p026UQewDe9UeYiYDGsBedaGIl5a8jqGTxRRLLT/5emDB0cfVG56b9Cdrx8ePfyo/ORDJiYPkGftKMt9kae6emTy8cnJ/e7sLrs4FHmfTLKkGe6niDpT2imaeMiQPGtJXtaQF57Q6SwEpRgxe2jsxYufVLvtQsZjvOBxMUp/kTTrayF56uX6Iq9reOyJ1x+Rwa52oDMYbGNjhtMKCU+vF3c6zMnbts4EpWUNeSZg1JEExXtD3RunkTABjbxoiJi9pRy3zqxaK7LFUMkLZ4uNe6WsYZsRjKNHGI24Dp6hfBVA3tjYYUIvfWyP0vPIa8xb70nLKnnhUqdita5OmzwEMgzzdY0BRh4SvTuPvOKqdVG6hkJepmOV0AgaXvfqyBsbs+ny9BHyqJRJnwTImy4piquQF7wDbPkMoK+TNTqCQnL5e3GHy5A3MWm1FuGyTF4WSOJ0sbhote4bHcA4es7WyMkbGwtpbB9CHmOWQQ7JC9+xzkOeFPKeAls0OTH5tGsLcbgRIb6QPCpq9pIYkDdJ3LFW4IVl8opWK9TiYMO6bXiEv9czXAF5wPZhxrNf8ojMtvUbokue0vLheWvDKA7nNCSPR8nrzZRAxQWHRF64IvW4Enlk6Z4scUARDI9I9oT4HPJIf83WP6pjKGyIbUPI85rF8iTyYKOXuuSFJ2Sb07F2+iePRuJObM+nvIA8SFQR723Dmacm5EX6Im9AIJJ3iL05RcgzTYqRyQNEzQeR3jacmZgsVgYhz4OQh6ity/DlOIRMXrgBFVclL1Oc3m9A38nwiCsmTxNnR9U2pT1KgUJepgJ0VSUv87SxCh9hEPJ4Y5vnNZ27IpNHZGbAhRXyxqWLWmdugjxRW2mjb5tHQM2xTk7I5E1KzzA/vTqQ2hqTd5Hayoo7LpEH3ObVBhhdm9m8qyOvajAHdADJI0CPu1qSyAuDZyhB92swm4eR1+31LyaPWASUQfKCoIOSVhSH6jAGBBxhGM4B9fT6Xsosv0clDyruqkReSfX7543Jo9TX2aSXFo2dZF/XP6F857oqENkKUFRInuypEOF9Y/LIbu4DxUYREz4ceZ9sEWNmkqGEaq7PG2EokaFpZbD51DovPUTGxOapQkz6P37+9YNKGUIeGfnLX37zKwz7zYbtXfKgpCnkSSsmTDoMJqW0A//b55fff+iup4ciz2vSofkPX377XLn3Psgj52XyJuWHCK4C9T2PPPbx27dvj9WAMdVLrqffPbC8fano2HkjDIU80ONC8sJgcFbKZr4BY22r0cBQtQBOB5xu9Vg1GGTsKmbx0T/Dmh9KRqEzdSF50FWGyyToLzqLYKjUsc4YPYRX6Xte48HQXkhKgBtOPsqiFzGTvGnrthqFBT1uBSxPzMsj2+KMPGjTQB3baoKh+nhes5wvA+QLYMkg27avF/ARGJN8q0aSIybtk+lU1Dslx2dmitIqwGJlcSIzXzEa3KrZ4abBUCySnDQLGGWKpe74f1Jezkx3Ot+AvmqyaPDmCXg98hV05Glle/YsDWFpEVMLZUKLrbzJDWHAyaPrxhFd4A53nyE8IS8HJ0ulyTDcZCR5aoanKL3D6OaKJ7s2PHQszQCUr8eeN2lDh2DQXC5cygUoB4wkP1YbxSlqD2lZ5iDKBWIqrWfK0tKtMoCkthY1EZgRRxTq777C5P/88Pjoj13BCnSdocC/Th6cvlCzKB2Xy6bVozuFhf/pT497HYZb9wKoZVGXJPLIqTkpC0j625yyLBeIQqEwRxJkYW4K3GRzipyaKmhPwv347ePnXZkePmFEOavqYpHJOHCRuu5wL0nAzT3/7790Z5SP7L1qbw6GM5eku+JG6waeOHnNpXb64FGTaO6Av5uttsXyrHl2tpcuNJfX0+0lkpi1LIEFnYjS7F97zW72FmtQIBNfXQK6oZf3QHodvUQmz4heDaJJKWiKhT5joGVpQWzKart8tplvLWwSWwub5eWDfNmyNUfsHbTyRKvdyrfWHxGz6Wf5/MaZ/opIFhgljPwZ/NhLJTR3D02xGFEyCTI9mcVSinQa1UpLKZ5AmCB5MNORWF4iDpaBhu7kJZu39gS08A6cerF0BsgrE720MgR+RNyES8xd0QNNPMDfo6PXIpBZG9xoCvEhbYBV6dJl92rUViLSstZUOwqJvCWwrT1LKHnJTWPyiGqvKwoMl5Asg0G0lo5iY0IGPb+/p0y8MGxqIwQrdBedaLozq59EqCHvCdRhWeJI0AOr5BXWIJtqRrwheai5To2geF8ASX/SvlVEk1LQ/GST2UIDwY24wgHUymkLaRBa8iBRRGuTWJAIAyRuyuQRSxvgv91n55DHI6Eo3jFcWrX0DD11dEc1rj06LxlN5aR1E/QHB9ury+LGAr4GZS5aliUJj5qQvLxlY2klvUlsWlaWFp4ByXv2SCYv3362tGHJn0OeG0lG1CURX+IZkGg+pY1yMWioP9ATyxFcF20LLxqcZg3SnWf3FiAONgqFvTJMuT1YgY5I/tkCnAP0aGGH3JXy4su7BytzYP0aWNvaM7qsBzHXw4tAFblvXekVzA9nxJ4Se6LDWj000yaJKmrkSisjUVGkbkR0yAAEOuHMK2i3khwqYb2sKYI0C+n0DTQfRUBMq/mbzdGAQwhjqkONlWh00rNBQySwCqCID0FXh7ksaDTUuUQ9H/6KCzliBUjYoeaeodO9GV3JD+hDoG2TRMQ0EhpGcT1IOzgxv+5KYnkosHJz9cvPJ3H60AGFYR51DB9yILoWHWKESyFToEkHShcZuorERgzoTFe7g7sse1G0fl7CMFeSwqr3oFYenzE5EJwC0kPgfU/g6gvTeFCP3KmLHfaJBKp5btHYUNdRecRC/3z1slVQfAhDlIB18fqh2chBYn4Wry8i2w8SY2iGZ8IsAaGKCoarisg8W7tcVjw20xI3FsNM4u0bLowvb+0SeagBrEIUmzPrtSPY83ji6CyxyxQZIJPoPBwWS3CmhuqF+gaLze6kQ4PWGXBGUBkivOYej2Y+GodWlo0Y1YK7AEnU8WYPsZObvh4ZLewRbAjoEger9+qOYsWBvefVlsFfNZLo7Eci8mlQma+i3SmFFyBkUtdViUtTEEkYZCIaf4hPcj7X1LjwKhYMVg+KqQYGGSAyVfSuGRG/7hVNOjOAO4c7WgnB06f9dtKfsMEVGTu/XkAA70vwkiBexwDVydkQ1uI+3Nh4zSZ4XAEYQZN+FhI9fVzdzoqaAEDygvLipKbOFItafDC8Fvp0+JgoHmD3C/j2yzuOlwCtqUZEeeIX++d8KKSpCk8fXiSxbs0QEK/2SbLVeB9hAqr+Ca9p7a/hnVzgest0szYNV+7AIZ5sy2h6QyZ66NG4tvThxU9e1ziBAc07mkQuqq2Dq9EBiv2EF6V2cpqhNJ+7FjelB8+hdoBJ1XPVgEuhzP7Dz+/+2PXmKZdfsOlc4ZitD6lx+3CNIlkbPn63J+N1tteSdjrwAZVvNhDSzFeiRM03OdzDFjkZHIzg13paZICLhwLSDA7uyGJ58FkyWC7a7whxOptIxfr7nAIvaI5kahH8QFcgGvexyl6uv98/ean2BnxMrPo1V+YFrWMaM6+WfmVgUgbT6LywNLHD4RuDr+hOvgv4HI64yBnMBmSEfj9FkdRGvpyCtkiD3ZkMHUY5ggTj5Pug1V56wSJdj9tCus+1sjWtb4S8SrtO+PVVugHcFEXR/wXJO30eYSj9B2ghWFuy7+aOCdo1nMGFqWQqHhds0je9j74T4/F4RG8V7FFd/TOP6ejwihGosSbhDSgAlodm0UV7wPR7FkZwaIl2s4cmF078AJMV35h43nxU9wkiRvu9iOsDL5h875P5/uHxYzMflq8PVhzDJer8fzql+yaNjORji+X+K0OLYOdquqLKlPEUz+sBE40bixfv8XhMGIpV/QNqilf/aUuSrRkGL6no314Y9+J0Tv8JDlJnAa8VpEusDvQ6y5OLDx7JpAyaiInWIn0HzilWiOtFlardzGdYECTiAvK1bH0/wLi6Pg1F54RLBZ8ZwaCD4eugU1BaguQTtEZZvazq/3kTIaNKQMxN6mwXATGUVD6pwHJcEjfBdPzX1/Kds0lRNOthLoKB3YNiHwuFZGed+/uf/u87TBA9zz9/ltIxaS4epw2ifzdq7xBQdF2Qgjze/z2+e4TF++j3dx+cvuMJZ8Jh47TCMQAM7B6EPRG3CR4iAeu+nHxAeijvc+gtPfdEqjbOZdRi9pu1dyhIMEyyiYHn0FM4QkduSZjOfhyPHoq6L94NBkYUTKjnxGoNukYP/oG0WvJbSN7j52YZwAnbF8OdBHskKo0sHnxgvF18gHTejwdGUMcoZppS6Q5J5L2PdT9wG4vL37c1sbBu7sLPaFw/nsOvA588Tzm6eA4nCRwNX6qQgGNnwUxapE//nNYCni4CNUjej8Zy5xJNahLdKJJv3loe/Mp6XSoY+oeH94/+NaJmps2+xk19evnwzf9g0RH/i4cPfzbOLeBtV1KtbGiIv/zyZ1w8kv/16a+ju9dQiDU0AKzP4dBEW+hk0lDuXLHBPNP/IHhCprNu+4IzEa/f+GdtbwxObph+ko8L+i+w/Z4ABmaXjP3axUPP75o6CFqM6z8zfSH4mI0bgcf09YONCv6BbJ87EYtz15UW8KXDDeTI0fd8IDqWi9NXnrz4NYFkhRrHuy8Y9ZF2dyBe9Xt/97ZOB54Tc44IzZuZMhdPO8S478saxn5B4NmIT3RwXILFLJrbw0Y4f9wRSxp9pvUWXTi9NB3wiVUBQU4UYzTNf4FD2C8SJGlHQd4auVvc4ha3+FKQLTaKukK62f0gUXpqXNhXRnH6nI2/F5Ssi43FyrSmU5u0BonJ/fPIu7N4pbf1VSBbgcV7S9pa4hPbhlWdETTuXNUtfT2YlArThRuw0ul0545cdnKxMV4BatsIBxuA1MximCjtlxYXS8R4547KskRettEB+k0E7xT3O+Pnyal0kYn9xqRuJ6j+DaMqWwh2tuTvQg3yxdrrQLgzMxkMy0vz+3dgpbXx7UajAtS2uBrOzpRkFR63zu8vWgFVnW3l8SF5GStYMQ+LBM40GtYLjGBwcb7RWF3VfkSoAdS/YVi6uos5S3sT/l1bOne3G0BmsWKtPM2QxORMloCEBedLsHSiRF6wRx7gbHEe7K+Wh4PkLcKKnotPAXnwkNXzNX0alkYPLmpNZeNi27m7t7MDbfKB2beObw7kRGl6vjJB7EMmJirBLPySyKSWvFVA3j24R0WpmwzJm4HLpU4wCIsGlubPJ+8erPhNTEKuMnc6UmcUbnSmIXnAIJRgIf+nT8FycRqYAmAPukX8C+385nqBKK9Y2itlovBkDRagWN4pb+y1iEd7G30Vv7sajEv1w7P7d4gOXJrYzmZgcVXYYXTVdtuMPKmcIpDY4PbExeRNWvczYYmQ0vad/dUKSYRngNZbwXm2x4nxCthwB56zsrg/P99pNLafKgcut4kC4GlqOX22XGha1naepWeJJcvZk9302d7OXltfTfC6UJQr1o93wkX4LYXJmWB2frInefOS5IVNyFuFzze9T/ZFXri4at1eBC4l2YEyOP+UmIZmYAaI3HZRJk9qELAxC81ASTEDzY1l+AlLQlbbJ7Daye4usdQG4rew0QRyOXs1zPSBcGdxIpMpAQnLzkxnJu41wuFGIzPRkMmTlvdNyRufn8yUgK/TF3mw/GOxAQQtA40r0bhHNOD5oNpi5AFpxs6XTy9vbm5ZpmTyzqTKOweFJVigTaqetX5z5BHZO5VKZb4YJsjifKVyJyvVDJ3pWLPE+EyYmFjdXr0HiJyeB+R1oHei1oq/Bx6a3K9UZoBtCsJitiXDcqI9dKA/Es5sT05KlWf3O3J/cyF5y3LRsR2ZvHXYaZTT5aU14gsgDzxPJiM9NplVPssVzGSCoPuF/8B/WXkZrM/C3TKKfEk/wLFZsBMJjwtnzg+9zcs2rFIKr0IaF/eJb+C3GzoyeUVIXqehJ68guynldEEiD351lni0QX4h5F0XSjPTE8AeADv3zfxEpgQ66IntUqYkdRhFIgOWJ7cNyGudycU728vEwu4cuZlulfPtLeJ3Rh5ZXAUG4t4E/LAK0Hao/cXtSme1I5uCb6wzi1AKJfIQM7CueMZbe+SSZW+OWEqn20sFYmcBrFvYgTXdNm/uma4RwBzIdiGsGAoimwkGs7IpAOuCWWUZNQNlpWpsc45slueaBDlXngMbCqCzJWDNWXLOoGr0LW5xi1vc4ha3uMUtbnGLW9ziFre4Wfw/ZI2WRkJ+B8U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png;base64,iVBORw0KGgoAAAANSUhEUgAAATwAAACeCAMAAACYeEZlAAABmFBMVEX///8AAP//AAAAAAD8/Pw2Njb5+flubm7z8/Pf39/29vbIyMji4uL/qKjv7+/Ozs5zc3Po6OidnZ21tbX/7Oz/09PBwcGWlpZhYWHZ2dn/9/ejo6P/zs7n5///pKT/ODhYWFh7e3uMjIz/cXFMTExnZ2e3t7eqqqpycnIdHf//3Nz/6urKyv/l5f9AQEDV1f/x8f//r6//wcH/Pj5JSf//amrd3f+Xl///IiI/Pz8wMDCFhYX/eXn29v+srP/AwP93d///SkoAAM5XV/84OP9ubv/Gxv+env8yMv//XFz/bm7/HR2Jif9/f/8AALJdXf8AAOj/jIxCQv8AAIAjIyOvr/8AAHMAAJqGhv//mZkAAKhlZf8AAMAAANJRUf//kZE/PzEcHHQAADIAAGNHR25XV3BlZXEAAH0AAO4AAE8uLk9nZ1kAACeDg3cfH0UgIBc4OEknJztWVkIODmYAABQAAD4dHQArKwswMCdISFkWFj0cHDcZGRwAAA8iIlkDA0EeHmc+PlYxMWhKSm8zM3JdXUcAACEAAEKPWkLfAAAd2ElEQVR4nO1diV/bSLKWjXwbybKNZNkcsmP5BF+A8YkhXHaAEAgJCQEmk2zO2cybmd15u9nJm5d9u7P7b79uHXa3DrCxgWSH7/dLkHXr66rq6lJ1iSCGAV3/IcYPdYbfL9jP90+Of6Vv+ja+SpCvTywWy/3oTd/H14cEx8XenwLyTn4AS86bvp2vAxTjFVNxmy3k57i/34WS99HPRXO2akpMehn3Td/elws7zSaFUNSfSNil34E3d0/v/skjLdMJtu4QfAmP9ybv8IsFxYlCFCPHnXz96nWC7P3mAbmCz3MDN/dlIyF+SlGUVi2dTq21o6jAYTxqv67b+grAxGohRMIugjd6GGVv+xAJPBePsYMdwgQcocAtfYQ3luNcgx/m9ohCoH9h/c9EslpnLnekm86Jv2fbZ2dqIYOxq5NhtKy4GUavpW7uMEldzZ0NDSb+g6AZWFKOH+ujG6m7YvGIwWra8f0fPuDi6PK9f+8zUG4mKgRGdjujhOtvxyf3X2BUMR+PTo6/H5Wb6spxRhrL/HD39PT+B1T2nL+dnJ7e/clIyhLx+ohuZ6T4AIflD54nAl2w3DFYdcSN5vz+T8ZdbPIhuIjlV18MwT/hqs+G+9vjoUsazSuE87u38I7HhGgX4hgcbB6PpKm9Ytx4g/u7+/C671IRv4pY7iVc9W3S+IhAbUBH54rh9LLicxjTePsbujoJn+u4Fk0MPULnxZjRKZy0PxV68cBiOcmhFo5+D8n7OR5LGBlc0pNLfjk+n5f1VblA4NeT05N3WKN6vr9/evffkYRPjLJDdXNsNWLgozm5uIOjvcK/37z5F4duJz+8uX//4QeXx5GLGkkZE/J9Iezx0bgvAFuYjr/6mMA2kbGxP4/5wF8vmxPql3BtFbCfDDodXqhFXVAcnf6UQzNYIyOpFKTb7mSrhwbaa499EexRYs3vVDTK7daqlp2iKLkbdDr9h9FLWupETcedmxZzRm6LAbwhW0B3YZLz3bjHx0Rr/v699rotehm3ha3pLBefEpL9m1E6Gk9o7xLI3s1GSr3+EDdQ+zGRWmLgBtfrrJM7ZAcSYjvvC2ltn51L3aTmenL1gQWJdoQGjE2yh9qLsLnBBZhkbdoXQ+RN2r3IOe4Sb6rLZOJwIPY8WnvnTFbNTkAyfMRlJpJUPa7ZBOzeIHcyQjCpuGm71X9+9+6j6ZCWsRm6bMag4przuFMOU7Hzfnx49Oa1qV3gtKprT5m40VcMlyNmepP8O+C1HpmHvr1RozG7IShB83iueN00KGevHwHX+GHM9GweQaO6ztpNhAk8Vb/xMySSSe6v8Bke/Cwmk0ljBbNztj7Zi2ncEd52js47X8HR4Mlr8z1ILXuUVpWvAZ5DQ6UMiLVqPRr1wXDAgz/wsWg9ZzPuHzy2vgJVyTgmvmSkZphLQbr4mMORqv0ikfdL3eEQeN5YMUKaeGAgdM3uHlnP6R7d7U1EbQ7Zm/LDYflJXDZNnGgL8S6dmNK2PmIttIgLaMwoEkq4ArFc3c+yrMsH4yuP616WTcZEMHAzMK2kP4SfkzPX8quAOxbV3hXpiYrRgHpXzOHj4+MXnCo0fLKei+kkhhIuZi/EYqRzcQMp8ftyIZqX9/P8+PLxnxSlYGhOjHMGghrANdWpjd9eLRJ67uq5hBd5Ttr3009o3ILkI9WI9iAqfpHd84jYz0BOv0uyFmfdPdUGliLWO6vdxdlE/UUSAvaTF3R7XB3oQ+39gEGrxnsg7dqu1inUtHER+gK757ZhIkLHtbrv9GgtmB6xalLn2dRxR6B+fYrr0vYVSZvYV4/lStnwkAvwHM6TPXsdcyMYrZPmZh2hwMXjaroeT2ruz+3ALcaFKjAqOB04AxTXv81gQ5ogQtJ3zsPT+MDdoY2hcDlPXx0lyUe17LhxFyBQv543kpSI+3fOUGqArp4P4VbMHRVN9oSCh0laSOOguUMDhJQSNo2rzWMWwxm9nj7Djws8XfUPdnxUM9oSTYfHmOCRCZxlkqn5BxnU03FNf8VjY0v2Wl6oJXBngdVasYsRiWOtzOTMRgw+lFZa1Li28QEHpZSgEdRYDNEge8/3K+SbA514ajav6cfMRo92H/bkJuOM88GGsHPQKWN740LflTlFvJECoYH1DNhm3N5gzcGm1KXZs6kBzlpYObCk91roqkdbJvv6McPDjl3qbTaLaa7dZ6y4GD007kwk4pe5MGfDfnpSqCIL6j3Ntgcgr7z+rNwsLKeXkHUbKyY7Y5dnDPzPvkAL6C8+ZeToeELIDycehmcvOZjnsOsSMdR80w5lYXZdJW8qn4eLZHk2X5B+z0q/C/nZsqLZzWc70t98ehasJuEhZHntGdxdPmgqX5hVT4eleTAOo5eBfSEaQq11xMha11HB4zAvxZu7rFuWwu7YnUPHQKrodcnLn7XbZ0AhWwfr7b05qM/t9tomUdhdXz9Yair7FuR9d54RsxawvGxpPrNYzvLEcrvdXpkitiwraUWnWSzu6jOJSfWDOtrodkEvSF4HYt6ZHHolJnfpAKZXxA6NoMYgoGxSyZtaW5qbW0oTU2etqbmdFvi9PDW11SZa6/mpzV2ZtEcLiggut2XyHqWJwrONAjmbzk/NbTwBZD6aU3bh0I4xYpL80BeYENoB1PWvEJOojMewkQbX5wtH4+uixpIUkF9eJT6tkpdfB9LWPJgtPNsrN0HjzS7MNZvNdnnWslVQ27JL3iNLlzxiYxdI4gbRbJYPgDVUT+9CjZNrGO7ArWJxOpt2szOKtBMvopY94hjmpU3iEBXiAKIAdiUTTiVvU/q7tkPMAkVcKRMtmL9hSS+TW+uW9WWZtNaBQt7WAU7ehrTzQh5IpAJUGuzRgR08HEnU6fVrPW0mimhtEtU1l224l60cajBcDkQcArJEq+TJfxceAQHdXF5bJzbbrdlZqReYay2ll6V9ygd56S+5saTYPIW8lbU83LnZJc8pIg/kiQ2b3YvGBCiHZqQVQKwRPnbyDTmQcgtIx02i4T6XICmD2gmU12eB7loKzR1AUMtC5Nvgb3OlkN8FT76yKx+zJDO9BdybcrsM1NUik7e8Ds+wQ3bJYxEfz14fel4Ij51O4+s5kN88Onj2+IZtNB7t2wOoDMjx+FnLxsrKykYL9JQbG2lAxFZ6Y2Ud/F0CG9bXiLmzhd29dFk5Zie9t7KxLgngbnpl7QCQ9yS9M0cstFc20ltE1+b5EK11DT+xEBusJDQdKGoEY8g2Uh+QHhSYIDsFxAhEpIcqb0gA6tpaWZHcjEcrK8uQ482VlS1g4+aWNp6UuwfldzZWZAvYXNp41AIkl3efzBHk1sYuOHhTkVAK6SHso4hc07Fen8HgjjKdQn6gjowrOvwrfha1ejHEdLtCun1HBT8i7olRXAYbXOLZZ6hV59FriSN4y2pHbQI22KkNf3JjuAXE8hh4tecj2MjoV6K9QgCLdPW01m4XkKRFpzDgdQ2RQH19G9GT/+jVpA8Efnzxx95wfnAfLzszqV/J9E7j9dWQ8RjZJc8pvnv8stdUqdG83q92+XIn//a+NyeSGzA22R+oX04tluNucDI5YHZ7NlOaKWYyYe36bmDB9f7o/vHnrvnpBQUij2H6RFf2qqNJakqpVyIjD+/ePflVlQreYXbEMJCewfJelY1B02MblYq1Ulmd0K73q3obg+kZd1+r1CS6D/Ea5oPffaW0Gjuih2PUxmFePYAzHdTbcF5Jj/FBmujwT4U8xmds8oLF6UlkuWflgORVjCTPqeqtA3J0+g/VqnJd2yMVXOiSFzF5RThutU6ry9PWGV0j6aBel/kDJO9Y9bvcwlVMCg+8g7knVUW8PSbvmiZmrDMqY5Mz1nFkU9b4iVQzKpP3SiWvl7nMwVY7Uq8XMhmZAfIq6vn7Ii+q2E7m1Sk6x8buGMr1p026UQewDe9UeYiYDGsBedaGIl5a8jqGTxRRLLT/5emDB0cfVG56b9Cdrx8ePfyo/ORDJiYPkGftKMt9kae6emTy8cnJ/e7sLrs4FHmfTLKkGe6niDpT2imaeMiQPGtJXtaQF57Q6SwEpRgxe2jsxYufVLvtQsZjvOBxMUp/kTTrayF56uX6Iq9reOyJ1x+Rwa52oDMYbGNjhtMKCU+vF3c6zMnbts4EpWUNeSZg1JEExXtD3RunkTABjbxoiJi9pRy3zqxaK7LFUMkLZ4uNe6WsYZsRjKNHGI24Dp6hfBVA3tjYYUIvfWyP0vPIa8xb70nLKnnhUqdita5OmzwEMgzzdY0BRh4SvTuPvOKqdVG6hkJepmOV0AgaXvfqyBsbs+ny9BHyqJRJnwTImy4piquQF7wDbPkMoK+TNTqCQnL5e3GHy5A3MWm1FuGyTF4WSOJ0sbhote4bHcA4es7WyMkbGwtpbB9CHmOWQQ7JC9+xzkOeFPKeAls0OTH5tGsLcbgRIb6QPCpq9pIYkDdJ3LFW4IVl8opWK9TiYMO6bXiEv9czXAF5wPZhxrNf8ojMtvUbokue0vLheWvDKA7nNCSPR8nrzZRAxQWHRF64IvW4Enlk6Z4scUARDI9I9oT4HPJIf83WP6pjKGyIbUPI85rF8iTyYKOXuuSFJ2Sb07F2+iePRuJObM+nvIA8SFQR723Dmacm5EX6Im9AIJJ3iL05RcgzTYqRyQNEzQeR3jacmZgsVgYhz4OQh6ity/DlOIRMXrgBFVclL1Oc3m9A38nwiCsmTxNnR9U2pT1KgUJepgJ0VSUv87SxCh9hEPJ4Y5vnNZ27IpNHZGbAhRXyxqWLWmdugjxRW2mjb5tHQM2xTk7I5E1KzzA/vTqQ2hqTd5Hayoo7LpEH3ObVBhhdm9m8qyOvajAHdADJI0CPu1qSyAuDZyhB92swm4eR1+31LyaPWASUQfKCoIOSVhSH6jAGBBxhGM4B9fT6Xsosv0clDyruqkReSfX7543Jo9TX2aSXFo2dZF/XP6F857oqENkKUFRInuypEOF9Y/LIbu4DxUYREz4ceZ9sEWNmkqGEaq7PG2EokaFpZbD51DovPUTGxOapQkz6P37+9YNKGUIeGfnLX37zKwz7zYbtXfKgpCnkSSsmTDoMJqW0A//b55fff+iup4ciz2vSofkPX377XLn3Psgj52XyJuWHCK4C9T2PPPbx27dvj9WAMdVLrqffPbC8fano2HkjDIU80ONC8sJgcFbKZr4BY22r0cBQtQBOB5xu9Vg1GGTsKmbx0T/Dmh9KRqEzdSF50FWGyyToLzqLYKjUsc4YPYRX6Xte48HQXkhKgBtOPsqiFzGTvGnrthqFBT1uBSxPzMsj2+KMPGjTQB3baoKh+nhes5wvA+QLYMkg27avF/ARGJN8q0aSIybtk+lU1Dslx2dmitIqwGJlcSIzXzEa3KrZ4abBUCySnDQLGGWKpe74f1Jezkx3Ot+AvmqyaPDmCXg98hV05Glle/YsDWFpEVMLZUKLrbzJDWHAyaPrxhFd4A53nyE8IS8HJ0ulyTDcZCR5aoanKL3D6OaKJ7s2PHQszQCUr8eeN2lDh2DQXC5cygUoB4wkP1YbxSlqD2lZ5iDKBWIqrWfK0tKtMoCkthY1EZgRRxTq777C5P/88Pjoj13BCnSdocC/Th6cvlCzKB2Xy6bVozuFhf/pT497HYZb9wKoZVGXJPLIqTkpC0j625yyLBeIQqEwRxJkYW4K3GRzipyaKmhPwv347ePnXZkePmFEOavqYpHJOHCRuu5wL0nAzT3/7790Z5SP7L1qbw6GM5eku+JG6waeOHnNpXb64FGTaO6Av5uttsXyrHl2tpcuNJfX0+0lkpi1LIEFnYjS7F97zW72FmtQIBNfXQK6oZf3QHodvUQmz4heDaJJKWiKhT5joGVpQWzKart8tplvLWwSWwub5eWDfNmyNUfsHbTyRKvdyrfWHxGz6Wf5/MaZ/opIFhgljPwZ/NhLJTR3D02xGFEyCTI9mcVSinQa1UpLKZ5AmCB5MNORWF4iDpaBhu7kJZu39gS08A6cerF0BsgrE720MgR+RNyES8xd0QNNPMDfo6PXIpBZG9xoCvEhbYBV6dJl92rUViLSstZUOwqJvCWwrT1LKHnJTWPyiGqvKwoMl5Asg0G0lo5iY0IGPb+/p0y8MGxqIwQrdBedaLozq59EqCHvCdRhWeJI0AOr5BXWIJtqRrwheai5To2geF8ASX/SvlVEk1LQ/GST2UIDwY24wgHUymkLaRBa8iBRRGuTWJAIAyRuyuQRSxvgv91n55DHI6Eo3jFcWrX0DD11dEc1rj06LxlN5aR1E/QHB9ury+LGAr4GZS5aliUJj5qQvLxlY2klvUlsWlaWFp4ByXv2SCYv3362tGHJn0OeG0lG1CURX+IZkGg+pY1yMWioP9ATyxFcF20LLxqcZg3SnWf3FiAONgqFvTJMuT1YgY5I/tkCnAP0aGGH3JXy4su7BytzYP0aWNvaM7qsBzHXw4tAFblvXekVzA9nxJ4Se6LDWj000yaJKmrkSisjUVGkbkR0yAAEOuHMK2i3khwqYb2sKYI0C+n0DTQfRUBMq/mbzdGAQwhjqkONlWh00rNBQySwCqCID0FXh7ksaDTUuUQ9H/6KCzliBUjYoeaeodO9GV3JD+hDoG2TRMQ0EhpGcT1IOzgxv+5KYnkosHJz9cvPJ3H60AGFYR51DB9yILoWHWKESyFToEkHShcZuorERgzoTFe7g7sse1G0fl7CMFeSwqr3oFYenzE5EJwC0kPgfU/g6gvTeFCP3KmLHfaJBKp5btHYUNdRecRC/3z1slVQfAhDlIB18fqh2chBYn4Wry8i2w8SY2iGZ8IsAaGKCoarisg8W7tcVjw20xI3FsNM4u0bLowvb+0SeagBrEIUmzPrtSPY83ji6CyxyxQZIJPoPBwWS3CmhuqF+gaLze6kQ4PWGXBGUBkivOYej2Y+GodWlo0Y1YK7AEnU8WYPsZObvh4ZLewRbAjoEger9+qOYsWBvefVlsFfNZLo7Eci8mlQma+i3SmFFyBkUtdViUtTEEkYZCIaf4hPcj7X1LjwKhYMVg+KqQYGGSAyVfSuGRG/7hVNOjOAO4c7WgnB06f9dtKfsMEVGTu/XkAA70vwkiBexwDVydkQ1uI+3Nh4zSZ4XAEYQZN+FhI9fVzdzoqaAEDygvLipKbOFItafDC8Fvp0+JgoHmD3C/j2yzuOlwCtqUZEeeIX++d8KKSpCk8fXiSxbs0QEK/2SbLVeB9hAqr+Ca9p7a/hnVzgest0szYNV+7AIZ5sy2h6QyZ66NG4tvThxU9e1ziBAc07mkQuqq2Dq9EBiv2EF6V2cpqhNJ+7FjelB8+hdoBJ1XPVgEuhzP7Dz+/+2PXmKZdfsOlc4ZitD6lx+3CNIlkbPn63J+N1tteSdjrwAZVvNhDSzFeiRM03OdzDFjkZHIzg13paZICLhwLSDA7uyGJ58FkyWC7a7whxOptIxfr7nAIvaI5kahH8QFcgGvexyl6uv98/ean2BnxMrPo1V+YFrWMaM6+WfmVgUgbT6LywNLHD4RuDr+hOvgv4HI64yBnMBmSEfj9FkdRGvpyCtkiD3ZkMHUY5ggTj5Pug1V56wSJdj9tCus+1sjWtb4S8SrtO+PVVugHcFEXR/wXJO30eYSj9B2ghWFuy7+aOCdo1nMGFqWQqHhds0je9j74T4/F4RG8V7FFd/TOP6ejwihGosSbhDSgAlodm0UV7wPR7FkZwaIl2s4cmF078AJMV35h43nxU9wkiRvu9iOsDL5h875P5/uHxYzMflq8PVhzDJer8fzql+yaNjORji+X+K0OLYOdquqLKlPEUz+sBE40bixfv8XhMGIpV/QNqilf/aUuSrRkGL6no314Y9+J0Tv8JDlJnAa8VpEusDvQ6y5OLDx7JpAyaiInWIn0HzilWiOtFlardzGdYECTiAvK1bH0/wLi6Pg1F54RLBZ8ZwaCD4eugU1BaguQTtEZZvazq/3kTIaNKQMxN6mwXATGUVD6pwHJcEjfBdPzX1/Kds0lRNOthLoKB3YNiHwuFZGed+/uf/u87TBA9zz9/ltIxaS4epw2ifzdq7xBQdF2Qgjze/z2+e4TF++j3dx+cvuMJZ8Jh47TCMQAM7B6EPRG3CR4iAeu+nHxAeijvc+gtPfdEqjbOZdRi9pu1dyhIMEyyiYHn0FM4QkduSZjOfhyPHoq6L94NBkYUTKjnxGoNukYP/oG0WvJbSN7j52YZwAnbF8OdBHskKo0sHnxgvF18gHTejwdGUMcoZppS6Q5J5L2PdT9wG4vL37c1sbBu7sLPaFw/nsOvA588Tzm6eA4nCRwNX6qQgGNnwUxapE//nNYCni4CNUjej8Zy5xJNahLdKJJv3loe/Mp6XSoY+oeH94/+NaJmps2+xk19evnwzf9g0RH/i4cPfzbOLeBtV1KtbGiIv/zyZ1w8kv/16a+ju9dQiDU0AKzP4dBEW+hk0lDuXLHBPNP/IHhCprNu+4IzEa/f+GdtbwxObph+ko8L+i+w/Z4ABmaXjP3axUPP75o6CFqM6z8zfSH4mI0bgcf09YONCv6BbJ87EYtz15UW8KXDDeTI0fd8IDqWi9NXnrz4NYFkhRrHuy8Y9ZF2dyBe9Xt/97ZOB54Tc44IzZuZMhdPO8S478saxn5B4NmIT3RwXILFLJrbw0Y4f9wRSxp9pvUWXTi9NB3wiVUBQU4UYzTNf4FD2C8SJGlHQd4auVvc4ha3+FKQLTaKukK62f0gUXpqXNhXRnH6nI2/F5Ssi43FyrSmU5u0BonJ/fPIu7N4pbf1VSBbgcV7S9pa4hPbhlWdETTuXNUtfT2YlArThRuw0ul0545cdnKxMV4BatsIBxuA1MximCjtlxYXS8R4547KskRettEB+k0E7xT3O+Pnyal0kYn9xqRuJ6j+DaMqWwh2tuTvQg3yxdrrQLgzMxkMy0vz+3dgpbXx7UajAtS2uBrOzpRkFR63zu8vWgFVnW3l8SF5GStYMQ+LBM40GtYLjGBwcb7RWF3VfkSoAdS/YVi6uos5S3sT/l1bOne3G0BmsWKtPM2QxORMloCEBedLsHSiRF6wRx7gbHEe7K+Wh4PkLcKKnotPAXnwkNXzNX0alkYPLmpNZeNi27m7t7MDbfKB2beObw7kRGl6vjJB7EMmJirBLPySyKSWvFVA3j24R0WpmwzJm4HLpU4wCIsGlubPJ+8erPhNTEKuMnc6UmcUbnSmIXnAIJRgIf+nT8FycRqYAmAPukX8C+385nqBKK9Y2itlovBkDRagWN4pb+y1iEd7G30Vv7sajEv1w7P7d4gOXJrYzmZgcVXYYXTVdtuMPKmcIpDY4PbExeRNWvczYYmQ0vad/dUKSYRngNZbwXm2x4nxCthwB56zsrg/P99pNLafKgcut4kC4GlqOX22XGha1naepWeJJcvZk9302d7OXltfTfC6UJQr1o93wkX4LYXJmWB2frInefOS5IVNyFuFzze9T/ZFXri4at1eBC4l2YEyOP+UmIZmYAaI3HZRJk9qELAxC81ASTEDzY1l+AlLQlbbJ7Daye4usdQG4rew0QRyOXs1zPSBcGdxIpMpAQnLzkxnJu41wuFGIzPRkMmTlvdNyRufn8yUgK/TF3mw/GOxAQQtA40r0bhHNOD5oNpi5AFpxs6XTy9vbm5ZpmTyzqTKOweFJVigTaqetX5z5BHZO5VKZb4YJsjifKVyJyvVDJ3pWLPE+EyYmFjdXr0HiJyeB+R1oHei1oq/Bx6a3K9UZoBtCsJitiXDcqI9dKA/Es5sT05KlWf3O3J/cyF5y3LRsR2ZvHXYaZTT5aU14gsgDzxPJiM9NplVPssVzGSCoPuF/8B/WXkZrM/C3TKKfEk/wLFZsBMJjwtnzg+9zcs2rFIKr0IaF/eJb+C3GzoyeUVIXqehJ68guynldEEiD351lni0QX4h5F0XSjPTE8AeADv3zfxEpgQ66IntUqYkdRhFIgOWJ7cNyGudycU728vEwu4cuZlulfPtLeJ3Rh5ZXAUG4t4E/LAK0Hao/cXtSme1I5uCb6wzi1AKJfIQM7CueMZbe+SSZW+OWEqn20sFYmcBrFvYgTXdNm/uma4RwBzIdiGsGAoimwkGs7IpAOuCWWUZNQNlpWpsc45slueaBDlXngMbCqCzJWDNWXLOoGr0LW5xi1vc4ha3uMUtbnGLW9ziFre4Wfw/ZI2WRkJ+B8U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4" descr="C:\Documents and Settings\tpol\My Documents\My Pictures\Molecular Shapes\Covalent Bond Forma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49831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Documents and Settings\tpol\My Documents\My Pictures\Molecular Shapes\Ionic Bond Form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3276600"/>
            <a:ext cx="49831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71600" y="2543374"/>
            <a:ext cx="1572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Ionic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9223" y="2543374"/>
            <a:ext cx="2703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Covalent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1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covalent bond occurs when two or more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nonmetals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share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have a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outer shell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45751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1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Which of the following are ionic and which are covalent?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CaCl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NaF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254514"/>
            <a:ext cx="6143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Metal and nonmetal -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ionic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4291" y="3987225"/>
            <a:ext cx="6454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Nonm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etal and nonmetal -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covalent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8096" y="4744786"/>
            <a:ext cx="6454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Nonm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etal and nonmetal -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covalent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39942" y="5432425"/>
            <a:ext cx="6143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Metal and nonmetal -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ionic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5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Let’s review how to show an ionic bond with Lewis dot structures. Use the chart for help!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sites.saschina.org/kdavid/files/2013/12/Lewis-Dot-Period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8" y="2209800"/>
            <a:ext cx="5410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0" y="3516219"/>
            <a:ext cx="647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729438" y="3886200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96200" y="3524331"/>
            <a:ext cx="721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8324578" y="3988955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57036" y="3524331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01066" y="3825432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115533" y="4295261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27046" y="3763237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791333" y="3516219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01065" y="4038600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641318" y="3782842"/>
            <a:ext cx="366505" cy="381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Elbow Connector 20"/>
          <p:cNvCxnSpPr>
            <a:stCxn id="19" idx="5"/>
          </p:cNvCxnSpPr>
          <p:nvPr/>
        </p:nvCxnSpPr>
        <p:spPr>
          <a:xfrm rot="16200000" flipH="1">
            <a:off x="7288601" y="3773595"/>
            <a:ext cx="263417" cy="93231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04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Let’s try a covalent bond. Use the chart for help!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sites.saschina.org/kdavid/files/2013/12/Lewis-Dot-Period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8" y="2209800"/>
            <a:ext cx="5410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68936" y="3516219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06005" y="352433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6670997" y="3761652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4832" y="4264189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73802" y="397788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07511" y="3550198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670996" y="4046531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39171" y="3550198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73801" y="3761652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89136" y="3837852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31630" y="3550198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710871" y="382548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01138" y="4287149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289135" y="4079057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5958" y="3558310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710870" y="4044051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043" y="4648200"/>
            <a:ext cx="2181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6634304" y="5486400"/>
            <a:ext cx="1266833" cy="3619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5111" y="6037941"/>
            <a:ext cx="46976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Circle the shared electrons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8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Let’s try another covalent bond. Use the chart for help!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sites.saschina.org/kdavid/files/2013/12/Lewis-Dot-Period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8" y="2209800"/>
            <a:ext cx="5410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08823" y="3516219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5111" y="6037941"/>
            <a:ext cx="46976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Circle the shared electrons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62807" y="3544993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39000" y="3697393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35975" y="3854258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267673" y="3930458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96610" y="4087166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43866" y="408838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565372" y="3753861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334133" y="3742634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597601" y="4439549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59365" y="4419600"/>
            <a:ext cx="190267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57971" y="3790765"/>
            <a:ext cx="828250" cy="505207"/>
          </a:xfrm>
          <a:custGeom>
            <a:avLst/>
            <a:gdLst>
              <a:gd name="connsiteX0" fmla="*/ 641819 w 828250"/>
              <a:gd name="connsiteY0" fmla="*/ 239697 h 505207"/>
              <a:gd name="connsiteX1" fmla="*/ 597431 w 828250"/>
              <a:gd name="connsiteY1" fmla="*/ 204186 h 505207"/>
              <a:gd name="connsiteX2" fmla="*/ 570798 w 828250"/>
              <a:gd name="connsiteY2" fmla="*/ 177553 h 505207"/>
              <a:gd name="connsiteX3" fmla="*/ 535287 w 828250"/>
              <a:gd name="connsiteY3" fmla="*/ 168676 h 505207"/>
              <a:gd name="connsiteX4" fmla="*/ 482021 w 828250"/>
              <a:gd name="connsiteY4" fmla="*/ 133165 h 505207"/>
              <a:gd name="connsiteX5" fmla="*/ 455388 w 828250"/>
              <a:gd name="connsiteY5" fmla="*/ 115410 h 505207"/>
              <a:gd name="connsiteX6" fmla="*/ 402122 w 828250"/>
              <a:gd name="connsiteY6" fmla="*/ 97654 h 505207"/>
              <a:gd name="connsiteX7" fmla="*/ 348856 w 828250"/>
              <a:gd name="connsiteY7" fmla="*/ 71021 h 505207"/>
              <a:gd name="connsiteX8" fmla="*/ 313346 w 828250"/>
              <a:gd name="connsiteY8" fmla="*/ 53266 h 505207"/>
              <a:gd name="connsiteX9" fmla="*/ 286712 w 828250"/>
              <a:gd name="connsiteY9" fmla="*/ 44388 h 505207"/>
              <a:gd name="connsiteX10" fmla="*/ 260079 w 828250"/>
              <a:gd name="connsiteY10" fmla="*/ 26633 h 505207"/>
              <a:gd name="connsiteX11" fmla="*/ 206813 w 828250"/>
              <a:gd name="connsiteY11" fmla="*/ 8878 h 505207"/>
              <a:gd name="connsiteX12" fmla="*/ 180180 w 828250"/>
              <a:gd name="connsiteY12" fmla="*/ 0 h 505207"/>
              <a:gd name="connsiteX13" fmla="*/ 38138 w 828250"/>
              <a:gd name="connsiteY13" fmla="*/ 17755 h 505207"/>
              <a:gd name="connsiteX14" fmla="*/ 11505 w 828250"/>
              <a:gd name="connsiteY14" fmla="*/ 35511 h 505207"/>
              <a:gd name="connsiteX15" fmla="*/ 11505 w 828250"/>
              <a:gd name="connsiteY15" fmla="*/ 150920 h 505207"/>
              <a:gd name="connsiteX16" fmla="*/ 20382 w 828250"/>
              <a:gd name="connsiteY16" fmla="*/ 177553 h 505207"/>
              <a:gd name="connsiteX17" fmla="*/ 64771 w 828250"/>
              <a:gd name="connsiteY17" fmla="*/ 221942 h 505207"/>
              <a:gd name="connsiteX18" fmla="*/ 91404 w 828250"/>
              <a:gd name="connsiteY18" fmla="*/ 248575 h 505207"/>
              <a:gd name="connsiteX19" fmla="*/ 118037 w 828250"/>
              <a:gd name="connsiteY19" fmla="*/ 275208 h 505207"/>
              <a:gd name="connsiteX20" fmla="*/ 153547 w 828250"/>
              <a:gd name="connsiteY20" fmla="*/ 292963 h 505207"/>
              <a:gd name="connsiteX21" fmla="*/ 171303 w 828250"/>
              <a:gd name="connsiteY21" fmla="*/ 310718 h 505207"/>
              <a:gd name="connsiteX22" fmla="*/ 224569 w 828250"/>
              <a:gd name="connsiteY22" fmla="*/ 346229 h 505207"/>
              <a:gd name="connsiteX23" fmla="*/ 251202 w 828250"/>
              <a:gd name="connsiteY23" fmla="*/ 363985 h 505207"/>
              <a:gd name="connsiteX24" fmla="*/ 277835 w 828250"/>
              <a:gd name="connsiteY24" fmla="*/ 372862 h 505207"/>
              <a:gd name="connsiteX25" fmla="*/ 366612 w 828250"/>
              <a:gd name="connsiteY25" fmla="*/ 408373 h 505207"/>
              <a:gd name="connsiteX26" fmla="*/ 419878 w 828250"/>
              <a:gd name="connsiteY26" fmla="*/ 435006 h 505207"/>
              <a:gd name="connsiteX27" fmla="*/ 508654 w 828250"/>
              <a:gd name="connsiteY27" fmla="*/ 461639 h 505207"/>
              <a:gd name="connsiteX28" fmla="*/ 535287 w 828250"/>
              <a:gd name="connsiteY28" fmla="*/ 479394 h 505207"/>
              <a:gd name="connsiteX29" fmla="*/ 597431 w 828250"/>
              <a:gd name="connsiteY29" fmla="*/ 488272 h 505207"/>
              <a:gd name="connsiteX30" fmla="*/ 632942 w 828250"/>
              <a:gd name="connsiteY30" fmla="*/ 497150 h 505207"/>
              <a:gd name="connsiteX31" fmla="*/ 810495 w 828250"/>
              <a:gd name="connsiteY31" fmla="*/ 461639 h 505207"/>
              <a:gd name="connsiteX32" fmla="*/ 828250 w 828250"/>
              <a:gd name="connsiteY32" fmla="*/ 435006 h 505207"/>
              <a:gd name="connsiteX33" fmla="*/ 810495 w 828250"/>
              <a:gd name="connsiteY33" fmla="*/ 355107 h 505207"/>
              <a:gd name="connsiteX34" fmla="*/ 783862 w 828250"/>
              <a:gd name="connsiteY34" fmla="*/ 328474 h 505207"/>
              <a:gd name="connsiteX35" fmla="*/ 766107 w 828250"/>
              <a:gd name="connsiteY35" fmla="*/ 275208 h 505207"/>
              <a:gd name="connsiteX36" fmla="*/ 739474 w 828250"/>
              <a:gd name="connsiteY36" fmla="*/ 257452 h 505207"/>
              <a:gd name="connsiteX37" fmla="*/ 721718 w 828250"/>
              <a:gd name="connsiteY37" fmla="*/ 239697 h 505207"/>
              <a:gd name="connsiteX38" fmla="*/ 686208 w 828250"/>
              <a:gd name="connsiteY38" fmla="*/ 230819 h 505207"/>
              <a:gd name="connsiteX39" fmla="*/ 659575 w 828250"/>
              <a:gd name="connsiteY39" fmla="*/ 213064 h 505207"/>
              <a:gd name="connsiteX40" fmla="*/ 588553 w 828250"/>
              <a:gd name="connsiteY40" fmla="*/ 204186 h 50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28250" h="505207">
                <a:moveTo>
                  <a:pt x="641819" y="239697"/>
                </a:moveTo>
                <a:cubicBezTo>
                  <a:pt x="627023" y="227860"/>
                  <a:pt x="611691" y="216664"/>
                  <a:pt x="597431" y="204186"/>
                </a:cubicBezTo>
                <a:cubicBezTo>
                  <a:pt x="587983" y="195918"/>
                  <a:pt x="581699" y="183782"/>
                  <a:pt x="570798" y="177553"/>
                </a:cubicBezTo>
                <a:cubicBezTo>
                  <a:pt x="560204" y="171500"/>
                  <a:pt x="547124" y="171635"/>
                  <a:pt x="535287" y="168676"/>
                </a:cubicBezTo>
                <a:cubicBezTo>
                  <a:pt x="503643" y="137030"/>
                  <a:pt x="532184" y="161829"/>
                  <a:pt x="482021" y="133165"/>
                </a:cubicBezTo>
                <a:cubicBezTo>
                  <a:pt x="472757" y="127872"/>
                  <a:pt x="465138" y="119743"/>
                  <a:pt x="455388" y="115410"/>
                </a:cubicBezTo>
                <a:cubicBezTo>
                  <a:pt x="438285" y="107809"/>
                  <a:pt x="417695" y="108036"/>
                  <a:pt x="402122" y="97654"/>
                </a:cubicBezTo>
                <a:cubicBezTo>
                  <a:pt x="350940" y="63533"/>
                  <a:pt x="400313" y="93074"/>
                  <a:pt x="348856" y="71021"/>
                </a:cubicBezTo>
                <a:cubicBezTo>
                  <a:pt x="336692" y="65808"/>
                  <a:pt x="325510" y="58479"/>
                  <a:pt x="313346" y="53266"/>
                </a:cubicBezTo>
                <a:cubicBezTo>
                  <a:pt x="304744" y="49580"/>
                  <a:pt x="295082" y="48573"/>
                  <a:pt x="286712" y="44388"/>
                </a:cubicBezTo>
                <a:cubicBezTo>
                  <a:pt x="277169" y="39616"/>
                  <a:pt x="269829" y="30966"/>
                  <a:pt x="260079" y="26633"/>
                </a:cubicBezTo>
                <a:cubicBezTo>
                  <a:pt x="242976" y="19032"/>
                  <a:pt x="224568" y="14796"/>
                  <a:pt x="206813" y="8878"/>
                </a:cubicBezTo>
                <a:lnTo>
                  <a:pt x="180180" y="0"/>
                </a:lnTo>
                <a:cubicBezTo>
                  <a:pt x="158170" y="1693"/>
                  <a:pt x="76459" y="-1406"/>
                  <a:pt x="38138" y="17755"/>
                </a:cubicBezTo>
                <a:cubicBezTo>
                  <a:pt x="28595" y="22527"/>
                  <a:pt x="20383" y="29592"/>
                  <a:pt x="11505" y="35511"/>
                </a:cubicBezTo>
                <a:cubicBezTo>
                  <a:pt x="-5641" y="86947"/>
                  <a:pt x="-1918" y="63672"/>
                  <a:pt x="11505" y="150920"/>
                </a:cubicBezTo>
                <a:cubicBezTo>
                  <a:pt x="12928" y="160169"/>
                  <a:pt x="14767" y="170067"/>
                  <a:pt x="20382" y="177553"/>
                </a:cubicBezTo>
                <a:cubicBezTo>
                  <a:pt x="32937" y="194293"/>
                  <a:pt x="49975" y="207146"/>
                  <a:pt x="64771" y="221942"/>
                </a:cubicBezTo>
                <a:lnTo>
                  <a:pt x="91404" y="248575"/>
                </a:lnTo>
                <a:cubicBezTo>
                  <a:pt x="100282" y="257453"/>
                  <a:pt x="106808" y="269593"/>
                  <a:pt x="118037" y="275208"/>
                </a:cubicBezTo>
                <a:cubicBezTo>
                  <a:pt x="129874" y="281126"/>
                  <a:pt x="142536" y="285622"/>
                  <a:pt x="153547" y="292963"/>
                </a:cubicBezTo>
                <a:cubicBezTo>
                  <a:pt x="160511" y="297606"/>
                  <a:pt x="164607" y="305696"/>
                  <a:pt x="171303" y="310718"/>
                </a:cubicBezTo>
                <a:cubicBezTo>
                  <a:pt x="188375" y="323522"/>
                  <a:pt x="206814" y="334392"/>
                  <a:pt x="224569" y="346229"/>
                </a:cubicBezTo>
                <a:cubicBezTo>
                  <a:pt x="233447" y="352148"/>
                  <a:pt x="241080" y="360611"/>
                  <a:pt x="251202" y="363985"/>
                </a:cubicBezTo>
                <a:lnTo>
                  <a:pt x="277835" y="372862"/>
                </a:lnTo>
                <a:cubicBezTo>
                  <a:pt x="316238" y="411268"/>
                  <a:pt x="277575" y="378693"/>
                  <a:pt x="366612" y="408373"/>
                </a:cubicBezTo>
                <a:cubicBezTo>
                  <a:pt x="463753" y="440755"/>
                  <a:pt x="316608" y="389109"/>
                  <a:pt x="419878" y="435006"/>
                </a:cubicBezTo>
                <a:cubicBezTo>
                  <a:pt x="447663" y="447355"/>
                  <a:pt x="479144" y="454261"/>
                  <a:pt x="508654" y="461639"/>
                </a:cubicBezTo>
                <a:cubicBezTo>
                  <a:pt x="517532" y="467557"/>
                  <a:pt x="525067" y="476328"/>
                  <a:pt x="535287" y="479394"/>
                </a:cubicBezTo>
                <a:cubicBezTo>
                  <a:pt x="555330" y="485407"/>
                  <a:pt x="576844" y="484529"/>
                  <a:pt x="597431" y="488272"/>
                </a:cubicBezTo>
                <a:cubicBezTo>
                  <a:pt x="609436" y="490455"/>
                  <a:pt x="621105" y="494191"/>
                  <a:pt x="632942" y="497150"/>
                </a:cubicBezTo>
                <a:cubicBezTo>
                  <a:pt x="893393" y="483441"/>
                  <a:pt x="770111" y="542406"/>
                  <a:pt x="810495" y="461639"/>
                </a:cubicBezTo>
                <a:cubicBezTo>
                  <a:pt x="815267" y="452096"/>
                  <a:pt x="822332" y="443884"/>
                  <a:pt x="828250" y="435006"/>
                </a:cubicBezTo>
                <a:cubicBezTo>
                  <a:pt x="827175" y="428557"/>
                  <a:pt x="820209" y="369678"/>
                  <a:pt x="810495" y="355107"/>
                </a:cubicBezTo>
                <a:cubicBezTo>
                  <a:pt x="803531" y="344661"/>
                  <a:pt x="792740" y="337352"/>
                  <a:pt x="783862" y="328474"/>
                </a:cubicBezTo>
                <a:cubicBezTo>
                  <a:pt x="777944" y="310719"/>
                  <a:pt x="781679" y="285590"/>
                  <a:pt x="766107" y="275208"/>
                </a:cubicBezTo>
                <a:cubicBezTo>
                  <a:pt x="757229" y="269289"/>
                  <a:pt x="747806" y="264117"/>
                  <a:pt x="739474" y="257452"/>
                </a:cubicBezTo>
                <a:cubicBezTo>
                  <a:pt x="732938" y="252223"/>
                  <a:pt x="729204" y="243440"/>
                  <a:pt x="721718" y="239697"/>
                </a:cubicBezTo>
                <a:cubicBezTo>
                  <a:pt x="710805" y="234241"/>
                  <a:pt x="698045" y="233778"/>
                  <a:pt x="686208" y="230819"/>
                </a:cubicBezTo>
                <a:cubicBezTo>
                  <a:pt x="677330" y="224901"/>
                  <a:pt x="669869" y="215871"/>
                  <a:pt x="659575" y="213064"/>
                </a:cubicBezTo>
                <a:cubicBezTo>
                  <a:pt x="636557" y="206787"/>
                  <a:pt x="588553" y="204186"/>
                  <a:pt x="588553" y="2041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688062" y="3897297"/>
            <a:ext cx="834501" cy="381740"/>
          </a:xfrm>
          <a:custGeom>
            <a:avLst/>
            <a:gdLst>
              <a:gd name="connsiteX0" fmla="*/ 479394 w 834501"/>
              <a:gd name="connsiteY0" fmla="*/ 44388 h 381740"/>
              <a:gd name="connsiteX1" fmla="*/ 337352 w 834501"/>
              <a:gd name="connsiteY1" fmla="*/ 62144 h 381740"/>
              <a:gd name="connsiteX2" fmla="*/ 301841 w 834501"/>
              <a:gd name="connsiteY2" fmla="*/ 71021 h 381740"/>
              <a:gd name="connsiteX3" fmla="*/ 257453 w 834501"/>
              <a:gd name="connsiteY3" fmla="*/ 79899 h 381740"/>
              <a:gd name="connsiteX4" fmla="*/ 221942 w 834501"/>
              <a:gd name="connsiteY4" fmla="*/ 97654 h 381740"/>
              <a:gd name="connsiteX5" fmla="*/ 106532 w 834501"/>
              <a:gd name="connsiteY5" fmla="*/ 124287 h 381740"/>
              <a:gd name="connsiteX6" fmla="*/ 79899 w 834501"/>
              <a:gd name="connsiteY6" fmla="*/ 150920 h 381740"/>
              <a:gd name="connsiteX7" fmla="*/ 53266 w 834501"/>
              <a:gd name="connsiteY7" fmla="*/ 159798 h 381740"/>
              <a:gd name="connsiteX8" fmla="*/ 26633 w 834501"/>
              <a:gd name="connsiteY8" fmla="*/ 177553 h 381740"/>
              <a:gd name="connsiteX9" fmla="*/ 8878 w 834501"/>
              <a:gd name="connsiteY9" fmla="*/ 230820 h 381740"/>
              <a:gd name="connsiteX10" fmla="*/ 0 w 834501"/>
              <a:gd name="connsiteY10" fmla="*/ 257453 h 381740"/>
              <a:gd name="connsiteX11" fmla="*/ 8878 w 834501"/>
              <a:gd name="connsiteY11" fmla="*/ 301841 h 381740"/>
              <a:gd name="connsiteX12" fmla="*/ 62144 w 834501"/>
              <a:gd name="connsiteY12" fmla="*/ 346229 h 381740"/>
              <a:gd name="connsiteX13" fmla="*/ 79899 w 834501"/>
              <a:gd name="connsiteY13" fmla="*/ 363985 h 381740"/>
              <a:gd name="connsiteX14" fmla="*/ 133165 w 834501"/>
              <a:gd name="connsiteY14" fmla="*/ 381740 h 381740"/>
              <a:gd name="connsiteX15" fmla="*/ 363985 w 834501"/>
              <a:gd name="connsiteY15" fmla="*/ 372862 h 381740"/>
              <a:gd name="connsiteX16" fmla="*/ 408373 w 834501"/>
              <a:gd name="connsiteY16" fmla="*/ 363985 h 381740"/>
              <a:gd name="connsiteX17" fmla="*/ 470517 w 834501"/>
              <a:gd name="connsiteY17" fmla="*/ 355107 h 381740"/>
              <a:gd name="connsiteX18" fmla="*/ 497150 w 834501"/>
              <a:gd name="connsiteY18" fmla="*/ 346229 h 381740"/>
              <a:gd name="connsiteX19" fmla="*/ 532660 w 834501"/>
              <a:gd name="connsiteY19" fmla="*/ 328474 h 381740"/>
              <a:gd name="connsiteX20" fmla="*/ 577049 w 834501"/>
              <a:gd name="connsiteY20" fmla="*/ 319596 h 381740"/>
              <a:gd name="connsiteX21" fmla="*/ 603682 w 834501"/>
              <a:gd name="connsiteY21" fmla="*/ 301841 h 381740"/>
              <a:gd name="connsiteX22" fmla="*/ 630315 w 834501"/>
              <a:gd name="connsiteY22" fmla="*/ 292963 h 381740"/>
              <a:gd name="connsiteX23" fmla="*/ 710214 w 834501"/>
              <a:gd name="connsiteY23" fmla="*/ 239697 h 381740"/>
              <a:gd name="connsiteX24" fmla="*/ 736847 w 834501"/>
              <a:gd name="connsiteY24" fmla="*/ 221942 h 381740"/>
              <a:gd name="connsiteX25" fmla="*/ 790113 w 834501"/>
              <a:gd name="connsiteY25" fmla="*/ 195309 h 381740"/>
              <a:gd name="connsiteX26" fmla="*/ 834501 w 834501"/>
              <a:gd name="connsiteY26" fmla="*/ 106532 h 381740"/>
              <a:gd name="connsiteX27" fmla="*/ 772357 w 834501"/>
              <a:gd name="connsiteY27" fmla="*/ 26633 h 381740"/>
              <a:gd name="connsiteX28" fmla="*/ 719091 w 834501"/>
              <a:gd name="connsiteY28" fmla="*/ 8878 h 381740"/>
              <a:gd name="connsiteX29" fmla="*/ 692458 w 834501"/>
              <a:gd name="connsiteY29" fmla="*/ 0 h 381740"/>
              <a:gd name="connsiteX30" fmla="*/ 443884 w 834501"/>
              <a:gd name="connsiteY30" fmla="*/ 8878 h 381740"/>
              <a:gd name="connsiteX31" fmla="*/ 390618 w 834501"/>
              <a:gd name="connsiteY31" fmla="*/ 44388 h 381740"/>
              <a:gd name="connsiteX32" fmla="*/ 363985 w 834501"/>
              <a:gd name="connsiteY32" fmla="*/ 53266 h 381740"/>
              <a:gd name="connsiteX33" fmla="*/ 337352 w 834501"/>
              <a:gd name="connsiteY33" fmla="*/ 71021 h 38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4501" h="381740">
                <a:moveTo>
                  <a:pt x="479394" y="44388"/>
                </a:moveTo>
                <a:cubicBezTo>
                  <a:pt x="441260" y="48625"/>
                  <a:pt x="377171" y="54904"/>
                  <a:pt x="337352" y="62144"/>
                </a:cubicBezTo>
                <a:cubicBezTo>
                  <a:pt x="325348" y="64327"/>
                  <a:pt x="313752" y="68374"/>
                  <a:pt x="301841" y="71021"/>
                </a:cubicBezTo>
                <a:cubicBezTo>
                  <a:pt x="287111" y="74294"/>
                  <a:pt x="272249" y="76940"/>
                  <a:pt x="257453" y="79899"/>
                </a:cubicBezTo>
                <a:cubicBezTo>
                  <a:pt x="245616" y="85817"/>
                  <a:pt x="234497" y="93469"/>
                  <a:pt x="221942" y="97654"/>
                </a:cubicBezTo>
                <a:cubicBezTo>
                  <a:pt x="189806" y="108366"/>
                  <a:pt x="141753" y="117244"/>
                  <a:pt x="106532" y="124287"/>
                </a:cubicBezTo>
                <a:cubicBezTo>
                  <a:pt x="97654" y="133165"/>
                  <a:pt x="90345" y="143956"/>
                  <a:pt x="79899" y="150920"/>
                </a:cubicBezTo>
                <a:cubicBezTo>
                  <a:pt x="72113" y="156111"/>
                  <a:pt x="61636" y="155613"/>
                  <a:pt x="53266" y="159798"/>
                </a:cubicBezTo>
                <a:cubicBezTo>
                  <a:pt x="43723" y="164570"/>
                  <a:pt x="35511" y="171635"/>
                  <a:pt x="26633" y="177553"/>
                </a:cubicBezTo>
                <a:lnTo>
                  <a:pt x="8878" y="230820"/>
                </a:lnTo>
                <a:lnTo>
                  <a:pt x="0" y="257453"/>
                </a:lnTo>
                <a:cubicBezTo>
                  <a:pt x="2959" y="272249"/>
                  <a:pt x="2130" y="288345"/>
                  <a:pt x="8878" y="301841"/>
                </a:cubicBezTo>
                <a:cubicBezTo>
                  <a:pt x="19423" y="322931"/>
                  <a:pt x="45148" y="332632"/>
                  <a:pt x="62144" y="346229"/>
                </a:cubicBezTo>
                <a:cubicBezTo>
                  <a:pt x="68680" y="351458"/>
                  <a:pt x="72413" y="360242"/>
                  <a:pt x="79899" y="363985"/>
                </a:cubicBezTo>
                <a:cubicBezTo>
                  <a:pt x="96639" y="372355"/>
                  <a:pt x="133165" y="381740"/>
                  <a:pt x="133165" y="381740"/>
                </a:cubicBezTo>
                <a:cubicBezTo>
                  <a:pt x="210105" y="378781"/>
                  <a:pt x="287148" y="377819"/>
                  <a:pt x="363985" y="372862"/>
                </a:cubicBezTo>
                <a:cubicBezTo>
                  <a:pt x="379043" y="371891"/>
                  <a:pt x="393489" y="366466"/>
                  <a:pt x="408373" y="363985"/>
                </a:cubicBezTo>
                <a:cubicBezTo>
                  <a:pt x="429013" y="360545"/>
                  <a:pt x="449802" y="358066"/>
                  <a:pt x="470517" y="355107"/>
                </a:cubicBezTo>
                <a:cubicBezTo>
                  <a:pt x="479395" y="352148"/>
                  <a:pt x="488549" y="349915"/>
                  <a:pt x="497150" y="346229"/>
                </a:cubicBezTo>
                <a:cubicBezTo>
                  <a:pt x="509314" y="341016"/>
                  <a:pt x="520105" y="332659"/>
                  <a:pt x="532660" y="328474"/>
                </a:cubicBezTo>
                <a:cubicBezTo>
                  <a:pt x="546975" y="323702"/>
                  <a:pt x="562253" y="322555"/>
                  <a:pt x="577049" y="319596"/>
                </a:cubicBezTo>
                <a:cubicBezTo>
                  <a:pt x="585927" y="313678"/>
                  <a:pt x="594139" y="306613"/>
                  <a:pt x="603682" y="301841"/>
                </a:cubicBezTo>
                <a:cubicBezTo>
                  <a:pt x="612052" y="297656"/>
                  <a:pt x="622135" y="297508"/>
                  <a:pt x="630315" y="292963"/>
                </a:cubicBezTo>
                <a:cubicBezTo>
                  <a:pt x="630340" y="292949"/>
                  <a:pt x="696886" y="248583"/>
                  <a:pt x="710214" y="239697"/>
                </a:cubicBezTo>
                <a:cubicBezTo>
                  <a:pt x="719092" y="233779"/>
                  <a:pt x="726725" y="225316"/>
                  <a:pt x="736847" y="221942"/>
                </a:cubicBezTo>
                <a:cubicBezTo>
                  <a:pt x="773602" y="209690"/>
                  <a:pt x="755694" y="218255"/>
                  <a:pt x="790113" y="195309"/>
                </a:cubicBezTo>
                <a:cubicBezTo>
                  <a:pt x="832391" y="131891"/>
                  <a:pt x="820447" y="162745"/>
                  <a:pt x="834501" y="106532"/>
                </a:cubicBezTo>
                <a:cubicBezTo>
                  <a:pt x="822976" y="25860"/>
                  <a:pt x="845474" y="51005"/>
                  <a:pt x="772357" y="26633"/>
                </a:cubicBezTo>
                <a:lnTo>
                  <a:pt x="719091" y="8878"/>
                </a:lnTo>
                <a:lnTo>
                  <a:pt x="692458" y="0"/>
                </a:lnTo>
                <a:cubicBezTo>
                  <a:pt x="609600" y="2959"/>
                  <a:pt x="525913" y="-3185"/>
                  <a:pt x="443884" y="8878"/>
                </a:cubicBezTo>
                <a:cubicBezTo>
                  <a:pt x="422772" y="11983"/>
                  <a:pt x="410862" y="37640"/>
                  <a:pt x="390618" y="44388"/>
                </a:cubicBezTo>
                <a:lnTo>
                  <a:pt x="363985" y="53266"/>
                </a:lnTo>
                <a:cubicBezTo>
                  <a:pt x="344137" y="73113"/>
                  <a:pt x="354599" y="71021"/>
                  <a:pt x="337352" y="710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279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Bellwork: What happens in an ionic bond?</vt:lpstr>
      <vt:lpstr>Remind Me: How do we write a Lewis dot diagram? Try Be.</vt:lpstr>
      <vt:lpstr>1. In ionic bonding, metals and nonmetals transfer electrons. The result of an ionic bond is charged particles called ions.</vt:lpstr>
      <vt:lpstr>3. Not all atoms gain or lose electrons. Sometimes they share. This is called a covalent bond.</vt:lpstr>
      <vt:lpstr>4. A covalent bond occurs when two or more nonmetals share electrons to have a full outer shell.</vt:lpstr>
      <vt:lpstr>5. Which of the following are ionic and which are covalent?</vt:lpstr>
      <vt:lpstr>6. Let’s review how to show an ionic bond with Lewis dot structures. Use the chart for help!</vt:lpstr>
      <vt:lpstr>7. Let’s try a covalent bond. Use the chart for help!</vt:lpstr>
      <vt:lpstr>8. Let’s try another covalent bond. Use the chart for help!</vt:lpstr>
      <vt:lpstr>9. Some atoms bond with a double bond. Let’s try one.</vt:lpstr>
      <vt:lpstr>10. Some atoms bond with a triple bond. Here’s an example.</vt:lpstr>
      <vt:lpstr>Try some on your own! Work on the next worksheets. DUE AT THE END OF THE PERIOD.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What do elements in groups or families have in common?</dc:title>
  <dc:creator>james</dc:creator>
  <cp:lastModifiedBy>Perry, Juliet</cp:lastModifiedBy>
  <cp:revision>25</cp:revision>
  <dcterms:created xsi:type="dcterms:W3CDTF">2016-03-01T01:03:27Z</dcterms:created>
  <dcterms:modified xsi:type="dcterms:W3CDTF">2016-03-15T11:51:40Z</dcterms:modified>
</cp:coreProperties>
</file>