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9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9" r:id="rId14"/>
    <p:sldMasterId id="2147483831" r:id="rId15"/>
  </p:sldMasterIdLst>
  <p:notesMasterIdLst>
    <p:notesMasterId r:id="rId91"/>
  </p:notesMasterIdLst>
  <p:sldIdLst>
    <p:sldId id="333" r:id="rId16"/>
    <p:sldId id="256" r:id="rId17"/>
    <p:sldId id="324" r:id="rId18"/>
    <p:sldId id="334" r:id="rId19"/>
    <p:sldId id="327" r:id="rId20"/>
    <p:sldId id="335" r:id="rId21"/>
    <p:sldId id="336" r:id="rId22"/>
    <p:sldId id="257" r:id="rId23"/>
    <p:sldId id="259" r:id="rId24"/>
    <p:sldId id="325" r:id="rId25"/>
    <p:sldId id="280" r:id="rId26"/>
    <p:sldId id="261" r:id="rId27"/>
    <p:sldId id="262" r:id="rId28"/>
    <p:sldId id="281" r:id="rId29"/>
    <p:sldId id="328" r:id="rId30"/>
    <p:sldId id="260" r:id="rId31"/>
    <p:sldId id="263" r:id="rId32"/>
    <p:sldId id="264" r:id="rId33"/>
    <p:sldId id="337" r:id="rId34"/>
    <p:sldId id="278" r:id="rId35"/>
    <p:sldId id="279" r:id="rId36"/>
    <p:sldId id="265" r:id="rId37"/>
    <p:sldId id="266" r:id="rId38"/>
    <p:sldId id="267" r:id="rId39"/>
    <p:sldId id="268" r:id="rId40"/>
    <p:sldId id="329" r:id="rId41"/>
    <p:sldId id="330" r:id="rId42"/>
    <p:sldId id="331" r:id="rId43"/>
    <p:sldId id="332" r:id="rId44"/>
    <p:sldId id="274" r:id="rId45"/>
    <p:sldId id="275" r:id="rId46"/>
    <p:sldId id="276" r:id="rId47"/>
    <p:sldId id="277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5" r:id="rId79"/>
    <p:sldId id="316" r:id="rId80"/>
    <p:sldId id="317" r:id="rId81"/>
    <p:sldId id="290" r:id="rId82"/>
    <p:sldId id="291" r:id="rId83"/>
    <p:sldId id="318" r:id="rId84"/>
    <p:sldId id="319" r:id="rId85"/>
    <p:sldId id="320" r:id="rId86"/>
    <p:sldId id="321" r:id="rId87"/>
    <p:sldId id="322" r:id="rId88"/>
    <p:sldId id="282" r:id="rId89"/>
    <p:sldId id="323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7" autoAdjust="0"/>
    <p:restoredTop sz="94660"/>
  </p:normalViewPr>
  <p:slideViewPr>
    <p:cSldViewPr>
      <p:cViewPr>
        <p:scale>
          <a:sx n="50" d="100"/>
          <a:sy n="50" d="100"/>
        </p:scale>
        <p:origin x="-90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tableStyles" Target="tableStyle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3BC7-F69D-4CCC-9E49-D250397E904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B8DDC-2043-40A4-A81E-9C98EB1F4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0DFB6363-C334-4F44-B83A-655486D3D806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035CAB-757F-4020-9E0A-E8AA45AD85B9}" type="slidenum">
              <a:rPr lang="en-US" altLang="en-US" sz="1200">
                <a:solidFill>
                  <a:prstClr val="black"/>
                </a:solidFill>
              </a:rPr>
              <a:pPr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3040DA-C54B-4076-B39D-8948AB2785FD}" type="slidenum">
              <a:rPr lang="en-US" altLang="en-US" sz="1200">
                <a:solidFill>
                  <a:prstClr val="black"/>
                </a:solidFill>
              </a:rPr>
              <a:pPr/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04F50E-1AC5-4358-8D5F-544DAD55F103}" type="slidenum">
              <a:rPr lang="en-US" altLang="en-US" sz="1200">
                <a:solidFill>
                  <a:prstClr val="black"/>
                </a:solidFill>
              </a:rPr>
              <a:pPr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8C0774A-6659-421B-92E6-59E5ECE9D28A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34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283C0C8-E022-457C-B2A1-FFE222458789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35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A212F1F-6A67-46D1-818C-E479231CBEF0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38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CFC568E-A976-43BF-9FDC-A9199956EE5F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39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2837E96-0775-4C24-8AA5-599AC6EE64E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40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A14EA-4192-43D6-A781-4F3C269F07CF}" type="slidenum">
              <a:rPr lang="en-US" altLang="en-US" sz="1200">
                <a:solidFill>
                  <a:prstClr val="black"/>
                </a:solidFill>
              </a:rPr>
              <a:pPr/>
              <a:t>41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81A548-3D2F-47F5-AD1C-427559C8755D}" type="slidenum">
              <a:rPr lang="en-US" altLang="en-US" sz="1200">
                <a:solidFill>
                  <a:prstClr val="black"/>
                </a:solidFill>
              </a:rPr>
              <a:pPr/>
              <a:t>42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0DFB6363-C334-4F44-B83A-655486D3D806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7FAA81-E770-4F4A-B0F9-6206E0B9A244}" type="slidenum">
              <a:rPr lang="en-US" altLang="en-US" sz="1200">
                <a:solidFill>
                  <a:prstClr val="black"/>
                </a:solidFill>
              </a:rPr>
              <a:pPr/>
              <a:t>43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B6BA02-E0EC-46B3-A13B-7CF1AB6B1FD8}" type="slidenum">
              <a:rPr lang="en-US" altLang="en-US" sz="1200">
                <a:solidFill>
                  <a:prstClr val="black"/>
                </a:solidFill>
              </a:rPr>
              <a:pPr/>
              <a:t>44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C33B4B-E794-4324-AA20-6FD4268E6F91}" type="slidenum">
              <a:rPr lang="en-US" altLang="en-US" sz="1200">
                <a:solidFill>
                  <a:prstClr val="black"/>
                </a:solidFill>
              </a:rPr>
              <a:pPr/>
              <a:t>45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FACE3F-1C4B-40F1-9CDA-5924AE808F70}" type="slidenum">
              <a:rPr lang="en-US" altLang="en-US" sz="1200">
                <a:solidFill>
                  <a:prstClr val="black"/>
                </a:solidFill>
              </a:rPr>
              <a:pPr/>
              <a:t>46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B85455-75CE-4E5C-AC7F-7AA854FCD043}" type="slidenum">
              <a:rPr lang="en-US" altLang="en-US" sz="1200">
                <a:solidFill>
                  <a:prstClr val="black"/>
                </a:solidFill>
              </a:rPr>
              <a:pPr/>
              <a:t>47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A0A88F-DF95-4620-BEDA-55B0C15CC941}" type="slidenum">
              <a:rPr lang="en-US" altLang="en-US" sz="1200">
                <a:solidFill>
                  <a:prstClr val="black"/>
                </a:solidFill>
              </a:rPr>
              <a:pPr/>
              <a:t>48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96206B-14E8-447D-9009-E567D7FD57A0}" type="slidenum">
              <a:rPr lang="en-US" altLang="en-US" sz="1200">
                <a:solidFill>
                  <a:prstClr val="black"/>
                </a:solidFill>
              </a:rPr>
              <a:pPr/>
              <a:t>49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8F5715-2195-43AB-BDD2-718EFE41DFAF}" type="slidenum">
              <a:rPr lang="en-US" altLang="en-US" sz="1200">
                <a:solidFill>
                  <a:prstClr val="black"/>
                </a:solidFill>
              </a:rPr>
              <a:pPr/>
              <a:t>50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E1901-576B-4F24-84AE-C0EE5C0CCD84}" type="slidenum">
              <a:rPr lang="en-US" altLang="en-US" sz="1200">
                <a:solidFill>
                  <a:prstClr val="black"/>
                </a:solidFill>
              </a:rPr>
              <a:pPr/>
              <a:t>51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4CCA51-F99C-4BF6-BFFD-6E85687E06D9}" type="slidenum">
              <a:rPr lang="en-US" altLang="en-US" sz="1200">
                <a:solidFill>
                  <a:prstClr val="black"/>
                </a:solidFill>
              </a:rPr>
              <a:pPr/>
              <a:t>52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692855-9433-482D-8FD0-6B345D916655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C4D90D-7E71-40A1-BDE0-4B350E33FE34}" type="slidenum">
              <a:rPr lang="en-US" altLang="en-US" sz="1200">
                <a:solidFill>
                  <a:prstClr val="black"/>
                </a:solidFill>
              </a:rPr>
              <a:pPr/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583C02-3D42-4E1C-AD73-18FD06C75DA1}" type="slidenum">
              <a:rPr lang="en-US" altLang="en-US" sz="1200">
                <a:solidFill>
                  <a:prstClr val="black"/>
                </a:solidFill>
              </a:rPr>
              <a:pPr/>
              <a:t>54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64F1CB-EC8F-4E5B-8229-BFE4A0F84735}" type="slidenum">
              <a:rPr lang="en-US" altLang="en-US" sz="1200">
                <a:solidFill>
                  <a:prstClr val="black"/>
                </a:solidFill>
              </a:rPr>
              <a:pPr/>
              <a:t>55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7F565D-36C4-4AB6-A1C0-2A6D2999CDAA}" type="slidenum">
              <a:rPr lang="en-US" altLang="en-US" sz="1200">
                <a:solidFill>
                  <a:prstClr val="black"/>
                </a:solidFill>
              </a:rPr>
              <a:pPr/>
              <a:t>56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0F571D-8DCA-414B-A805-18E016B06F93}" type="slidenum">
              <a:rPr lang="en-US" altLang="en-US" sz="1200">
                <a:solidFill>
                  <a:prstClr val="black"/>
                </a:solidFill>
              </a:rPr>
              <a:pPr/>
              <a:t>57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E829AC-E391-4DAF-9F1A-C6C0BB7F4764}" type="slidenum">
              <a:rPr lang="en-US" altLang="en-US" sz="1200">
                <a:solidFill>
                  <a:prstClr val="black"/>
                </a:solidFill>
              </a:rPr>
              <a:pPr/>
              <a:t>58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559884-E973-4FAD-B1F6-3C7A39F27FB0}" type="slidenum">
              <a:rPr lang="en-US" altLang="en-US" sz="1200">
                <a:solidFill>
                  <a:prstClr val="black"/>
                </a:solidFill>
              </a:rPr>
              <a:pPr/>
              <a:t>59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4BDB16-5F91-4DF0-8954-8FBEA1B7D67F}" type="slidenum">
              <a:rPr lang="en-US" altLang="en-US" sz="1200">
                <a:solidFill>
                  <a:prstClr val="black"/>
                </a:solidFill>
              </a:rPr>
              <a:pPr/>
              <a:t>60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E88CBA-3025-43BD-B69E-BCDC30F3745E}" type="slidenum">
              <a:rPr lang="en-US" altLang="en-US" sz="1200">
                <a:solidFill>
                  <a:prstClr val="black"/>
                </a:solidFill>
              </a:rPr>
              <a:pPr/>
              <a:t>61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1A9FC-965B-4AF7-B2AF-E80CBB434D8E}" type="slidenum">
              <a:rPr lang="en-US" altLang="en-US" sz="1200">
                <a:solidFill>
                  <a:prstClr val="black"/>
                </a:solidFill>
              </a:rPr>
              <a:pPr/>
              <a:t>62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D0DC4045-C503-4002-9B06-DF73D3017EFA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47B382-9C92-43AE-A1F4-64FBF678CDA8}" type="slidenum">
              <a:rPr lang="en-US" altLang="en-US" sz="1200">
                <a:solidFill>
                  <a:prstClr val="black"/>
                </a:solidFill>
              </a:rPr>
              <a:pPr/>
              <a:t>63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AD7B64-79C6-4993-906A-00F46642548B}" type="slidenum">
              <a:rPr lang="en-US" altLang="en-US" sz="1200">
                <a:solidFill>
                  <a:prstClr val="black"/>
                </a:solidFill>
              </a:rPr>
              <a:pPr/>
              <a:t>64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EBCB5A-4574-462B-B48A-B95280000D11}" type="slidenum">
              <a:rPr lang="en-US" altLang="en-US" sz="1200">
                <a:solidFill>
                  <a:prstClr val="black"/>
                </a:solidFill>
              </a:rPr>
              <a:pPr/>
              <a:t>65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A9F1B0-68D4-40B2-98C0-6CBF3D1D4551}" type="slidenum">
              <a:rPr lang="en-US" altLang="en-US" sz="1200">
                <a:solidFill>
                  <a:prstClr val="black"/>
                </a:solidFill>
              </a:rPr>
              <a:pPr/>
              <a:t>66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49E42C2-BEF0-4E9C-B4F7-60EC8FD1E442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67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0D0E302-587B-446A-AD96-0E113BFE154A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68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7397A0-D8D2-452F-8D49-2B69AAC0793D}" type="slidenum">
              <a:rPr lang="en-US" altLang="en-US" sz="1200">
                <a:solidFill>
                  <a:prstClr val="black"/>
                </a:solidFill>
              </a:rPr>
              <a:pPr/>
              <a:t>69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9601FB-3591-4440-8B33-CA665736EE05}" type="slidenum">
              <a:rPr lang="en-US" altLang="en-US" sz="1200">
                <a:solidFill>
                  <a:prstClr val="black"/>
                </a:solidFill>
              </a:rPr>
              <a:pPr/>
              <a:t>70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1BA4C2-DEDB-43DD-ADB5-53A4611D89D0}" type="slidenum">
              <a:rPr lang="en-US" altLang="en-US" sz="1200">
                <a:solidFill>
                  <a:prstClr val="black"/>
                </a:solidFill>
              </a:rPr>
              <a:pPr/>
              <a:t>71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74E39D-A40F-4E20-AC4C-A325C89321BA}" type="slidenum">
              <a:rPr lang="en-US" altLang="en-US" sz="1200">
                <a:solidFill>
                  <a:prstClr val="black"/>
                </a:solidFill>
              </a:rPr>
              <a:pPr/>
              <a:t>72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D96A7240-6045-4C8D-AF72-C9220423407E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CADFEE-8947-48B8-A9C4-E19E2568A180}" type="slidenum">
              <a:rPr lang="en-US" altLang="en-US" sz="1200">
                <a:solidFill>
                  <a:prstClr val="black"/>
                </a:solidFill>
              </a:rPr>
              <a:pPr/>
              <a:t>73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8FF628E-AC46-4B94-8D17-F6EF608FBBC9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74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186FF9-A905-4553-994D-1CF577031635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0452D042-E9CC-467B-9F4F-012B4F5D5276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BEBFAD53-E603-4937-A434-CE808D077F91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9B7BA3-1257-46F1-88DE-9056151C14EF}" type="slidenum">
              <a:rPr lang="en-US" altLang="en-US" sz="1200">
                <a:solidFill>
                  <a:prstClr val="black"/>
                </a:solidFill>
              </a:rPr>
              <a:pPr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4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872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91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81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80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537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55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54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192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8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50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673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877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97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991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309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89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22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210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440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6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518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641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513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66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16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125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15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82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06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636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5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19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83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16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70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76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848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1A45-33CB-47C2-815B-99B1399FFD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48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626-BD0E-4B95-8253-6E6A9DE7EB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63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EDBA-2FFE-4FDC-99D3-BF75C3E6F2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179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F910-AB29-41C5-B3FF-C86A18F797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57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4B46-1380-4527-945B-DFB0108CB8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2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65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029E-C44E-4D4A-B237-BCBAC2179D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507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6E25-82E5-4538-B792-D6B01EF2C6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378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0186-25AA-4A08-97E7-E701355050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805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C66B-B0F6-4A77-AE3E-78B2A10A50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872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97C2-94A6-4028-96A4-BF99B5E4A3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73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9EFB0-4E3F-4BCB-A583-19CBF2A1C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344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AD7A-704C-4C8A-87BC-38E3EAAD3C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990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4AE0-8BBE-4E91-977F-CCFD5D79A5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5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291A-D596-4708-8E2E-9A8671A8E8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78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3FF2-9981-4AA3-912F-0EC7DD625C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21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523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7EE1-A8FC-4234-B3FA-F4771C8670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192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33BC-2045-4AD4-94F8-CFC2FA894D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636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AA77-5B9F-4937-ABA2-0579D6E2F5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49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CF67-B764-4351-8D5C-0D1C097E29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45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745A-DC5C-4A60-B44C-DD9D191C80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97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3414-DF3A-4F80-AAAC-1C71A5FD0C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677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29-F335-4D5C-8EFF-8806A14230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41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0486-834D-414B-B0C8-EAC2134898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99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679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0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76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309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783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09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710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493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185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63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68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3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6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5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9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6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3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4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97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2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98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3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70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6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7C07F-939A-4F8E-AF5A-623AB46C5F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17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827D-33C5-4BB3-BADF-B8D8D5149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80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07BA1-FBB9-40E3-BE9B-40FBA3D9A2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6EDA4-D03D-4730-A7B5-628F221234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FD118-0A84-4AA7-A50E-CB20740130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8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8F9A4-3D38-407D-B9BC-88C391DA1D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8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6A378-1BDB-42A5-8A76-A56B0BF450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46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E3B84-26E4-42C3-9989-9AB52A0806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7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9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9F021-D22E-4E54-A2F7-8E0FEB6501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9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FABC8-83C9-4CB6-9F02-768EE5D669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7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1927C-7E18-4F2D-A7B5-90086659B2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2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E7B74-8CA2-4A3D-AEDC-8650330739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91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6CBEC-51C3-416D-BD4D-F0705C16F2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2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FCD50-9C80-4AA2-9297-688C6D21F5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07BA1-FBB9-40E3-BE9B-40FBA3D9A2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80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6EDA4-D03D-4730-A7B5-628F221234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FD118-0A84-4AA7-A50E-CB20740130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97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8F9A4-3D38-407D-B9BC-88C391DA1D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4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6A378-1BDB-42A5-8A76-A56B0BF450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31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E3B84-26E4-42C3-9989-9AB52A0806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51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9F021-D22E-4E54-A2F7-8E0FEB6501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39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FABC8-83C9-4CB6-9F02-768EE5D669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41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1927C-7E18-4F2D-A7B5-90086659B2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65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E7B74-8CA2-4A3D-AEDC-8650330739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9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6CBEC-51C3-416D-BD4D-F0705C16F2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98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FCD50-9C80-4AA2-9297-688C6D21F5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41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7B795-684C-48E0-82CE-54E2F9A248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77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4D119-7AEC-4481-8EDF-B37A26FBE2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4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8CD5F-3DE5-45C1-9B92-D857C2992E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72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05478-89C3-4F61-8C0A-30BE08346F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25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935B-FF72-4722-B931-3B9906AEC7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50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38CAB-53CA-48C3-AB0E-68AE8E474C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8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0BA02-56AD-4D24-A3E5-BD238DF16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23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88B53-B03A-44AE-A29A-176C93AC5C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7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CCD2-A535-41FF-9D63-83DFE06DF0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99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C32F3-161E-403C-BCE4-F43FF48563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8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DA9DD-1887-4D5E-B32D-818D022E0B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49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7B795-684C-48E0-82CE-54E2F9A248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7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44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4D119-7AEC-4481-8EDF-B37A26FBE2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6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8CD5F-3DE5-45C1-9B92-D857C2992E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87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05478-89C3-4F61-8C0A-30BE08346F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4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935B-FF72-4722-B931-3B9906AEC7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07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38CAB-53CA-48C3-AB0E-68AE8E474C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7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0BA02-56AD-4D24-A3E5-BD238DF16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03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88B53-B03A-44AE-A29A-176C93AC5C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55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CCD2-A535-41FF-9D63-83DFE06DF0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75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C32F3-161E-403C-BCE4-F43FF48563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2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DA9DD-1887-4D5E-B32D-818D022E0B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0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7B795-684C-48E0-82CE-54E2F9A248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12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4D119-7AEC-4481-8EDF-B37A26FBE2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66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8CD5F-3DE5-45C1-9B92-D857C2992E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60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05478-89C3-4F61-8C0A-30BE08346F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0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935B-FF72-4722-B931-3B9906AEC7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38CAB-53CA-48C3-AB0E-68AE8E474C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63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0BA02-56AD-4D24-A3E5-BD238DF16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6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88B53-B03A-44AE-A29A-176C93AC5C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94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CCD2-A535-41FF-9D63-83DFE06DF0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07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C32F3-161E-403C-BCE4-F43FF48563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4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DA9DD-1887-4D5E-B32D-818D022E0B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51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1FFC0-B879-4219-A3BC-6ADF6E9EB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02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D333-AB53-4991-B81D-DB170D2F33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933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A2F97-1C17-4843-9E0A-C3DB5255F2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053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AAE2-8312-433C-9636-CED706C2B7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789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E7EF-D118-450C-963E-F132B975F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51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33CBB-DA97-4D8A-AC8F-ECADF5067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12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597-80A8-47A7-96C4-1F465DD6D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212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5E37-3D0E-464D-96A2-ADA2D8BD05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04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1ED7-BB8A-4E9A-896A-B1A45FA7B5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0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7AE9-9845-45A5-B0DD-F73C03BA90D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D845-7D1A-437A-AC40-52D7E08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8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lum bright="46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4"/>
          <a:stretch>
            <a:fillRect/>
          </a:stretch>
        </p:blipFill>
        <p:spPr bwMode="auto">
          <a:xfrm>
            <a:off x="914400" y="0"/>
            <a:ext cx="7332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-107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55012B-EE4C-453A-BDBF-222B0FCE0FF5}" type="slidenum">
              <a:rPr lang="en-US" altLang="en-US">
                <a:solidFill>
                  <a:srgbClr val="000000"/>
                </a:solidFill>
                <a:ea typeface="Geneva" pitchFamily="-107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Geneva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8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Genev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7F4089-D179-41FD-8508-3E5A74C5F67B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lum bright="46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4"/>
          <a:stretch>
            <a:fillRect/>
          </a:stretch>
        </p:blipFill>
        <p:spPr bwMode="auto">
          <a:xfrm>
            <a:off x="914400" y="0"/>
            <a:ext cx="7332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7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CE81A7-F354-4B84-A63D-1D84FC012B31}" type="slidenum">
              <a:rPr lang="en-US" altLang="en-US">
                <a:solidFill>
                  <a:srgbClr val="000000"/>
                </a:solidFill>
                <a:ea typeface="Geneva" pitchFamily="-107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Geneva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07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Genev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lum bright="46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4"/>
          <a:stretch>
            <a:fillRect/>
          </a:stretch>
        </p:blipFill>
        <p:spPr bwMode="auto">
          <a:xfrm>
            <a:off x="914400" y="0"/>
            <a:ext cx="7332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7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CE81A7-F354-4B84-A63D-1D84FC012B31}" type="slidenum">
              <a:rPr lang="en-US" altLang="en-US">
                <a:solidFill>
                  <a:srgbClr val="000000"/>
                </a:solidFill>
                <a:ea typeface="Geneva" pitchFamily="-107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Geneva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5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Genev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C2A895-B1BD-41C2-AA94-E08C744C0618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8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C2A895-B1BD-41C2-AA94-E08C744C0618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C2A895-B1BD-41C2-AA94-E08C744C0618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9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96777-F44D-4BFA-BB68-6D64BEF70B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4.xml"/><Relationship Id="rId1" Type="http://schemas.openxmlformats.org/officeDocument/2006/relationships/themeOverride" Target="../theme/themeOverride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4.xml"/><Relationship Id="rId1" Type="http://schemas.openxmlformats.org/officeDocument/2006/relationships/themeOverride" Target="../theme/themeOverrid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3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tpol-cherokee\PwerPoint%20Sounds\2001theme.wav" TargetMode="Externa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4CF67-B764-4351-8D5C-0D1C097E29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Bellwork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844" y="1404204"/>
            <a:ext cx="823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 do atoms bond?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7884" y="2967335"/>
            <a:ext cx="7168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become more stable!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2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DAA6B0-C751-4BF4-95CB-FA4700606F0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itchFamily="34" charset="0"/>
              </a:rPr>
              <a:t>Metals and Nonmetals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/>
          <a:stretch>
            <a:fillRect/>
          </a:stretch>
        </p:blipFill>
        <p:spPr bwMode="auto">
          <a:xfrm>
            <a:off x="152400" y="1219201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onic_bond_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529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9) What two types of substances form ionic bonds?</a:t>
            </a:r>
            <a:endParaRPr lang="en-US" altLang="en-US" dirty="0" smtClean="0"/>
          </a:p>
        </p:txBody>
      </p:sp>
      <p:pic>
        <p:nvPicPr>
          <p:cNvPr id="7171" name="Picture 3" descr="C:\Documents and Settings\tpol\My Documents\My Pictures\Molecular Shapes\Ionic Bond Form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4" y="4267200"/>
            <a:ext cx="4983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638799" y="3771900"/>
            <a:ext cx="10572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Metal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133599" y="3695700"/>
            <a:ext cx="13620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3333CC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Non-Metal</a:t>
            </a:r>
          </a:p>
        </p:txBody>
      </p:sp>
    </p:spTree>
    <p:extLst>
      <p:ext uri="{BB962C8B-B14F-4D97-AF65-F5344CB8AC3E}">
        <p14:creationId xmlns:p14="http://schemas.microsoft.com/office/powerpoint/2010/main" val="2266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9125" y="1620838"/>
            <a:ext cx="776446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u="sng" dirty="0">
                <a:solidFill>
                  <a:srgbClr val="3333CC"/>
                </a:solidFill>
                <a:latin typeface="Arial" charset="0"/>
              </a:rPr>
              <a:t>ION</a:t>
            </a:r>
            <a:r>
              <a:rPr lang="en-US" altLang="en-US" sz="4400" b="1" dirty="0">
                <a:solidFill>
                  <a:srgbClr val="000000"/>
                </a:solidFill>
                <a:latin typeface="Arial" charset="0"/>
              </a:rPr>
              <a:t> – any atom with more 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Arial" charset="0"/>
              </a:rPr>
              <a:t>less electrons that it 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Arial" charset="0"/>
              </a:rPr>
              <a:t>supposed to have*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6631" y="974506"/>
            <a:ext cx="8289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10) What particles form ionic bonds?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5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>
            <a:fillRect/>
          </a:stretch>
        </p:blipFill>
        <p:spPr bwMode="auto">
          <a:xfrm>
            <a:off x="4800600" y="1715478"/>
            <a:ext cx="3244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19600" y="60960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ea typeface="Geneva" pitchFamily="-107" charset="-128"/>
              </a:rPr>
              <a:t>Anion (-)	   Cation (+)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ea typeface="Geneva" pitchFamily="-10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09" y="69756"/>
            <a:ext cx="573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11) What type of substances do atoms with ionic bonds form?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860" y="2362200"/>
            <a:ext cx="24545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Salts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crystals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1202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08528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4000" b="1" u="sng" dirty="0" smtClean="0"/>
              <a:t>12) Properties </a:t>
            </a:r>
            <a:r>
              <a:rPr lang="en-US" altLang="en-US" sz="4000" b="1" u="sng" dirty="0" smtClean="0"/>
              <a:t>of Ionic Compounds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410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Crystalline </a:t>
            </a:r>
            <a:r>
              <a:rPr lang="en-US" altLang="en-US" sz="4400" b="1" dirty="0" smtClean="0">
                <a:solidFill>
                  <a:srgbClr val="C00000"/>
                </a:solidFill>
              </a:rPr>
              <a:t>structure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>
                <a:solidFill>
                  <a:srgbClr val="C00000"/>
                </a:solidFill>
              </a:rPr>
              <a:t>S</a:t>
            </a:r>
            <a:r>
              <a:rPr lang="en-US" altLang="en-US" sz="4400" b="1" dirty="0" smtClean="0">
                <a:solidFill>
                  <a:srgbClr val="C00000"/>
                </a:solidFill>
              </a:rPr>
              <a:t>trongly bonded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Rigid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High melting </a:t>
            </a:r>
            <a:r>
              <a:rPr lang="en-US" altLang="en-US" sz="4400" b="1" dirty="0" smtClean="0">
                <a:solidFill>
                  <a:srgbClr val="C00000"/>
                </a:solidFill>
              </a:rPr>
              <a:t>points</a:t>
            </a:r>
            <a:endParaRPr lang="en-US" altLang="en-US" sz="4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028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IONIC BONDING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743200" y="3276600"/>
            <a:ext cx="3148013" cy="253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Mg  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28725" y="1273175"/>
            <a:ext cx="65166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>
                <a:solidFill>
                  <a:srgbClr val="3333CC"/>
                </a:solidFill>
                <a:latin typeface="Arial" charset="0"/>
              </a:rPr>
              <a:t>IS THE COMPOUND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>
                <a:solidFill>
                  <a:srgbClr val="3333CC"/>
                </a:solidFill>
                <a:latin typeface="Arial" charset="0"/>
              </a:rPr>
              <a:t>AN IONIC COMPOUND?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495800" y="502920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6096000" y="51054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609600" y="3886200"/>
            <a:ext cx="1981200" cy="609600"/>
            <a:chOff x="384" y="2448"/>
            <a:chExt cx="1248" cy="384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84" y="2448"/>
              <a:ext cx="9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METAL</a:t>
              </a:r>
            </a:p>
          </p:txBody>
        </p:sp>
        <p:sp>
          <p:nvSpPr>
            <p:cNvPr id="6160" name="Line 9"/>
            <p:cNvSpPr>
              <a:spLocks noChangeShapeType="1"/>
            </p:cNvSpPr>
            <p:nvPr/>
          </p:nvSpPr>
          <p:spPr bwMode="auto">
            <a:xfrm>
              <a:off x="480" y="2832"/>
              <a:ext cx="11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6096000" y="3810000"/>
            <a:ext cx="2714625" cy="579438"/>
            <a:chOff x="3840" y="2400"/>
            <a:chExt cx="1710" cy="365"/>
          </a:xfrm>
        </p:grpSpPr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3984" y="2400"/>
              <a:ext cx="1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3333CC"/>
                  </a:solidFill>
                  <a:latin typeface="Arial" charset="0"/>
                </a:rPr>
                <a:t>NONMETAL</a:t>
              </a:r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 flipH="1">
              <a:off x="3840" y="2736"/>
              <a:ext cx="1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4267200" y="5715000"/>
            <a:ext cx="2474913" cy="900113"/>
            <a:chOff x="2688" y="3600"/>
            <a:chExt cx="1559" cy="567"/>
          </a:xfrm>
        </p:grpSpPr>
        <p:sp>
          <p:nvSpPr>
            <p:cNvPr id="6154" name="Text Box 14"/>
            <p:cNvSpPr txBox="1">
              <a:spLocks noChangeArrowheads="1"/>
            </p:cNvSpPr>
            <p:nvPr/>
          </p:nvSpPr>
          <p:spPr bwMode="auto">
            <a:xfrm>
              <a:off x="2688" y="3840"/>
              <a:ext cx="15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SUBSCRIPTS</a:t>
              </a:r>
            </a:p>
          </p:txBody>
        </p:sp>
        <p:sp>
          <p:nvSpPr>
            <p:cNvPr id="6155" name="Line 15"/>
            <p:cNvSpPr>
              <a:spLocks noChangeShapeType="1"/>
            </p:cNvSpPr>
            <p:nvPr/>
          </p:nvSpPr>
          <p:spPr bwMode="auto">
            <a:xfrm flipH="1" flipV="1">
              <a:off x="3216" y="3648"/>
              <a:ext cx="24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156" name="Line 16"/>
            <p:cNvSpPr>
              <a:spLocks noChangeShapeType="1"/>
            </p:cNvSpPr>
            <p:nvPr/>
          </p:nvSpPr>
          <p:spPr bwMode="auto">
            <a:xfrm flipV="1">
              <a:off x="3504" y="3600"/>
              <a:ext cx="28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6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13) What is the name for an ion with a positive charge?</a:t>
            </a:r>
            <a:endParaRPr lang="en-US" altLang="en-US" b="1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2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chemeClr val="accent2"/>
                </a:solidFill>
              </a:rPr>
              <a:t>Metals</a:t>
            </a:r>
            <a:r>
              <a:rPr lang="en-US" altLang="en-US" sz="4000" b="1" dirty="0" smtClean="0"/>
              <a:t> will tend to lose electrons and become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i="1" dirty="0" smtClean="0">
                <a:solidFill>
                  <a:srgbClr val="000066"/>
                </a:solidFill>
              </a:rPr>
              <a:t>POSITIVE </a:t>
            </a:r>
            <a:r>
              <a:rPr lang="en-US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CATIONS</a:t>
            </a:r>
            <a:endParaRPr lang="en-US" alt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28600" y="4343400"/>
            <a:ext cx="2676525" cy="2232025"/>
            <a:chOff x="378" y="2688"/>
            <a:chExt cx="1686" cy="1406"/>
          </a:xfrm>
        </p:grpSpPr>
        <p:sp>
          <p:nvSpPr>
            <p:cNvPr id="923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872" y="2688"/>
              <a:ext cx="1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+</a:t>
              </a:r>
            </a:p>
          </p:txBody>
        </p:sp>
        <p:sp>
          <p:nvSpPr>
            <p:cNvPr id="923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24" y="3360"/>
              <a:ext cx="240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-</a:t>
              </a:r>
            </a:p>
          </p:txBody>
        </p:sp>
        <p:grpSp>
          <p:nvGrpSpPr>
            <p:cNvPr id="9238" name="Group 7"/>
            <p:cNvGrpSpPr>
              <a:grpSpLocks/>
            </p:cNvGrpSpPr>
            <p:nvPr/>
          </p:nvGrpSpPr>
          <p:grpSpPr bwMode="auto">
            <a:xfrm>
              <a:off x="378" y="2880"/>
              <a:ext cx="1548" cy="1214"/>
              <a:chOff x="378" y="2880"/>
              <a:chExt cx="1548" cy="1214"/>
            </a:xfrm>
          </p:grpSpPr>
          <p:sp>
            <p:nvSpPr>
              <p:cNvPr id="923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52" y="2880"/>
                <a:ext cx="672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11 p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11 e</a:t>
                </a:r>
              </a:p>
            </p:txBody>
          </p:sp>
          <p:grpSp>
            <p:nvGrpSpPr>
              <p:cNvPr id="9240" name="Group 9"/>
              <p:cNvGrpSpPr>
                <a:grpSpLocks/>
              </p:cNvGrpSpPr>
              <p:nvPr/>
            </p:nvGrpSpPr>
            <p:grpSpPr bwMode="auto">
              <a:xfrm>
                <a:off x="378" y="2976"/>
                <a:ext cx="1548" cy="1118"/>
                <a:chOff x="378" y="2976"/>
                <a:chExt cx="1548" cy="1118"/>
              </a:xfrm>
            </p:grpSpPr>
            <p:sp>
              <p:nvSpPr>
                <p:cNvPr id="9241" name="WordArt 1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84" y="2976"/>
                  <a:ext cx="720" cy="7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Arial Black"/>
                    </a:rPr>
                    <a:t>Na</a:t>
                  </a:r>
                </a:p>
              </p:txBody>
            </p:sp>
            <p:sp>
              <p:nvSpPr>
                <p:cNvPr id="924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" y="3863"/>
                  <a:ext cx="1548" cy="2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800" b="1">
                      <a:solidFill>
                        <a:srgbClr val="000000"/>
                      </a:solidFill>
                      <a:latin typeface="Arial" charset="0"/>
                    </a:rPr>
                    <a:t>Normal sodium atom</a:t>
                  </a:r>
                </a:p>
              </p:txBody>
            </p:sp>
          </p:grpSp>
        </p:grp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3095625" y="4572000"/>
            <a:ext cx="2190750" cy="1981200"/>
            <a:chOff x="1950" y="2832"/>
            <a:chExt cx="1380" cy="1248"/>
          </a:xfrm>
        </p:grpSpPr>
        <p:grpSp>
          <p:nvGrpSpPr>
            <p:cNvPr id="9231" name="Group 13"/>
            <p:cNvGrpSpPr>
              <a:grpSpLocks/>
            </p:cNvGrpSpPr>
            <p:nvPr/>
          </p:nvGrpSpPr>
          <p:grpSpPr bwMode="auto">
            <a:xfrm>
              <a:off x="2160" y="2832"/>
              <a:ext cx="960" cy="816"/>
              <a:chOff x="2160" y="2832"/>
              <a:chExt cx="960" cy="816"/>
            </a:xfrm>
          </p:grpSpPr>
          <p:sp>
            <p:nvSpPr>
              <p:cNvPr id="9233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60" y="3120"/>
                <a:ext cx="192" cy="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-</a:t>
                </a:r>
              </a:p>
            </p:txBody>
          </p:sp>
          <p:sp>
            <p:nvSpPr>
              <p:cNvPr id="9234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48" y="2832"/>
                <a:ext cx="384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1e</a:t>
                </a:r>
              </a:p>
            </p:txBody>
          </p:sp>
          <p:sp>
            <p:nvSpPr>
              <p:cNvPr id="9235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2832"/>
                <a:ext cx="240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-</a:t>
                </a:r>
              </a:p>
            </p:txBody>
          </p:sp>
        </p:grpSp>
        <p:sp>
          <p:nvSpPr>
            <p:cNvPr id="9232" name="Text Box 17"/>
            <p:cNvSpPr txBox="1">
              <a:spLocks noChangeArrowheads="1"/>
            </p:cNvSpPr>
            <p:nvPr/>
          </p:nvSpPr>
          <p:spPr bwMode="auto">
            <a:xfrm>
              <a:off x="1950" y="3849"/>
              <a:ext cx="1380" cy="2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loses one electron</a:t>
              </a:r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5029200" y="4267200"/>
            <a:ext cx="3733800" cy="2232025"/>
            <a:chOff x="3168" y="2688"/>
            <a:chExt cx="2352" cy="1406"/>
          </a:xfrm>
        </p:grpSpPr>
        <p:sp>
          <p:nvSpPr>
            <p:cNvPr id="922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168" y="3216"/>
              <a:ext cx="43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 Black"/>
                </a:rPr>
                <a:t>=</a:t>
              </a:r>
            </a:p>
          </p:txBody>
        </p:sp>
        <p:grpSp>
          <p:nvGrpSpPr>
            <p:cNvPr id="9224" name="Group 20"/>
            <p:cNvGrpSpPr>
              <a:grpSpLocks/>
            </p:cNvGrpSpPr>
            <p:nvPr/>
          </p:nvGrpSpPr>
          <p:grpSpPr bwMode="auto">
            <a:xfrm>
              <a:off x="3498" y="2688"/>
              <a:ext cx="2022" cy="1406"/>
              <a:chOff x="3498" y="2688"/>
              <a:chExt cx="2022" cy="1406"/>
            </a:xfrm>
          </p:grpSpPr>
          <p:grpSp>
            <p:nvGrpSpPr>
              <p:cNvPr id="9225" name="Group 21"/>
              <p:cNvGrpSpPr>
                <a:grpSpLocks/>
              </p:cNvGrpSpPr>
              <p:nvPr/>
            </p:nvGrpSpPr>
            <p:grpSpPr bwMode="auto">
              <a:xfrm>
                <a:off x="3744" y="2688"/>
                <a:ext cx="1776" cy="1032"/>
                <a:chOff x="3744" y="2688"/>
                <a:chExt cx="1776" cy="1032"/>
              </a:xfrm>
            </p:grpSpPr>
            <p:sp>
              <p:nvSpPr>
                <p:cNvPr id="9227" name="WordArt 2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44" y="2928"/>
                  <a:ext cx="720" cy="7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Na</a:t>
                  </a:r>
                </a:p>
              </p:txBody>
            </p:sp>
            <p:sp>
              <p:nvSpPr>
                <p:cNvPr id="9228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560" y="2880"/>
                  <a:ext cx="672" cy="8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11 p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10 e</a:t>
                  </a:r>
                </a:p>
              </p:txBody>
            </p:sp>
            <p:sp>
              <p:nvSpPr>
                <p:cNvPr id="9229" name="WordArt 2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328" y="2688"/>
                  <a:ext cx="144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+</a:t>
                  </a:r>
                </a:p>
              </p:txBody>
            </p:sp>
            <p:sp>
              <p:nvSpPr>
                <p:cNvPr id="9230" name="WordArt 2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80" y="3360"/>
                  <a:ext cx="240" cy="12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-</a:t>
                  </a:r>
                </a:p>
              </p:txBody>
            </p:sp>
          </p:grpSp>
          <p:sp>
            <p:nvSpPr>
              <p:cNvPr id="9226" name="Text Box 26"/>
              <p:cNvSpPr txBox="1">
                <a:spLocks noChangeArrowheads="1"/>
              </p:cNvSpPr>
              <p:nvPr/>
            </p:nvSpPr>
            <p:spPr bwMode="auto">
              <a:xfrm>
                <a:off x="3498" y="3863"/>
                <a:ext cx="1644" cy="231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FFFF00"/>
                    </a:solidFill>
                    <a:latin typeface="Arial" charset="0"/>
                  </a:rPr>
                  <a:t>to become sodium 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6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14) What is the name for anion for an ion with a negative charge?</a:t>
            </a:r>
            <a:endParaRPr lang="en-US" altLang="en-US" b="1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2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chemeClr val="accent2"/>
                </a:solidFill>
              </a:rPr>
              <a:t>Nonmetals</a:t>
            </a:r>
            <a:r>
              <a:rPr lang="en-US" altLang="en-US" sz="4000" b="1" dirty="0" smtClean="0"/>
              <a:t> will tend to gain electrons and become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i="1" dirty="0" smtClean="0"/>
              <a:t>NEGATIVE</a:t>
            </a:r>
            <a:r>
              <a:rPr lang="en-US" alt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ANIONS</a:t>
            </a:r>
            <a:endParaRPr lang="en-US" alt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28600" y="4267200"/>
            <a:ext cx="2679700" cy="2286000"/>
            <a:chOff x="376" y="2688"/>
            <a:chExt cx="1688" cy="1440"/>
          </a:xfrm>
        </p:grpSpPr>
        <p:sp>
          <p:nvSpPr>
            <p:cNvPr id="1025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152" y="2880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17 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17 e</a:t>
              </a:r>
            </a:p>
          </p:txBody>
        </p:sp>
        <p:sp>
          <p:nvSpPr>
            <p:cNvPr id="1026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72" y="2688"/>
              <a:ext cx="1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+</a:t>
              </a:r>
            </a:p>
          </p:txBody>
        </p:sp>
        <p:sp>
          <p:nvSpPr>
            <p:cNvPr id="1026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824" y="3360"/>
              <a:ext cx="240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-</a:t>
              </a:r>
            </a:p>
          </p:txBody>
        </p:sp>
        <p:sp>
          <p:nvSpPr>
            <p:cNvPr id="1026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4" y="2976"/>
              <a:ext cx="720" cy="7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Cl</a:t>
              </a:r>
            </a:p>
          </p:txBody>
        </p:sp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376" y="3897"/>
              <a:ext cx="1596" cy="231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FFFF00"/>
                  </a:solidFill>
                  <a:latin typeface="Arial" charset="0"/>
                </a:rPr>
                <a:t>Normal chlorine atom</a:t>
              </a: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117850" y="4495800"/>
            <a:ext cx="2063750" cy="2057400"/>
            <a:chOff x="1964" y="2832"/>
            <a:chExt cx="1300" cy="1296"/>
          </a:xfrm>
        </p:grpSpPr>
        <p:sp>
          <p:nvSpPr>
            <p:cNvPr id="1025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60" y="3120"/>
              <a:ext cx="1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+</a:t>
              </a:r>
            </a:p>
          </p:txBody>
        </p:sp>
        <p:grpSp>
          <p:nvGrpSpPr>
            <p:cNvPr id="10255" name="Group 12"/>
            <p:cNvGrpSpPr>
              <a:grpSpLocks/>
            </p:cNvGrpSpPr>
            <p:nvPr/>
          </p:nvGrpSpPr>
          <p:grpSpPr bwMode="auto">
            <a:xfrm>
              <a:off x="1964" y="2832"/>
              <a:ext cx="1300" cy="1296"/>
              <a:chOff x="1964" y="2832"/>
              <a:chExt cx="1300" cy="1296"/>
            </a:xfrm>
          </p:grpSpPr>
          <p:sp>
            <p:nvSpPr>
              <p:cNvPr id="10256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48" y="2832"/>
                <a:ext cx="384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1e</a:t>
                </a:r>
              </a:p>
            </p:txBody>
          </p:sp>
          <p:sp>
            <p:nvSpPr>
              <p:cNvPr id="10257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2832"/>
                <a:ext cx="240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-</a:t>
                </a:r>
              </a:p>
            </p:txBody>
          </p:sp>
          <p:sp>
            <p:nvSpPr>
              <p:cNvPr id="10258" name="Text Box 15"/>
              <p:cNvSpPr txBox="1">
                <a:spLocks noChangeArrowheads="1"/>
              </p:cNvSpPr>
              <p:nvPr/>
            </p:nvSpPr>
            <p:spPr bwMode="auto">
              <a:xfrm>
                <a:off x="1964" y="3897"/>
                <a:ext cx="1300" cy="2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gains an electron</a:t>
                </a:r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5029200" y="4267200"/>
            <a:ext cx="3733800" cy="2232025"/>
            <a:chOff x="3168" y="2688"/>
            <a:chExt cx="2352" cy="1406"/>
          </a:xfrm>
        </p:grpSpPr>
        <p:sp>
          <p:nvSpPr>
            <p:cNvPr id="1024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168" y="3216"/>
              <a:ext cx="43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/>
                </a:rPr>
                <a:t>=</a:t>
              </a:r>
            </a:p>
          </p:txBody>
        </p:sp>
        <p:grpSp>
          <p:nvGrpSpPr>
            <p:cNvPr id="10248" name="Group 18"/>
            <p:cNvGrpSpPr>
              <a:grpSpLocks/>
            </p:cNvGrpSpPr>
            <p:nvPr/>
          </p:nvGrpSpPr>
          <p:grpSpPr bwMode="auto">
            <a:xfrm>
              <a:off x="3654" y="2688"/>
              <a:ext cx="1866" cy="1406"/>
              <a:chOff x="3654" y="2688"/>
              <a:chExt cx="1866" cy="1406"/>
            </a:xfrm>
          </p:grpSpPr>
          <p:sp>
            <p:nvSpPr>
              <p:cNvPr id="10249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44" y="2928"/>
                <a:ext cx="720" cy="7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Cl</a:t>
                </a:r>
              </a:p>
            </p:txBody>
          </p:sp>
          <p:sp>
            <p:nvSpPr>
              <p:cNvPr id="1025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2880"/>
                <a:ext cx="672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17 p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18 e</a:t>
                </a:r>
              </a:p>
            </p:txBody>
          </p:sp>
          <p:sp>
            <p:nvSpPr>
              <p:cNvPr id="10251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28" y="2688"/>
                <a:ext cx="144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+</a:t>
                </a:r>
              </a:p>
            </p:txBody>
          </p:sp>
          <p:sp>
            <p:nvSpPr>
              <p:cNvPr id="10252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80" y="3360"/>
                <a:ext cx="240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-</a:t>
                </a:r>
              </a:p>
            </p:txBody>
          </p:sp>
          <p:sp>
            <p:nvSpPr>
              <p:cNvPr id="10253" name="Text Box 23"/>
              <p:cNvSpPr txBox="1">
                <a:spLocks noChangeArrowheads="1"/>
              </p:cNvSpPr>
              <p:nvPr/>
            </p:nvSpPr>
            <p:spPr bwMode="auto">
              <a:xfrm>
                <a:off x="3654" y="3863"/>
                <a:ext cx="1812" cy="23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to become a chloride 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on the worksheet in your packet. Use your periodic table.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12954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Chemical Bonding!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1"/>
            <a:ext cx="2466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600199"/>
            <a:ext cx="2438401" cy="25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1"/>
            <a:ext cx="2438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2466975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ionicblu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4" y="1600199"/>
            <a:ext cx="4238625" cy="25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ovalentblu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114800"/>
            <a:ext cx="4238624" cy="27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ION</a:t>
            </a:r>
            <a:r>
              <a:rPr lang="en-US" altLang="en-US" smtClean="0"/>
              <a:t>ic Bonding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696200" cy="2438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e</a:t>
            </a:r>
            <a:r>
              <a:rPr lang="en-US" altLang="en-US" smtClean="0"/>
              <a:t>lectrons are </a:t>
            </a:r>
            <a:r>
              <a:rPr lang="en-US" altLang="en-US" smtClean="0">
                <a:solidFill>
                  <a:srgbClr val="BC010F"/>
                </a:solidFill>
              </a:rPr>
              <a:t>transferred</a:t>
            </a:r>
            <a:r>
              <a:rPr lang="en-US" altLang="en-US" smtClean="0"/>
              <a:t> between </a:t>
            </a:r>
            <a:r>
              <a:rPr lang="en-US" altLang="en-US" smtClean="0">
                <a:solidFill>
                  <a:srgbClr val="BC010F"/>
                </a:solidFill>
              </a:rPr>
              <a:t>valence shells</a:t>
            </a:r>
            <a:r>
              <a:rPr lang="en-US" altLang="en-US" smtClean="0"/>
              <a:t> of atoms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ionic compounds are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mtClean="0">
                <a:solidFill>
                  <a:srgbClr val="FF6D33"/>
                </a:solidFill>
              </a:rPr>
              <a:t>	</a:t>
            </a:r>
            <a:r>
              <a:rPr lang="en-US" altLang="en-US" smtClean="0">
                <a:solidFill>
                  <a:srgbClr val="BC010F"/>
                </a:solidFill>
              </a:rPr>
              <a:t>made of ions</a:t>
            </a:r>
            <a:endParaRPr lang="en-US" altLang="en-US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0" y="44958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Geneva" pitchFamily="-107" charset="-128"/>
              </a:rPr>
              <a:t>ionic compounds </a:t>
            </a:r>
            <a:r>
              <a:rPr lang="en-US" altLang="en-US" dirty="0" smtClean="0">
                <a:solidFill>
                  <a:srgbClr val="000000"/>
                </a:solidFill>
                <a:ea typeface="Geneva" pitchFamily="-107" charset="-128"/>
              </a:rPr>
              <a:t>form substances  </a:t>
            </a:r>
            <a:r>
              <a:rPr lang="en-US" altLang="en-US" dirty="0">
                <a:solidFill>
                  <a:srgbClr val="000000"/>
                </a:solidFill>
                <a:ea typeface="Geneva" pitchFamily="-107" charset="-128"/>
              </a:rPr>
              <a:t>called</a:t>
            </a:r>
            <a:r>
              <a:rPr lang="en-US" altLang="en-US" dirty="0">
                <a:solidFill>
                  <a:srgbClr val="FF943B"/>
                </a:solidFill>
                <a:ea typeface="Geneva" pitchFamily="-107" charset="-128"/>
              </a:rPr>
              <a:t> </a:t>
            </a:r>
            <a:r>
              <a:rPr lang="en-US" altLang="en-US" dirty="0">
                <a:solidFill>
                  <a:srgbClr val="BC010F"/>
                </a:solidFill>
                <a:ea typeface="Geneva" pitchFamily="-107" charset="-128"/>
              </a:rPr>
              <a:t>Salts</a:t>
            </a:r>
            <a:r>
              <a:rPr lang="en-US" altLang="en-US" dirty="0">
                <a:solidFill>
                  <a:srgbClr val="FF943B"/>
                </a:solidFill>
                <a:ea typeface="Geneva" pitchFamily="-107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Geneva" pitchFamily="-107" charset="-128"/>
              </a:rPr>
              <a:t>or</a:t>
            </a:r>
            <a:r>
              <a:rPr lang="en-US" altLang="en-US" dirty="0">
                <a:solidFill>
                  <a:srgbClr val="FF943B"/>
                </a:solidFill>
                <a:ea typeface="Geneva" pitchFamily="-107" charset="-128"/>
              </a:rPr>
              <a:t> </a:t>
            </a:r>
            <a:r>
              <a:rPr lang="en-US" altLang="en-US" dirty="0">
                <a:solidFill>
                  <a:srgbClr val="BC010F"/>
                </a:solidFill>
                <a:ea typeface="Geneva" pitchFamily="-107" charset="-128"/>
              </a:rPr>
              <a:t>Crystals</a:t>
            </a:r>
            <a:endParaRPr lang="en-US" altLang="en-US" dirty="0">
              <a:solidFill>
                <a:srgbClr val="FDA53B"/>
              </a:solidFill>
              <a:ea typeface="Geneva" pitchFamily="-107" charset="-128"/>
            </a:endParaRPr>
          </a:p>
          <a:p>
            <a:pPr fontAlgn="base"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ea typeface="Geneva" pitchFamily="-107" charset="-128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10800000">
            <a:off x="5105400" y="3200400"/>
            <a:ext cx="3429000" cy="1095375"/>
          </a:xfrm>
          <a:prstGeom prst="homePlate">
            <a:avLst>
              <a:gd name="adj" fmla="val 100551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Times New Roman" pitchFamily="18" charset="0"/>
                <a:ea typeface="Geneva" pitchFamily="-107" charset="-128"/>
              </a:rPr>
              <a:t>NOT</a:t>
            </a:r>
            <a:r>
              <a:rPr lang="en-US" altLang="en-US" sz="2400">
                <a:solidFill>
                  <a:srgbClr val="333399"/>
                </a:solidFill>
                <a:latin typeface="Times New Roman" pitchFamily="18" charset="0"/>
                <a:ea typeface="Geneva" pitchFamily="-107" charset="-128"/>
              </a:rPr>
              <a:t> MOLECULES</a:t>
            </a:r>
          </a:p>
        </p:txBody>
      </p:sp>
    </p:spTree>
    <p:extLst>
      <p:ext uri="{BB962C8B-B14F-4D97-AF65-F5344CB8AC3E}">
        <p14:creationId xmlns:p14="http://schemas.microsoft.com/office/powerpoint/2010/main" val="5925805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  <p:bldP spid="19460" grpId="0" autoUpdateAnimBg="0"/>
      <p:bldP spid="1946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BC010F"/>
                </a:solidFill>
              </a:rPr>
              <a:t>ION</a:t>
            </a:r>
            <a:r>
              <a:rPr lang="en-US" altLang="en-US" smtClean="0"/>
              <a:t>ic bonding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Always </a:t>
            </a:r>
            <a:r>
              <a:rPr lang="en-US" altLang="en-US" smtClean="0"/>
              <a:t>formed between metals and non-metals</a:t>
            </a:r>
          </a:p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[METALS ]</a:t>
            </a:r>
            <a:r>
              <a:rPr lang="en-US" altLang="en-US" sz="4800" b="1" baseline="30000" smtClean="0">
                <a:solidFill>
                  <a:srgbClr val="BC010F"/>
                </a:solidFill>
              </a:rPr>
              <a:t>+</a:t>
            </a:r>
            <a:r>
              <a:rPr lang="en-US" altLang="en-US" sz="4800" b="1" smtClean="0">
                <a:solidFill>
                  <a:srgbClr val="BC010F"/>
                </a:solidFill>
              </a:rPr>
              <a:t> </a:t>
            </a:r>
            <a:r>
              <a:rPr lang="en-US" altLang="en-US" smtClean="0">
                <a:solidFill>
                  <a:srgbClr val="BC010F"/>
                </a:solidFill>
              </a:rPr>
              <a:t> </a:t>
            </a:r>
            <a:r>
              <a:rPr lang="en-US" altLang="en-US" smtClean="0"/>
              <a:t> [NON-METALS ]</a:t>
            </a:r>
            <a:r>
              <a:rPr lang="en-US" altLang="en-US" sz="5400" b="1" baseline="30000" smtClean="0">
                <a:solidFill>
                  <a:srgbClr val="BC010F"/>
                </a:solidFill>
              </a:rPr>
              <a:t>-</a:t>
            </a:r>
            <a:endParaRPr lang="en-US" altLang="en-US" smtClean="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981200" y="4953000"/>
            <a:ext cx="1600200" cy="914400"/>
          </a:xfrm>
          <a:prstGeom prst="wedgeRoundRectCallout">
            <a:avLst>
              <a:gd name="adj1" fmla="val 51486"/>
              <a:gd name="adj2" fmla="val -114931"/>
              <a:gd name="adj3" fmla="val 16667"/>
            </a:avLst>
          </a:prstGeom>
          <a:noFill/>
          <a:ln w="28575">
            <a:solidFill>
              <a:srgbClr val="BC0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BC010F"/>
                </a:solidFill>
                <a:latin typeface="Times New Roman" pitchFamily="18" charset="0"/>
                <a:ea typeface="Geneva" pitchFamily="-107" charset="-128"/>
              </a:rPr>
              <a:t>Lost e</a:t>
            </a:r>
            <a:r>
              <a:rPr lang="en-US" altLang="en-US" sz="3200" b="1" baseline="30000">
                <a:solidFill>
                  <a:srgbClr val="BC010F"/>
                </a:solidFill>
                <a:latin typeface="Times New Roman" pitchFamily="18" charset="0"/>
                <a:ea typeface="Geneva" pitchFamily="-107" charset="-128"/>
              </a:rPr>
              <a:t>-</a:t>
            </a:r>
            <a:endParaRPr lang="en-US" altLang="en-US" sz="2400">
              <a:solidFill>
                <a:srgbClr val="FF6D33"/>
              </a:solidFill>
              <a:latin typeface="Times New Roman" pitchFamily="18" charset="0"/>
              <a:ea typeface="Geneva" pitchFamily="-107" charset="-128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334000" y="5181600"/>
            <a:ext cx="2209800" cy="990600"/>
          </a:xfrm>
          <a:prstGeom prst="wedgeRoundRectCallout">
            <a:avLst>
              <a:gd name="adj1" fmla="val 53019"/>
              <a:gd name="adj2" fmla="val -136218"/>
              <a:gd name="adj3" fmla="val 16667"/>
            </a:avLst>
          </a:prstGeom>
          <a:noFill/>
          <a:ln w="28575">
            <a:solidFill>
              <a:srgbClr val="BC0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BC010F"/>
                </a:solidFill>
                <a:latin typeface="Times New Roman" pitchFamily="18" charset="0"/>
                <a:ea typeface="Geneva" pitchFamily="-107" charset="-128"/>
              </a:rPr>
              <a:t>Gained e</a:t>
            </a:r>
            <a:r>
              <a:rPr lang="en-US" altLang="en-US" sz="3200" b="1" baseline="30000">
                <a:solidFill>
                  <a:srgbClr val="BC010F"/>
                </a:solidFill>
                <a:latin typeface="Times New Roman" pitchFamily="18" charset="0"/>
                <a:ea typeface="Geneva" pitchFamily="-107" charset="-128"/>
              </a:rPr>
              <a:t>-</a:t>
            </a:r>
            <a:endParaRPr lang="en-US" altLang="en-US" sz="2400">
              <a:solidFill>
                <a:srgbClr val="FF943B"/>
              </a:solidFill>
              <a:latin typeface="Times New Roman" pitchFamily="18" charset="0"/>
              <a:ea typeface="Geneva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1064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2150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533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smtClean="0"/>
              <a:t>Na</a:t>
            </a:r>
            <a:r>
              <a:rPr lang="en-US" altLang="en-US" sz="4800" b="1" baseline="30000" smtClean="0"/>
              <a:t>+1 </a:t>
            </a:r>
            <a:r>
              <a:rPr lang="en-US" altLang="en-US" sz="4800" b="1" smtClean="0"/>
              <a:t>is called a sodium ion</a:t>
            </a:r>
          </a:p>
          <a:p>
            <a:pPr algn="ctr" eaLnBrk="1" hangingPunct="1">
              <a:buFontTx/>
              <a:buNone/>
            </a:pPr>
            <a:endParaRPr lang="en-US" altLang="en-US" sz="4800" b="1" smtClean="0"/>
          </a:p>
          <a:p>
            <a:pPr algn="ctr" eaLnBrk="1" hangingPunct="1">
              <a:buFontTx/>
              <a:buNone/>
            </a:pPr>
            <a:r>
              <a:rPr lang="en-US" altLang="en-US" sz="6000" b="1" smtClean="0"/>
              <a:t>The </a:t>
            </a:r>
            <a:r>
              <a:rPr lang="en-US" altLang="en-US" sz="6000" b="1" smtClean="0">
                <a:solidFill>
                  <a:srgbClr val="FF0000"/>
                </a:solidFill>
              </a:rPr>
              <a:t>+</a:t>
            </a:r>
            <a:r>
              <a:rPr lang="en-US" altLang="en-US" sz="6000" b="1" smtClean="0"/>
              <a:t>1 symbol means it</a:t>
            </a:r>
          </a:p>
          <a:p>
            <a:pPr algn="ctr" eaLnBrk="1" hangingPunct="1">
              <a:buFontTx/>
              <a:buNone/>
            </a:pPr>
            <a:r>
              <a:rPr lang="en-US" altLang="en-US" sz="6000" b="1" smtClean="0"/>
              <a:t>has </a:t>
            </a:r>
            <a:r>
              <a:rPr lang="en-US" altLang="en-US" sz="6000" b="1" smtClean="0">
                <a:solidFill>
                  <a:srgbClr val="FF0000"/>
                </a:solidFill>
              </a:rPr>
              <a:t>lost</a:t>
            </a:r>
            <a:r>
              <a:rPr lang="en-US" altLang="en-US" sz="6000" b="1" smtClean="0"/>
              <a:t> one electron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IONIC BONDING</a:t>
            </a:r>
          </a:p>
        </p:txBody>
      </p:sp>
    </p:spTree>
    <p:extLst>
      <p:ext uri="{BB962C8B-B14F-4D97-AF65-F5344CB8AC3E}">
        <p14:creationId xmlns:p14="http://schemas.microsoft.com/office/powerpoint/2010/main" val="314306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smtClean="0"/>
              <a:t>Mg</a:t>
            </a:r>
            <a:r>
              <a:rPr lang="en-US" altLang="en-US" sz="4800" b="1" baseline="30000" smtClean="0"/>
              <a:t>+2</a:t>
            </a:r>
            <a:r>
              <a:rPr lang="en-US" altLang="en-US" sz="4800" b="1" smtClean="0"/>
              <a:t> is called a magnesium ion</a:t>
            </a:r>
          </a:p>
          <a:p>
            <a:pPr algn="ctr" eaLnBrk="1" hangingPunct="1">
              <a:buFontTx/>
              <a:buNone/>
            </a:pPr>
            <a:endParaRPr lang="en-US" altLang="en-US" sz="4800" b="1" smtClean="0"/>
          </a:p>
          <a:p>
            <a:pPr algn="ctr" eaLnBrk="1" hangingPunct="1">
              <a:buFontTx/>
              <a:buNone/>
            </a:pPr>
            <a:r>
              <a:rPr lang="en-US" altLang="en-US" sz="4800" b="1" smtClean="0"/>
              <a:t>The +2 symbol means it</a:t>
            </a:r>
          </a:p>
          <a:p>
            <a:pPr algn="ctr" eaLnBrk="1" hangingPunct="1">
              <a:buFontTx/>
              <a:buNone/>
            </a:pPr>
            <a:r>
              <a:rPr lang="en-US" altLang="en-US" sz="4800" b="1" smtClean="0"/>
              <a:t>has lost two electron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IONIC BONDING</a:t>
            </a:r>
          </a:p>
        </p:txBody>
      </p:sp>
    </p:spTree>
    <p:extLst>
      <p:ext uri="{BB962C8B-B14F-4D97-AF65-F5344CB8AC3E}">
        <p14:creationId xmlns:p14="http://schemas.microsoft.com/office/powerpoint/2010/main" val="21535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smtClean="0"/>
              <a:t>S</a:t>
            </a:r>
            <a:r>
              <a:rPr lang="en-US" altLang="en-US" sz="4800" b="1" baseline="30000" smtClean="0"/>
              <a:t>-2</a:t>
            </a:r>
            <a:r>
              <a:rPr lang="en-US" altLang="en-US" sz="4800" b="1" smtClean="0"/>
              <a:t> is called a sulfide ion</a:t>
            </a:r>
          </a:p>
          <a:p>
            <a:pPr algn="ctr" eaLnBrk="1" hangingPunct="1">
              <a:buFontTx/>
              <a:buNone/>
            </a:pPr>
            <a:endParaRPr lang="en-US" altLang="en-US" sz="4800" b="1" smtClean="0"/>
          </a:p>
          <a:p>
            <a:pPr algn="ctr" eaLnBrk="1" hangingPunct="1">
              <a:buFontTx/>
              <a:buNone/>
            </a:pPr>
            <a:r>
              <a:rPr lang="en-US" altLang="en-US" sz="4800" b="1" smtClean="0"/>
              <a:t>The -2 symbol means it</a:t>
            </a:r>
          </a:p>
          <a:p>
            <a:pPr algn="ctr" eaLnBrk="1" hangingPunct="1">
              <a:buFontTx/>
              <a:buNone/>
            </a:pPr>
            <a:r>
              <a:rPr lang="en-US" altLang="en-US" sz="4800" b="1" smtClean="0"/>
              <a:t>has gained two electron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IONIC BONDING</a:t>
            </a:r>
          </a:p>
        </p:txBody>
      </p:sp>
    </p:spTree>
    <p:extLst>
      <p:ext uri="{BB962C8B-B14F-4D97-AF65-F5344CB8AC3E}">
        <p14:creationId xmlns:p14="http://schemas.microsoft.com/office/powerpoint/2010/main" val="199754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smtClean="0"/>
              <a:t>Cl</a:t>
            </a:r>
            <a:r>
              <a:rPr lang="en-US" altLang="en-US" sz="4800" b="1" baseline="30000" smtClean="0"/>
              <a:t>-1</a:t>
            </a:r>
            <a:r>
              <a:rPr lang="en-US" altLang="en-US" sz="4800" b="1" smtClean="0"/>
              <a:t> is called a chloride ion</a:t>
            </a:r>
          </a:p>
          <a:p>
            <a:pPr algn="ctr" eaLnBrk="1" hangingPunct="1">
              <a:buFontTx/>
              <a:buNone/>
            </a:pPr>
            <a:endParaRPr lang="en-US" altLang="en-US" sz="4800" b="1" smtClean="0"/>
          </a:p>
          <a:p>
            <a:pPr algn="ctr" eaLnBrk="1" hangingPunct="1">
              <a:buFontTx/>
              <a:buNone/>
            </a:pPr>
            <a:r>
              <a:rPr lang="en-US" altLang="en-US" sz="4800" b="1" smtClean="0"/>
              <a:t>The -1 symbol means it</a:t>
            </a:r>
          </a:p>
          <a:p>
            <a:pPr algn="ctr" eaLnBrk="1" hangingPunct="1">
              <a:buFontTx/>
              <a:buNone/>
            </a:pPr>
            <a:r>
              <a:rPr lang="en-US" altLang="en-US" sz="4800" b="1" smtClean="0"/>
              <a:t>has gained one electron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IONIC BONDING</a:t>
            </a:r>
          </a:p>
        </p:txBody>
      </p:sp>
    </p:spTree>
    <p:extLst>
      <p:ext uri="{BB962C8B-B14F-4D97-AF65-F5344CB8AC3E}">
        <p14:creationId xmlns:p14="http://schemas.microsoft.com/office/powerpoint/2010/main" val="138696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06475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6000" b="1" u="sng" smtClean="0"/>
              <a:t>Crystalline structure</a:t>
            </a:r>
          </a:p>
        </p:txBody>
      </p:sp>
      <p:graphicFrame>
        <p:nvGraphicFramePr>
          <p:cNvPr id="21507" name="Object 3"/>
          <p:cNvGraphicFramePr>
            <a:graphicFrameLocks/>
          </p:cNvGraphicFramePr>
          <p:nvPr/>
        </p:nvGraphicFramePr>
        <p:xfrm>
          <a:off x="4191000" y="2590800"/>
          <a:ext cx="4114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!" r:id="rId4" imgW="269729" imgH="224816" progId="CDraw4">
                  <p:embed/>
                </p:oleObj>
              </mc:Choice>
              <mc:Fallback>
                <p:oleObj name="CorelDRAW!" r:id="rId4" imgW="269729" imgH="224816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4114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95800" y="4114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57800" y="34290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58000" y="47244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19800" y="4038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781800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543800" y="26670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19800" y="2743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20000" y="4038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Rockwell Extra Bold" pitchFamily="18" charset="0"/>
              </a:rPr>
              <a:t>+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495800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5486400" y="30480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4572000" y="47244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5257800" y="4114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6019800" y="3276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7010400" y="30480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7620000" y="34290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6781800" y="4038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6096000" y="4648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66"/>
                </a:solidFill>
                <a:latin typeface="Rockwell Extra Bold" pitchFamily="18" charset="0"/>
              </a:rPr>
              <a:t>-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33400" y="1752600"/>
            <a:ext cx="35814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</a:rPr>
              <a:t>The </a:t>
            </a:r>
            <a:r>
              <a:rPr lang="en-US" altLang="en-US" sz="4400" b="1">
                <a:solidFill>
                  <a:srgbClr val="000000"/>
                </a:solidFill>
              </a:rPr>
              <a:t>POSITIVE CATIONS</a:t>
            </a:r>
            <a:r>
              <a:rPr lang="en-US" altLang="en-US" sz="4400">
                <a:solidFill>
                  <a:srgbClr val="000000"/>
                </a:solidFill>
              </a:rPr>
              <a:t> stick to the </a:t>
            </a:r>
            <a:r>
              <a:rPr lang="en-US" altLang="en-US" sz="4400" b="1">
                <a:solidFill>
                  <a:srgbClr val="000066"/>
                </a:solidFill>
              </a:rPr>
              <a:t>NEGATIVE ANIONS</a:t>
            </a:r>
            <a:r>
              <a:rPr lang="en-US" altLang="en-US" sz="4400">
                <a:solidFill>
                  <a:srgbClr val="000000"/>
                </a:solidFill>
              </a:rPr>
              <a:t>, like a magnet.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 rot="337709">
            <a:off x="3200400" y="1905000"/>
            <a:ext cx="3429000" cy="762000"/>
          </a:xfrm>
          <a:prstGeom prst="curvedDownArrow">
            <a:avLst>
              <a:gd name="adj1" fmla="val 17333"/>
              <a:gd name="adj2" fmla="val 107333"/>
              <a:gd name="adj3" fmla="val 293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 rot="21262291" flipV="1">
            <a:off x="915988" y="5605463"/>
            <a:ext cx="5867400" cy="838200"/>
          </a:xfrm>
          <a:prstGeom prst="curvedDownArrow">
            <a:avLst>
              <a:gd name="adj1" fmla="val 22782"/>
              <a:gd name="adj2" fmla="val 129921"/>
              <a:gd name="adj3" fmla="val 328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041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800861"/>
          </a:xfrm>
          <a:noFill/>
        </p:spPr>
        <p:txBody>
          <a:bodyPr wrap="square"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4600" b="1" u="sng" dirty="0" smtClean="0">
                <a:solidFill>
                  <a:srgbClr val="C00000"/>
                </a:solidFill>
              </a:rPr>
              <a:t>Ionic Bonds…Do they Conduct?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153400" cy="5287962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000066"/>
                </a:solidFill>
              </a:rPr>
              <a:t>Conducting electricity is allowing charges to move.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In a solid, the ions are locked in place.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000066"/>
                </a:solidFill>
              </a:rPr>
              <a:t>Ionic solids are insulators.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When melted, the ions can move around.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C00000"/>
                </a:solidFill>
              </a:rPr>
              <a:t>Melted ionic compounds conduct</a:t>
            </a:r>
            <a:r>
              <a:rPr lang="en-US" altLang="en-US" sz="3600" b="1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First get them to 800ºC.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C00000"/>
                </a:solidFill>
              </a:rPr>
              <a:t>Dissolved in water they conduct</a:t>
            </a:r>
            <a:r>
              <a:rPr lang="en-US" altLang="en-US" sz="3600" b="1" dirty="0" smtClean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0881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mtClean="0"/>
              <a:t>Ionic solids are brittle</a:t>
            </a:r>
          </a:p>
        </p:txBody>
      </p:sp>
      <p:grpSp>
        <p:nvGrpSpPr>
          <p:cNvPr id="25603" name="Group 1027"/>
          <p:cNvGrpSpPr>
            <a:grpSpLocks/>
          </p:cNvGrpSpPr>
          <p:nvPr/>
        </p:nvGrpSpPr>
        <p:grpSpPr bwMode="auto">
          <a:xfrm>
            <a:off x="3829050" y="3279775"/>
            <a:ext cx="2087563" cy="2249488"/>
            <a:chOff x="2412" y="2066"/>
            <a:chExt cx="1315" cy="1417"/>
          </a:xfrm>
        </p:grpSpPr>
        <p:grpSp>
          <p:nvGrpSpPr>
            <p:cNvPr id="25605" name="Group 1028"/>
            <p:cNvGrpSpPr>
              <a:grpSpLocks/>
            </p:cNvGrpSpPr>
            <p:nvPr/>
          </p:nvGrpSpPr>
          <p:grpSpPr bwMode="auto">
            <a:xfrm>
              <a:off x="2412" y="2066"/>
              <a:ext cx="1315" cy="442"/>
              <a:chOff x="2412" y="2066"/>
              <a:chExt cx="1315" cy="442"/>
            </a:xfrm>
          </p:grpSpPr>
          <p:grpSp>
            <p:nvGrpSpPr>
              <p:cNvPr id="25643" name="Group 1029"/>
              <p:cNvGrpSpPr>
                <a:grpSpLocks/>
              </p:cNvGrpSpPr>
              <p:nvPr/>
            </p:nvGrpSpPr>
            <p:grpSpPr bwMode="auto">
              <a:xfrm>
                <a:off x="2412" y="2066"/>
                <a:ext cx="677" cy="442"/>
                <a:chOff x="2412" y="2066"/>
                <a:chExt cx="677" cy="442"/>
              </a:xfrm>
            </p:grpSpPr>
            <p:grpSp>
              <p:nvGrpSpPr>
                <p:cNvPr id="25651" name="Group 1030"/>
                <p:cNvGrpSpPr>
                  <a:grpSpLocks/>
                </p:cNvGrpSpPr>
                <p:nvPr/>
              </p:nvGrpSpPr>
              <p:grpSpPr bwMode="auto">
                <a:xfrm>
                  <a:off x="2412" y="2066"/>
                  <a:ext cx="349" cy="442"/>
                  <a:chOff x="2412" y="2066"/>
                  <a:chExt cx="349" cy="442"/>
                </a:xfrm>
              </p:grpSpPr>
              <p:sp>
                <p:nvSpPr>
                  <p:cNvPr id="25655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2412" y="2095"/>
                    <a:ext cx="349" cy="3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4B000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56" name="Rectangle 1032"/>
                  <p:cNvSpPr>
                    <a:spLocks noChangeArrowheads="1"/>
                  </p:cNvSpPr>
                  <p:nvPr/>
                </p:nvSpPr>
                <p:spPr bwMode="auto">
                  <a:xfrm>
                    <a:off x="2450" y="2066"/>
                    <a:ext cx="281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000000"/>
                        </a:solidFill>
                        <a:latin typeface="Arial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25652" name="Group 1033"/>
                <p:cNvGrpSpPr>
                  <a:grpSpLocks/>
                </p:cNvGrpSpPr>
                <p:nvPr/>
              </p:nvGrpSpPr>
              <p:grpSpPr bwMode="auto">
                <a:xfrm>
                  <a:off x="2779" y="2066"/>
                  <a:ext cx="310" cy="442"/>
                  <a:chOff x="2779" y="2066"/>
                  <a:chExt cx="310" cy="442"/>
                </a:xfrm>
              </p:grpSpPr>
              <p:sp>
                <p:nvSpPr>
                  <p:cNvPr id="25653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2779" y="2153"/>
                    <a:ext cx="252" cy="2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FD00"/>
                      </a:gs>
                      <a:gs pos="100000">
                        <a:srgbClr val="4B4B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54" name="Rectangle 1035"/>
                  <p:cNvSpPr>
                    <a:spLocks noChangeArrowheads="1"/>
                  </p:cNvSpPr>
                  <p:nvPr/>
                </p:nvSpPr>
                <p:spPr bwMode="auto">
                  <a:xfrm>
                    <a:off x="2799" y="2066"/>
                    <a:ext cx="290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808080"/>
                        </a:solidFill>
                        <a:latin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5644" name="Group 1036"/>
              <p:cNvGrpSpPr>
                <a:grpSpLocks/>
              </p:cNvGrpSpPr>
              <p:nvPr/>
            </p:nvGrpSpPr>
            <p:grpSpPr bwMode="auto">
              <a:xfrm>
                <a:off x="3050" y="2066"/>
                <a:ext cx="677" cy="442"/>
                <a:chOff x="3050" y="2066"/>
                <a:chExt cx="677" cy="442"/>
              </a:xfrm>
            </p:grpSpPr>
            <p:grpSp>
              <p:nvGrpSpPr>
                <p:cNvPr id="25645" name="Group 1037"/>
                <p:cNvGrpSpPr>
                  <a:grpSpLocks/>
                </p:cNvGrpSpPr>
                <p:nvPr/>
              </p:nvGrpSpPr>
              <p:grpSpPr bwMode="auto">
                <a:xfrm>
                  <a:off x="3050" y="2066"/>
                  <a:ext cx="349" cy="442"/>
                  <a:chOff x="3050" y="2066"/>
                  <a:chExt cx="349" cy="442"/>
                </a:xfrm>
              </p:grpSpPr>
              <p:sp>
                <p:nvSpPr>
                  <p:cNvPr id="25649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3050" y="2095"/>
                    <a:ext cx="349" cy="3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4B000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50" name="Rectangle 1039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2066"/>
                    <a:ext cx="281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000000"/>
                        </a:solidFill>
                        <a:latin typeface="Arial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25646" name="Group 1040"/>
                <p:cNvGrpSpPr>
                  <a:grpSpLocks/>
                </p:cNvGrpSpPr>
                <p:nvPr/>
              </p:nvGrpSpPr>
              <p:grpSpPr bwMode="auto">
                <a:xfrm>
                  <a:off x="3417" y="2066"/>
                  <a:ext cx="310" cy="442"/>
                  <a:chOff x="3417" y="2066"/>
                  <a:chExt cx="310" cy="442"/>
                </a:xfrm>
              </p:grpSpPr>
              <p:sp>
                <p:nvSpPr>
                  <p:cNvPr id="25647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2153"/>
                    <a:ext cx="252" cy="2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FD00"/>
                      </a:gs>
                      <a:gs pos="100000">
                        <a:srgbClr val="4B4B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48" name="Rectangle 1042"/>
                  <p:cNvSpPr>
                    <a:spLocks noChangeArrowheads="1"/>
                  </p:cNvSpPr>
                  <p:nvPr/>
                </p:nvSpPr>
                <p:spPr bwMode="auto">
                  <a:xfrm>
                    <a:off x="3437" y="2066"/>
                    <a:ext cx="290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808080"/>
                        </a:solidFill>
                        <a:latin typeface="Arial" charset="0"/>
                      </a:rPr>
                      <a:t>-</a:t>
                    </a:r>
                  </a:p>
                </p:txBody>
              </p:sp>
            </p:grpSp>
          </p:grpSp>
        </p:grpSp>
        <p:grpSp>
          <p:nvGrpSpPr>
            <p:cNvPr id="25606" name="Group 1043"/>
            <p:cNvGrpSpPr>
              <a:grpSpLocks/>
            </p:cNvGrpSpPr>
            <p:nvPr/>
          </p:nvGrpSpPr>
          <p:grpSpPr bwMode="auto">
            <a:xfrm>
              <a:off x="2441" y="2375"/>
              <a:ext cx="1257" cy="451"/>
              <a:chOff x="2441" y="2375"/>
              <a:chExt cx="1257" cy="451"/>
            </a:xfrm>
          </p:grpSpPr>
          <p:grpSp>
            <p:nvGrpSpPr>
              <p:cNvPr id="25633" name="Group 1044"/>
              <p:cNvGrpSpPr>
                <a:grpSpLocks/>
              </p:cNvGrpSpPr>
              <p:nvPr/>
            </p:nvGrpSpPr>
            <p:grpSpPr bwMode="auto">
              <a:xfrm>
                <a:off x="2711" y="2384"/>
                <a:ext cx="349" cy="442"/>
                <a:chOff x="2711" y="2384"/>
                <a:chExt cx="349" cy="442"/>
              </a:xfrm>
            </p:grpSpPr>
            <p:sp>
              <p:nvSpPr>
                <p:cNvPr id="25641" name="Oval 1045"/>
                <p:cNvSpPr>
                  <a:spLocks noChangeArrowheads="1"/>
                </p:cNvSpPr>
                <p:nvPr/>
              </p:nvSpPr>
              <p:spPr bwMode="auto">
                <a:xfrm>
                  <a:off x="2711" y="2413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2" name="Rectangle 1046"/>
                <p:cNvSpPr>
                  <a:spLocks noChangeArrowheads="1"/>
                </p:cNvSpPr>
                <p:nvPr/>
              </p:nvSpPr>
              <p:spPr bwMode="auto">
                <a:xfrm flipH="1">
                  <a:off x="2741" y="2384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sp>
            <p:nvSpPr>
              <p:cNvPr id="25634" name="Oval 1047"/>
              <p:cNvSpPr>
                <a:spLocks noChangeArrowheads="1"/>
              </p:cNvSpPr>
              <p:nvPr/>
            </p:nvSpPr>
            <p:spPr bwMode="auto">
              <a:xfrm>
                <a:off x="2441" y="2471"/>
                <a:ext cx="252" cy="252"/>
              </a:xfrm>
              <a:prstGeom prst="ellipse">
                <a:avLst/>
              </a:prstGeom>
              <a:gradFill rotWithShape="0">
                <a:gsLst>
                  <a:gs pos="0">
                    <a:srgbClr val="FAFD00"/>
                  </a:gs>
                  <a:gs pos="100000">
                    <a:srgbClr val="4B4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5" name="Rectangle 1048"/>
              <p:cNvSpPr>
                <a:spLocks noChangeArrowheads="1"/>
              </p:cNvSpPr>
              <p:nvPr/>
            </p:nvSpPr>
            <p:spPr bwMode="auto">
              <a:xfrm flipH="1">
                <a:off x="2480" y="2375"/>
                <a:ext cx="29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808080"/>
                    </a:solidFill>
                    <a:latin typeface="Arial" charset="0"/>
                  </a:rPr>
                  <a:t>-</a:t>
                </a:r>
              </a:p>
            </p:txBody>
          </p:sp>
          <p:grpSp>
            <p:nvGrpSpPr>
              <p:cNvPr id="25636" name="Group 1049"/>
              <p:cNvGrpSpPr>
                <a:grpSpLocks/>
              </p:cNvGrpSpPr>
              <p:nvPr/>
            </p:nvGrpSpPr>
            <p:grpSpPr bwMode="auto">
              <a:xfrm>
                <a:off x="3349" y="2384"/>
                <a:ext cx="349" cy="442"/>
                <a:chOff x="3349" y="2384"/>
                <a:chExt cx="349" cy="442"/>
              </a:xfrm>
            </p:grpSpPr>
            <p:sp>
              <p:nvSpPr>
                <p:cNvPr id="25639" name="Oval 1050"/>
                <p:cNvSpPr>
                  <a:spLocks noChangeArrowheads="1"/>
                </p:cNvSpPr>
                <p:nvPr/>
              </p:nvSpPr>
              <p:spPr bwMode="auto">
                <a:xfrm>
                  <a:off x="3349" y="2413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0" name="Rectangle 1051"/>
                <p:cNvSpPr>
                  <a:spLocks noChangeArrowheads="1"/>
                </p:cNvSpPr>
                <p:nvPr/>
              </p:nvSpPr>
              <p:spPr bwMode="auto">
                <a:xfrm flipH="1">
                  <a:off x="3379" y="2384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sp>
            <p:nvSpPr>
              <p:cNvPr id="25637" name="Oval 1052"/>
              <p:cNvSpPr>
                <a:spLocks noChangeArrowheads="1"/>
              </p:cNvSpPr>
              <p:nvPr/>
            </p:nvSpPr>
            <p:spPr bwMode="auto">
              <a:xfrm>
                <a:off x="3079" y="2471"/>
                <a:ext cx="252" cy="252"/>
              </a:xfrm>
              <a:prstGeom prst="ellipse">
                <a:avLst/>
              </a:prstGeom>
              <a:gradFill rotWithShape="0">
                <a:gsLst>
                  <a:gs pos="0">
                    <a:srgbClr val="FAFD00"/>
                  </a:gs>
                  <a:gs pos="100000">
                    <a:srgbClr val="4B4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8" name="Rectangle 1053"/>
              <p:cNvSpPr>
                <a:spLocks noChangeArrowheads="1"/>
              </p:cNvSpPr>
              <p:nvPr/>
            </p:nvSpPr>
            <p:spPr bwMode="auto">
              <a:xfrm flipH="1">
                <a:off x="3108" y="2384"/>
                <a:ext cx="29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808080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25607" name="Group 1054"/>
            <p:cNvGrpSpPr>
              <a:grpSpLocks/>
            </p:cNvGrpSpPr>
            <p:nvPr/>
          </p:nvGrpSpPr>
          <p:grpSpPr bwMode="auto">
            <a:xfrm>
              <a:off x="2412" y="2713"/>
              <a:ext cx="1315" cy="442"/>
              <a:chOff x="2412" y="2713"/>
              <a:chExt cx="1315" cy="442"/>
            </a:xfrm>
          </p:grpSpPr>
          <p:grpSp>
            <p:nvGrpSpPr>
              <p:cNvPr id="25619" name="Group 1055"/>
              <p:cNvGrpSpPr>
                <a:grpSpLocks/>
              </p:cNvGrpSpPr>
              <p:nvPr/>
            </p:nvGrpSpPr>
            <p:grpSpPr bwMode="auto">
              <a:xfrm>
                <a:off x="2412" y="2713"/>
                <a:ext cx="677" cy="442"/>
                <a:chOff x="2412" y="2713"/>
                <a:chExt cx="677" cy="442"/>
              </a:xfrm>
            </p:grpSpPr>
            <p:grpSp>
              <p:nvGrpSpPr>
                <p:cNvPr id="25627" name="Group 1056"/>
                <p:cNvGrpSpPr>
                  <a:grpSpLocks/>
                </p:cNvGrpSpPr>
                <p:nvPr/>
              </p:nvGrpSpPr>
              <p:grpSpPr bwMode="auto">
                <a:xfrm>
                  <a:off x="2412" y="2713"/>
                  <a:ext cx="349" cy="442"/>
                  <a:chOff x="2412" y="2713"/>
                  <a:chExt cx="349" cy="442"/>
                </a:xfrm>
              </p:grpSpPr>
              <p:sp>
                <p:nvSpPr>
                  <p:cNvPr id="25631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2412" y="2742"/>
                    <a:ext cx="349" cy="3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4B000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32" name="Rectangle 1058"/>
                  <p:cNvSpPr>
                    <a:spLocks noChangeArrowheads="1"/>
                  </p:cNvSpPr>
                  <p:nvPr/>
                </p:nvSpPr>
                <p:spPr bwMode="auto">
                  <a:xfrm>
                    <a:off x="2450" y="2713"/>
                    <a:ext cx="281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000000"/>
                        </a:solidFill>
                        <a:latin typeface="Arial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25628" name="Group 1059"/>
                <p:cNvGrpSpPr>
                  <a:grpSpLocks/>
                </p:cNvGrpSpPr>
                <p:nvPr/>
              </p:nvGrpSpPr>
              <p:grpSpPr bwMode="auto">
                <a:xfrm>
                  <a:off x="2779" y="2713"/>
                  <a:ext cx="310" cy="442"/>
                  <a:chOff x="2779" y="2713"/>
                  <a:chExt cx="310" cy="442"/>
                </a:xfrm>
              </p:grpSpPr>
              <p:sp>
                <p:nvSpPr>
                  <p:cNvPr id="25629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2779" y="2800"/>
                    <a:ext cx="252" cy="2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FD00"/>
                      </a:gs>
                      <a:gs pos="100000">
                        <a:srgbClr val="4B4B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30" name="Rectangle 1061"/>
                  <p:cNvSpPr>
                    <a:spLocks noChangeArrowheads="1"/>
                  </p:cNvSpPr>
                  <p:nvPr/>
                </p:nvSpPr>
                <p:spPr bwMode="auto">
                  <a:xfrm>
                    <a:off x="2799" y="2713"/>
                    <a:ext cx="290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808080"/>
                        </a:solidFill>
                        <a:latin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5620" name="Group 1062"/>
              <p:cNvGrpSpPr>
                <a:grpSpLocks/>
              </p:cNvGrpSpPr>
              <p:nvPr/>
            </p:nvGrpSpPr>
            <p:grpSpPr bwMode="auto">
              <a:xfrm>
                <a:off x="3050" y="2713"/>
                <a:ext cx="677" cy="442"/>
                <a:chOff x="3050" y="2713"/>
                <a:chExt cx="677" cy="442"/>
              </a:xfrm>
            </p:grpSpPr>
            <p:grpSp>
              <p:nvGrpSpPr>
                <p:cNvPr id="25621" name="Group 1063"/>
                <p:cNvGrpSpPr>
                  <a:grpSpLocks/>
                </p:cNvGrpSpPr>
                <p:nvPr/>
              </p:nvGrpSpPr>
              <p:grpSpPr bwMode="auto">
                <a:xfrm>
                  <a:off x="3050" y="2713"/>
                  <a:ext cx="349" cy="442"/>
                  <a:chOff x="3050" y="2713"/>
                  <a:chExt cx="349" cy="442"/>
                </a:xfrm>
              </p:grpSpPr>
              <p:sp>
                <p:nvSpPr>
                  <p:cNvPr id="25625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050" y="2742"/>
                    <a:ext cx="349" cy="3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0128"/>
                      </a:gs>
                      <a:gs pos="100000">
                        <a:srgbClr val="4B000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26" name="Rectangle 1065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2713"/>
                    <a:ext cx="281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000000"/>
                        </a:solidFill>
                        <a:latin typeface="Arial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25622" name="Group 1066"/>
                <p:cNvGrpSpPr>
                  <a:grpSpLocks/>
                </p:cNvGrpSpPr>
                <p:nvPr/>
              </p:nvGrpSpPr>
              <p:grpSpPr bwMode="auto">
                <a:xfrm>
                  <a:off x="3417" y="2713"/>
                  <a:ext cx="310" cy="442"/>
                  <a:chOff x="3417" y="2713"/>
                  <a:chExt cx="310" cy="442"/>
                </a:xfrm>
              </p:grpSpPr>
              <p:sp>
                <p:nvSpPr>
                  <p:cNvPr id="25623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2800"/>
                    <a:ext cx="252" cy="2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FD00"/>
                      </a:gs>
                      <a:gs pos="100000">
                        <a:srgbClr val="4B4B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24" name="Rectangle 1068"/>
                  <p:cNvSpPr>
                    <a:spLocks noChangeArrowheads="1"/>
                  </p:cNvSpPr>
                  <p:nvPr/>
                </p:nvSpPr>
                <p:spPr bwMode="auto">
                  <a:xfrm>
                    <a:off x="3437" y="2713"/>
                    <a:ext cx="290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en-US" sz="4000">
                        <a:solidFill>
                          <a:srgbClr val="808080"/>
                        </a:solidFill>
                        <a:latin typeface="Arial" charset="0"/>
                      </a:rPr>
                      <a:t>-</a:t>
                    </a:r>
                  </a:p>
                </p:txBody>
              </p:sp>
            </p:grpSp>
          </p:grpSp>
        </p:grpSp>
        <p:grpSp>
          <p:nvGrpSpPr>
            <p:cNvPr id="25608" name="Group 1069"/>
            <p:cNvGrpSpPr>
              <a:grpSpLocks/>
            </p:cNvGrpSpPr>
            <p:nvPr/>
          </p:nvGrpSpPr>
          <p:grpSpPr bwMode="auto">
            <a:xfrm>
              <a:off x="2441" y="3032"/>
              <a:ext cx="1257" cy="451"/>
              <a:chOff x="2441" y="3032"/>
              <a:chExt cx="1257" cy="451"/>
            </a:xfrm>
          </p:grpSpPr>
          <p:grpSp>
            <p:nvGrpSpPr>
              <p:cNvPr id="25609" name="Group 1070"/>
              <p:cNvGrpSpPr>
                <a:grpSpLocks/>
              </p:cNvGrpSpPr>
              <p:nvPr/>
            </p:nvGrpSpPr>
            <p:grpSpPr bwMode="auto">
              <a:xfrm>
                <a:off x="2711" y="3041"/>
                <a:ext cx="349" cy="442"/>
                <a:chOff x="2711" y="3041"/>
                <a:chExt cx="349" cy="442"/>
              </a:xfrm>
            </p:grpSpPr>
            <p:sp>
              <p:nvSpPr>
                <p:cNvPr id="25617" name="Oval 1071"/>
                <p:cNvSpPr>
                  <a:spLocks noChangeArrowheads="1"/>
                </p:cNvSpPr>
                <p:nvPr/>
              </p:nvSpPr>
              <p:spPr bwMode="auto">
                <a:xfrm>
                  <a:off x="2711" y="3070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18" name="Rectangle 1072"/>
                <p:cNvSpPr>
                  <a:spLocks noChangeArrowheads="1"/>
                </p:cNvSpPr>
                <p:nvPr/>
              </p:nvSpPr>
              <p:spPr bwMode="auto">
                <a:xfrm flipH="1">
                  <a:off x="2741" y="3041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sp>
            <p:nvSpPr>
              <p:cNvPr id="25610" name="Oval 1073"/>
              <p:cNvSpPr>
                <a:spLocks noChangeArrowheads="1"/>
              </p:cNvSpPr>
              <p:nvPr/>
            </p:nvSpPr>
            <p:spPr bwMode="auto">
              <a:xfrm>
                <a:off x="2441" y="3128"/>
                <a:ext cx="252" cy="252"/>
              </a:xfrm>
              <a:prstGeom prst="ellipse">
                <a:avLst/>
              </a:prstGeom>
              <a:gradFill rotWithShape="0">
                <a:gsLst>
                  <a:gs pos="0">
                    <a:srgbClr val="FAFD00"/>
                  </a:gs>
                  <a:gs pos="100000">
                    <a:srgbClr val="4B4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1" name="Rectangle 1074"/>
              <p:cNvSpPr>
                <a:spLocks noChangeArrowheads="1"/>
              </p:cNvSpPr>
              <p:nvPr/>
            </p:nvSpPr>
            <p:spPr bwMode="auto">
              <a:xfrm flipH="1">
                <a:off x="2480" y="3032"/>
                <a:ext cx="29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808080"/>
                    </a:solidFill>
                    <a:latin typeface="Arial" charset="0"/>
                  </a:rPr>
                  <a:t>-</a:t>
                </a:r>
              </a:p>
            </p:txBody>
          </p:sp>
          <p:grpSp>
            <p:nvGrpSpPr>
              <p:cNvPr id="25612" name="Group 1075"/>
              <p:cNvGrpSpPr>
                <a:grpSpLocks/>
              </p:cNvGrpSpPr>
              <p:nvPr/>
            </p:nvGrpSpPr>
            <p:grpSpPr bwMode="auto">
              <a:xfrm>
                <a:off x="3349" y="3041"/>
                <a:ext cx="349" cy="442"/>
                <a:chOff x="3349" y="3041"/>
                <a:chExt cx="349" cy="442"/>
              </a:xfrm>
            </p:grpSpPr>
            <p:sp>
              <p:nvSpPr>
                <p:cNvPr id="25615" name="Oval 1076"/>
                <p:cNvSpPr>
                  <a:spLocks noChangeArrowheads="1"/>
                </p:cNvSpPr>
                <p:nvPr/>
              </p:nvSpPr>
              <p:spPr bwMode="auto">
                <a:xfrm>
                  <a:off x="3349" y="3070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16" name="Rectangle 1077"/>
                <p:cNvSpPr>
                  <a:spLocks noChangeArrowheads="1"/>
                </p:cNvSpPr>
                <p:nvPr/>
              </p:nvSpPr>
              <p:spPr bwMode="auto">
                <a:xfrm flipH="1">
                  <a:off x="3379" y="3041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sp>
            <p:nvSpPr>
              <p:cNvPr id="25613" name="Oval 1078"/>
              <p:cNvSpPr>
                <a:spLocks noChangeArrowheads="1"/>
              </p:cNvSpPr>
              <p:nvPr/>
            </p:nvSpPr>
            <p:spPr bwMode="auto">
              <a:xfrm>
                <a:off x="3079" y="3128"/>
                <a:ext cx="252" cy="252"/>
              </a:xfrm>
              <a:prstGeom prst="ellipse">
                <a:avLst/>
              </a:prstGeom>
              <a:gradFill rotWithShape="0">
                <a:gsLst>
                  <a:gs pos="0">
                    <a:srgbClr val="FAFD00"/>
                  </a:gs>
                  <a:gs pos="100000">
                    <a:srgbClr val="4B4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4" name="Rectangle 1079"/>
              <p:cNvSpPr>
                <a:spLocks noChangeArrowheads="1"/>
              </p:cNvSpPr>
              <p:nvPr/>
            </p:nvSpPr>
            <p:spPr bwMode="auto">
              <a:xfrm flipH="1">
                <a:off x="3108" y="3041"/>
                <a:ext cx="29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808080"/>
                    </a:solidFill>
                    <a:latin typeface="Arial" charset="0"/>
                  </a:rPr>
                  <a:t>-</a:t>
                </a:r>
              </a:p>
            </p:txBody>
          </p:sp>
        </p:grpSp>
      </p:grpSp>
      <p:sp>
        <p:nvSpPr>
          <p:cNvPr id="25604" name="AutoShape 1080"/>
          <p:cNvSpPr>
            <a:spLocks noChangeArrowheads="1"/>
          </p:cNvSpPr>
          <p:nvPr/>
        </p:nvSpPr>
        <p:spPr bwMode="auto">
          <a:xfrm>
            <a:off x="1636713" y="2876550"/>
            <a:ext cx="2058987" cy="1428750"/>
          </a:xfrm>
          <a:prstGeom prst="rightArrow">
            <a:avLst>
              <a:gd name="adj1" fmla="val 50000"/>
              <a:gd name="adj2" fmla="val 72062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2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mtClean="0"/>
              <a:t>Ionic solids are brittle</a:t>
            </a:r>
          </a:p>
        </p:txBody>
      </p:sp>
      <p:grpSp>
        <p:nvGrpSpPr>
          <p:cNvPr id="27651" name="Group 1027"/>
          <p:cNvGrpSpPr>
            <a:grpSpLocks/>
          </p:cNvGrpSpPr>
          <p:nvPr/>
        </p:nvGrpSpPr>
        <p:grpSpPr bwMode="auto">
          <a:xfrm>
            <a:off x="4244975" y="2759075"/>
            <a:ext cx="2047875" cy="1082675"/>
            <a:chOff x="2674" y="1738"/>
            <a:chExt cx="1290" cy="682"/>
          </a:xfrm>
        </p:grpSpPr>
        <p:grpSp>
          <p:nvGrpSpPr>
            <p:cNvPr id="27691" name="Group 1028"/>
            <p:cNvGrpSpPr>
              <a:grpSpLocks/>
            </p:cNvGrpSpPr>
            <p:nvPr/>
          </p:nvGrpSpPr>
          <p:grpSpPr bwMode="auto">
            <a:xfrm>
              <a:off x="2674" y="1892"/>
              <a:ext cx="671" cy="528"/>
              <a:chOff x="2674" y="1892"/>
              <a:chExt cx="671" cy="528"/>
            </a:xfrm>
          </p:grpSpPr>
          <p:grpSp>
            <p:nvGrpSpPr>
              <p:cNvPr id="27699" name="Group 1029"/>
              <p:cNvGrpSpPr>
                <a:grpSpLocks/>
              </p:cNvGrpSpPr>
              <p:nvPr/>
            </p:nvGrpSpPr>
            <p:grpSpPr bwMode="auto">
              <a:xfrm>
                <a:off x="2674" y="1978"/>
                <a:ext cx="349" cy="442"/>
                <a:chOff x="2674" y="1978"/>
                <a:chExt cx="349" cy="442"/>
              </a:xfrm>
            </p:grpSpPr>
            <p:sp>
              <p:nvSpPr>
                <p:cNvPr id="27703" name="Oval 1030"/>
                <p:cNvSpPr>
                  <a:spLocks noChangeArrowheads="1"/>
                </p:cNvSpPr>
                <p:nvPr/>
              </p:nvSpPr>
              <p:spPr bwMode="auto">
                <a:xfrm rot="-840000">
                  <a:off x="2674" y="2010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04" name="Rectangle 1031"/>
                <p:cNvSpPr>
                  <a:spLocks noChangeArrowheads="1"/>
                </p:cNvSpPr>
                <p:nvPr/>
              </p:nvSpPr>
              <p:spPr bwMode="auto">
                <a:xfrm rot="-840000">
                  <a:off x="2716" y="1978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grpSp>
            <p:nvGrpSpPr>
              <p:cNvPr id="27700" name="Group 1032"/>
              <p:cNvGrpSpPr>
                <a:grpSpLocks/>
              </p:cNvGrpSpPr>
              <p:nvPr/>
            </p:nvGrpSpPr>
            <p:grpSpPr bwMode="auto">
              <a:xfrm>
                <a:off x="3034" y="1892"/>
                <a:ext cx="311" cy="442"/>
                <a:chOff x="3034" y="1892"/>
                <a:chExt cx="311" cy="442"/>
              </a:xfrm>
            </p:grpSpPr>
            <p:sp>
              <p:nvSpPr>
                <p:cNvPr id="27701" name="Oval 1033"/>
                <p:cNvSpPr>
                  <a:spLocks noChangeArrowheads="1"/>
                </p:cNvSpPr>
                <p:nvPr/>
              </p:nvSpPr>
              <p:spPr bwMode="auto">
                <a:xfrm rot="-840000">
                  <a:off x="3034" y="1990"/>
                  <a:ext cx="252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FD00"/>
                    </a:gs>
                    <a:gs pos="100000">
                      <a:srgbClr val="4B4B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02" name="Rectangle 1034"/>
                <p:cNvSpPr>
                  <a:spLocks noChangeArrowheads="1"/>
                </p:cNvSpPr>
                <p:nvPr/>
              </p:nvSpPr>
              <p:spPr bwMode="auto">
                <a:xfrm rot="-840000">
                  <a:off x="3055" y="1892"/>
                  <a:ext cx="2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808080"/>
                      </a:solidFill>
                      <a:latin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7692" name="Group 1035"/>
            <p:cNvGrpSpPr>
              <a:grpSpLocks/>
            </p:cNvGrpSpPr>
            <p:nvPr/>
          </p:nvGrpSpPr>
          <p:grpSpPr bwMode="auto">
            <a:xfrm>
              <a:off x="3293" y="1738"/>
              <a:ext cx="671" cy="528"/>
              <a:chOff x="3293" y="1738"/>
              <a:chExt cx="671" cy="528"/>
            </a:xfrm>
          </p:grpSpPr>
          <p:grpSp>
            <p:nvGrpSpPr>
              <p:cNvPr id="27693" name="Group 1036"/>
              <p:cNvGrpSpPr>
                <a:grpSpLocks/>
              </p:cNvGrpSpPr>
              <p:nvPr/>
            </p:nvGrpSpPr>
            <p:grpSpPr bwMode="auto">
              <a:xfrm>
                <a:off x="3293" y="1824"/>
                <a:ext cx="349" cy="442"/>
                <a:chOff x="3293" y="1824"/>
                <a:chExt cx="349" cy="442"/>
              </a:xfrm>
            </p:grpSpPr>
            <p:sp>
              <p:nvSpPr>
                <p:cNvPr id="27697" name="Oval 1037"/>
                <p:cNvSpPr>
                  <a:spLocks noChangeArrowheads="1"/>
                </p:cNvSpPr>
                <p:nvPr/>
              </p:nvSpPr>
              <p:spPr bwMode="auto">
                <a:xfrm rot="-840000">
                  <a:off x="3293" y="1856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98" name="Rectangle 1038"/>
                <p:cNvSpPr>
                  <a:spLocks noChangeArrowheads="1"/>
                </p:cNvSpPr>
                <p:nvPr/>
              </p:nvSpPr>
              <p:spPr bwMode="auto">
                <a:xfrm rot="-840000">
                  <a:off x="3335" y="1824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grpSp>
            <p:nvGrpSpPr>
              <p:cNvPr id="27694" name="Group 1039"/>
              <p:cNvGrpSpPr>
                <a:grpSpLocks/>
              </p:cNvGrpSpPr>
              <p:nvPr/>
            </p:nvGrpSpPr>
            <p:grpSpPr bwMode="auto">
              <a:xfrm>
                <a:off x="3653" y="1738"/>
                <a:ext cx="311" cy="442"/>
                <a:chOff x="3653" y="1738"/>
                <a:chExt cx="311" cy="442"/>
              </a:xfrm>
            </p:grpSpPr>
            <p:sp>
              <p:nvSpPr>
                <p:cNvPr id="27695" name="Oval 1040"/>
                <p:cNvSpPr>
                  <a:spLocks noChangeArrowheads="1"/>
                </p:cNvSpPr>
                <p:nvPr/>
              </p:nvSpPr>
              <p:spPr bwMode="auto">
                <a:xfrm rot="-840000">
                  <a:off x="3653" y="1835"/>
                  <a:ext cx="252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FD00"/>
                    </a:gs>
                    <a:gs pos="100000">
                      <a:srgbClr val="4B4B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96" name="Rectangle 1041"/>
                <p:cNvSpPr>
                  <a:spLocks noChangeArrowheads="1"/>
                </p:cNvSpPr>
                <p:nvPr/>
              </p:nvSpPr>
              <p:spPr bwMode="auto">
                <a:xfrm rot="-840000">
                  <a:off x="3674" y="1738"/>
                  <a:ext cx="2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808080"/>
                      </a:solidFill>
                      <a:latin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27652" name="Group 1042"/>
          <p:cNvGrpSpPr>
            <a:grpSpLocks/>
          </p:cNvGrpSpPr>
          <p:nvPr/>
        </p:nvGrpSpPr>
        <p:grpSpPr bwMode="auto">
          <a:xfrm>
            <a:off x="3875088" y="3770313"/>
            <a:ext cx="1995487" cy="715962"/>
            <a:chOff x="2441" y="2375"/>
            <a:chExt cx="1257" cy="451"/>
          </a:xfrm>
        </p:grpSpPr>
        <p:grpSp>
          <p:nvGrpSpPr>
            <p:cNvPr id="27681" name="Group 1043"/>
            <p:cNvGrpSpPr>
              <a:grpSpLocks/>
            </p:cNvGrpSpPr>
            <p:nvPr/>
          </p:nvGrpSpPr>
          <p:grpSpPr bwMode="auto">
            <a:xfrm>
              <a:off x="2711" y="2384"/>
              <a:ext cx="349" cy="442"/>
              <a:chOff x="2711" y="2384"/>
              <a:chExt cx="349" cy="442"/>
            </a:xfrm>
          </p:grpSpPr>
          <p:sp>
            <p:nvSpPr>
              <p:cNvPr id="27689" name="Oval 1044"/>
              <p:cNvSpPr>
                <a:spLocks noChangeArrowheads="1"/>
              </p:cNvSpPr>
              <p:nvPr/>
            </p:nvSpPr>
            <p:spPr bwMode="auto">
              <a:xfrm>
                <a:off x="2711" y="2413"/>
                <a:ext cx="349" cy="349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0" name="Rectangle 1045"/>
              <p:cNvSpPr>
                <a:spLocks noChangeArrowheads="1"/>
              </p:cNvSpPr>
              <p:nvPr/>
            </p:nvSpPr>
            <p:spPr bwMode="auto">
              <a:xfrm flipH="1">
                <a:off x="2741" y="2384"/>
                <a:ext cx="2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sp>
          <p:nvSpPr>
            <p:cNvPr id="27682" name="Oval 1046"/>
            <p:cNvSpPr>
              <a:spLocks noChangeArrowheads="1"/>
            </p:cNvSpPr>
            <p:nvPr/>
          </p:nvSpPr>
          <p:spPr bwMode="auto">
            <a:xfrm>
              <a:off x="2441" y="2471"/>
              <a:ext cx="252" cy="25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4B4B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Rectangle 1047"/>
            <p:cNvSpPr>
              <a:spLocks noChangeArrowheads="1"/>
            </p:cNvSpPr>
            <p:nvPr/>
          </p:nvSpPr>
          <p:spPr bwMode="auto">
            <a:xfrm flipH="1">
              <a:off x="2480" y="2375"/>
              <a:ext cx="2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808080"/>
                  </a:solidFill>
                  <a:latin typeface="Arial" charset="0"/>
                </a:rPr>
                <a:t>-</a:t>
              </a:r>
            </a:p>
          </p:txBody>
        </p:sp>
        <p:grpSp>
          <p:nvGrpSpPr>
            <p:cNvPr id="27684" name="Group 1048"/>
            <p:cNvGrpSpPr>
              <a:grpSpLocks/>
            </p:cNvGrpSpPr>
            <p:nvPr/>
          </p:nvGrpSpPr>
          <p:grpSpPr bwMode="auto">
            <a:xfrm>
              <a:off x="3349" y="2384"/>
              <a:ext cx="349" cy="442"/>
              <a:chOff x="3349" y="2384"/>
              <a:chExt cx="349" cy="442"/>
            </a:xfrm>
          </p:grpSpPr>
          <p:sp>
            <p:nvSpPr>
              <p:cNvPr id="27687" name="Oval 1049"/>
              <p:cNvSpPr>
                <a:spLocks noChangeArrowheads="1"/>
              </p:cNvSpPr>
              <p:nvPr/>
            </p:nvSpPr>
            <p:spPr bwMode="auto">
              <a:xfrm>
                <a:off x="3349" y="2413"/>
                <a:ext cx="349" cy="349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8" name="Rectangle 1050"/>
              <p:cNvSpPr>
                <a:spLocks noChangeArrowheads="1"/>
              </p:cNvSpPr>
              <p:nvPr/>
            </p:nvSpPr>
            <p:spPr bwMode="auto">
              <a:xfrm flipH="1">
                <a:off x="3379" y="2384"/>
                <a:ext cx="2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sp>
          <p:nvSpPr>
            <p:cNvPr id="27685" name="Oval 1051"/>
            <p:cNvSpPr>
              <a:spLocks noChangeArrowheads="1"/>
            </p:cNvSpPr>
            <p:nvPr/>
          </p:nvSpPr>
          <p:spPr bwMode="auto">
            <a:xfrm>
              <a:off x="3079" y="2471"/>
              <a:ext cx="252" cy="25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4B4B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6" name="Rectangle 1052"/>
            <p:cNvSpPr>
              <a:spLocks noChangeArrowheads="1"/>
            </p:cNvSpPr>
            <p:nvPr/>
          </p:nvSpPr>
          <p:spPr bwMode="auto">
            <a:xfrm flipH="1">
              <a:off x="3108" y="2384"/>
              <a:ext cx="2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808080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27653" name="Group 1053"/>
          <p:cNvGrpSpPr>
            <a:grpSpLocks/>
          </p:cNvGrpSpPr>
          <p:nvPr/>
        </p:nvGrpSpPr>
        <p:grpSpPr bwMode="auto">
          <a:xfrm>
            <a:off x="3829050" y="4306888"/>
            <a:ext cx="2087563" cy="701675"/>
            <a:chOff x="2412" y="2713"/>
            <a:chExt cx="1315" cy="442"/>
          </a:xfrm>
        </p:grpSpPr>
        <p:grpSp>
          <p:nvGrpSpPr>
            <p:cNvPr id="27667" name="Group 1054"/>
            <p:cNvGrpSpPr>
              <a:grpSpLocks/>
            </p:cNvGrpSpPr>
            <p:nvPr/>
          </p:nvGrpSpPr>
          <p:grpSpPr bwMode="auto">
            <a:xfrm>
              <a:off x="2412" y="2713"/>
              <a:ext cx="677" cy="442"/>
              <a:chOff x="2412" y="2713"/>
              <a:chExt cx="677" cy="442"/>
            </a:xfrm>
          </p:grpSpPr>
          <p:grpSp>
            <p:nvGrpSpPr>
              <p:cNvPr id="27675" name="Group 1055"/>
              <p:cNvGrpSpPr>
                <a:grpSpLocks/>
              </p:cNvGrpSpPr>
              <p:nvPr/>
            </p:nvGrpSpPr>
            <p:grpSpPr bwMode="auto">
              <a:xfrm>
                <a:off x="2412" y="2713"/>
                <a:ext cx="349" cy="442"/>
                <a:chOff x="2412" y="2713"/>
                <a:chExt cx="349" cy="442"/>
              </a:xfrm>
            </p:grpSpPr>
            <p:sp>
              <p:nvSpPr>
                <p:cNvPr id="27679" name="Oval 1056"/>
                <p:cNvSpPr>
                  <a:spLocks noChangeArrowheads="1"/>
                </p:cNvSpPr>
                <p:nvPr/>
              </p:nvSpPr>
              <p:spPr bwMode="auto">
                <a:xfrm>
                  <a:off x="2412" y="2742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80" name="Rectangle 1057"/>
                <p:cNvSpPr>
                  <a:spLocks noChangeArrowheads="1"/>
                </p:cNvSpPr>
                <p:nvPr/>
              </p:nvSpPr>
              <p:spPr bwMode="auto">
                <a:xfrm>
                  <a:off x="2450" y="2713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grpSp>
            <p:nvGrpSpPr>
              <p:cNvPr id="27676" name="Group 1058"/>
              <p:cNvGrpSpPr>
                <a:grpSpLocks/>
              </p:cNvGrpSpPr>
              <p:nvPr/>
            </p:nvGrpSpPr>
            <p:grpSpPr bwMode="auto">
              <a:xfrm>
                <a:off x="2779" y="2713"/>
                <a:ext cx="310" cy="442"/>
                <a:chOff x="2779" y="2713"/>
                <a:chExt cx="310" cy="442"/>
              </a:xfrm>
            </p:grpSpPr>
            <p:sp>
              <p:nvSpPr>
                <p:cNvPr id="27677" name="Oval 1059"/>
                <p:cNvSpPr>
                  <a:spLocks noChangeArrowheads="1"/>
                </p:cNvSpPr>
                <p:nvPr/>
              </p:nvSpPr>
              <p:spPr bwMode="auto">
                <a:xfrm>
                  <a:off x="2779" y="2800"/>
                  <a:ext cx="252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FD00"/>
                    </a:gs>
                    <a:gs pos="100000">
                      <a:srgbClr val="4B4B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" name="Rectangle 1060"/>
                <p:cNvSpPr>
                  <a:spLocks noChangeArrowheads="1"/>
                </p:cNvSpPr>
                <p:nvPr/>
              </p:nvSpPr>
              <p:spPr bwMode="auto">
                <a:xfrm>
                  <a:off x="2799" y="2713"/>
                  <a:ext cx="2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808080"/>
                      </a:solidFill>
                      <a:latin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7668" name="Group 1061"/>
            <p:cNvGrpSpPr>
              <a:grpSpLocks/>
            </p:cNvGrpSpPr>
            <p:nvPr/>
          </p:nvGrpSpPr>
          <p:grpSpPr bwMode="auto">
            <a:xfrm>
              <a:off x="3050" y="2713"/>
              <a:ext cx="677" cy="442"/>
              <a:chOff x="3050" y="2713"/>
              <a:chExt cx="677" cy="442"/>
            </a:xfrm>
          </p:grpSpPr>
          <p:grpSp>
            <p:nvGrpSpPr>
              <p:cNvPr id="27669" name="Group 1062"/>
              <p:cNvGrpSpPr>
                <a:grpSpLocks/>
              </p:cNvGrpSpPr>
              <p:nvPr/>
            </p:nvGrpSpPr>
            <p:grpSpPr bwMode="auto">
              <a:xfrm>
                <a:off x="3050" y="2713"/>
                <a:ext cx="349" cy="442"/>
                <a:chOff x="3050" y="2713"/>
                <a:chExt cx="349" cy="442"/>
              </a:xfrm>
            </p:grpSpPr>
            <p:sp>
              <p:nvSpPr>
                <p:cNvPr id="27673" name="Oval 1063"/>
                <p:cNvSpPr>
                  <a:spLocks noChangeArrowheads="1"/>
                </p:cNvSpPr>
                <p:nvPr/>
              </p:nvSpPr>
              <p:spPr bwMode="auto">
                <a:xfrm>
                  <a:off x="3050" y="2742"/>
                  <a:ext cx="349" cy="3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4B000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4" name="Rectangle 1064"/>
                <p:cNvSpPr>
                  <a:spLocks noChangeArrowheads="1"/>
                </p:cNvSpPr>
                <p:nvPr/>
              </p:nvSpPr>
              <p:spPr bwMode="auto">
                <a:xfrm>
                  <a:off x="3088" y="2713"/>
                  <a:ext cx="28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</a:p>
              </p:txBody>
            </p:sp>
          </p:grpSp>
          <p:grpSp>
            <p:nvGrpSpPr>
              <p:cNvPr id="27670" name="Group 1065"/>
              <p:cNvGrpSpPr>
                <a:grpSpLocks/>
              </p:cNvGrpSpPr>
              <p:nvPr/>
            </p:nvGrpSpPr>
            <p:grpSpPr bwMode="auto">
              <a:xfrm>
                <a:off x="3417" y="2713"/>
                <a:ext cx="310" cy="442"/>
                <a:chOff x="3417" y="2713"/>
                <a:chExt cx="310" cy="442"/>
              </a:xfrm>
            </p:grpSpPr>
            <p:sp>
              <p:nvSpPr>
                <p:cNvPr id="27671" name="Oval 1066"/>
                <p:cNvSpPr>
                  <a:spLocks noChangeArrowheads="1"/>
                </p:cNvSpPr>
                <p:nvPr/>
              </p:nvSpPr>
              <p:spPr bwMode="auto">
                <a:xfrm>
                  <a:off x="3417" y="2800"/>
                  <a:ext cx="252" cy="2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FD00"/>
                    </a:gs>
                    <a:gs pos="100000">
                      <a:srgbClr val="4B4B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Rectangle 1067"/>
                <p:cNvSpPr>
                  <a:spLocks noChangeArrowheads="1"/>
                </p:cNvSpPr>
                <p:nvPr/>
              </p:nvSpPr>
              <p:spPr bwMode="auto">
                <a:xfrm>
                  <a:off x="3437" y="2713"/>
                  <a:ext cx="2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4000">
                      <a:solidFill>
                        <a:srgbClr val="808080"/>
                      </a:solidFill>
                      <a:latin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27654" name="Group 1068"/>
          <p:cNvGrpSpPr>
            <a:grpSpLocks/>
          </p:cNvGrpSpPr>
          <p:nvPr/>
        </p:nvGrpSpPr>
        <p:grpSpPr bwMode="auto">
          <a:xfrm>
            <a:off x="3875088" y="4813300"/>
            <a:ext cx="1995487" cy="715963"/>
            <a:chOff x="2441" y="3032"/>
            <a:chExt cx="1257" cy="451"/>
          </a:xfrm>
        </p:grpSpPr>
        <p:grpSp>
          <p:nvGrpSpPr>
            <p:cNvPr id="27657" name="Group 1069"/>
            <p:cNvGrpSpPr>
              <a:grpSpLocks/>
            </p:cNvGrpSpPr>
            <p:nvPr/>
          </p:nvGrpSpPr>
          <p:grpSpPr bwMode="auto">
            <a:xfrm>
              <a:off x="2711" y="3041"/>
              <a:ext cx="349" cy="442"/>
              <a:chOff x="2711" y="3041"/>
              <a:chExt cx="349" cy="442"/>
            </a:xfrm>
          </p:grpSpPr>
          <p:sp>
            <p:nvSpPr>
              <p:cNvPr id="27665" name="Oval 1070"/>
              <p:cNvSpPr>
                <a:spLocks noChangeArrowheads="1"/>
              </p:cNvSpPr>
              <p:nvPr/>
            </p:nvSpPr>
            <p:spPr bwMode="auto">
              <a:xfrm>
                <a:off x="2711" y="3070"/>
                <a:ext cx="349" cy="349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6" name="Rectangle 1071"/>
              <p:cNvSpPr>
                <a:spLocks noChangeArrowheads="1"/>
              </p:cNvSpPr>
              <p:nvPr/>
            </p:nvSpPr>
            <p:spPr bwMode="auto">
              <a:xfrm flipH="1">
                <a:off x="2741" y="3041"/>
                <a:ext cx="2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sp>
          <p:nvSpPr>
            <p:cNvPr id="27658" name="Oval 1072"/>
            <p:cNvSpPr>
              <a:spLocks noChangeArrowheads="1"/>
            </p:cNvSpPr>
            <p:nvPr/>
          </p:nvSpPr>
          <p:spPr bwMode="auto">
            <a:xfrm>
              <a:off x="2441" y="3128"/>
              <a:ext cx="252" cy="25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4B4B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59" name="Rectangle 1073"/>
            <p:cNvSpPr>
              <a:spLocks noChangeArrowheads="1"/>
            </p:cNvSpPr>
            <p:nvPr/>
          </p:nvSpPr>
          <p:spPr bwMode="auto">
            <a:xfrm flipH="1">
              <a:off x="2480" y="3032"/>
              <a:ext cx="2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808080"/>
                  </a:solidFill>
                  <a:latin typeface="Arial" charset="0"/>
                </a:rPr>
                <a:t>-</a:t>
              </a:r>
            </a:p>
          </p:txBody>
        </p:sp>
        <p:grpSp>
          <p:nvGrpSpPr>
            <p:cNvPr id="27660" name="Group 1074"/>
            <p:cNvGrpSpPr>
              <a:grpSpLocks/>
            </p:cNvGrpSpPr>
            <p:nvPr/>
          </p:nvGrpSpPr>
          <p:grpSpPr bwMode="auto">
            <a:xfrm>
              <a:off x="3349" y="3041"/>
              <a:ext cx="349" cy="442"/>
              <a:chOff x="3349" y="3041"/>
              <a:chExt cx="349" cy="442"/>
            </a:xfrm>
          </p:grpSpPr>
          <p:sp>
            <p:nvSpPr>
              <p:cNvPr id="27663" name="Oval 1075"/>
              <p:cNvSpPr>
                <a:spLocks noChangeArrowheads="1"/>
              </p:cNvSpPr>
              <p:nvPr/>
            </p:nvSpPr>
            <p:spPr bwMode="auto">
              <a:xfrm>
                <a:off x="3349" y="3070"/>
                <a:ext cx="349" cy="349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4B000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4" name="Rectangle 1076"/>
              <p:cNvSpPr>
                <a:spLocks noChangeArrowheads="1"/>
              </p:cNvSpPr>
              <p:nvPr/>
            </p:nvSpPr>
            <p:spPr bwMode="auto">
              <a:xfrm flipH="1">
                <a:off x="3379" y="3041"/>
                <a:ext cx="2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sp>
          <p:nvSpPr>
            <p:cNvPr id="27661" name="Oval 1077"/>
            <p:cNvSpPr>
              <a:spLocks noChangeArrowheads="1"/>
            </p:cNvSpPr>
            <p:nvPr/>
          </p:nvSpPr>
          <p:spPr bwMode="auto">
            <a:xfrm>
              <a:off x="3079" y="3128"/>
              <a:ext cx="252" cy="25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4B4B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Rectangle 1078"/>
            <p:cNvSpPr>
              <a:spLocks noChangeArrowheads="1"/>
            </p:cNvSpPr>
            <p:nvPr/>
          </p:nvSpPr>
          <p:spPr bwMode="auto">
            <a:xfrm flipH="1">
              <a:off x="3108" y="3041"/>
              <a:ext cx="2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80808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27655" name="AutoShape 1079"/>
          <p:cNvSpPr>
            <a:spLocks noChangeArrowheads="1"/>
          </p:cNvSpPr>
          <p:nvPr/>
        </p:nvSpPr>
        <p:spPr bwMode="auto">
          <a:xfrm>
            <a:off x="1636713" y="2876550"/>
            <a:ext cx="2058987" cy="1428750"/>
          </a:xfrm>
          <a:prstGeom prst="rightArrow">
            <a:avLst>
              <a:gd name="adj1" fmla="val 50000"/>
              <a:gd name="adj2" fmla="val 72062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6" name="Rectangle 108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Strong Repulsion breaks crystal apart.</a:t>
            </a:r>
          </a:p>
        </p:txBody>
      </p:sp>
    </p:spTree>
    <p:extLst>
      <p:ext uri="{BB962C8B-B14F-4D97-AF65-F5344CB8AC3E}">
        <p14:creationId xmlns:p14="http://schemas.microsoft.com/office/powerpoint/2010/main" val="19836510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rgbClr val="BC010F"/>
                </a:solidFill>
              </a:rPr>
              <a:t>1) What is a Chemical Bond?</a:t>
            </a:r>
            <a:endParaRPr lang="en-US" altLang="en-US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rgbClr val="FF0000"/>
                </a:solidFill>
              </a:rPr>
              <a:t>the </a:t>
            </a:r>
            <a:r>
              <a:rPr lang="en-US" altLang="en-US" sz="3200" dirty="0" smtClean="0">
                <a:solidFill>
                  <a:srgbClr val="FF0000"/>
                </a:solidFill>
              </a:rPr>
              <a:t>joining of atoms to form new substances</a:t>
            </a:r>
            <a:r>
              <a:rPr lang="en-US" altLang="en-US" sz="3200" dirty="0" smtClean="0"/>
              <a:t>.  The properties of these new substances are different from the properties of the original </a:t>
            </a:r>
            <a:r>
              <a:rPr lang="en-US" altLang="en-US" sz="3200" dirty="0" smtClean="0"/>
              <a:t>elements.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i="1" dirty="0" smtClean="0"/>
              <a:t>What are all atoms trying to achieve?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   All </a:t>
            </a:r>
            <a:r>
              <a:rPr lang="en-US" altLang="en-US" sz="2800" dirty="0" smtClean="0"/>
              <a:t>atoms </a:t>
            </a:r>
            <a:r>
              <a:rPr lang="en-US" altLang="en-US" sz="2800" dirty="0" smtClean="0"/>
              <a:t>trying </a:t>
            </a:r>
            <a:r>
              <a:rPr lang="en-US" altLang="en-US" sz="2800" dirty="0" smtClean="0"/>
              <a:t>to achieve a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stable octet.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652846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01000" cy="579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COVALENT BONDING</a:t>
            </a:r>
          </a:p>
        </p:txBody>
      </p:sp>
      <p:pic>
        <p:nvPicPr>
          <p:cNvPr id="29699" name="Picture 3" descr="AX4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2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AX4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738"/>
            <a:ext cx="126523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AX2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40338"/>
            <a:ext cx="1371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X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40338"/>
            <a:ext cx="14319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477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762000"/>
          </a:xfrm>
        </p:spPr>
        <p:txBody>
          <a:bodyPr anchor="ctr"/>
          <a:lstStyle/>
          <a:p>
            <a:pPr eaLnBrk="1" hangingPunct="1"/>
            <a:r>
              <a:rPr lang="en-US" altLang="en-US" sz="4400" u="sng" smtClean="0"/>
              <a:t>COVALENT BONDING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0580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ahoma" pitchFamily="34" charset="0"/>
              </a:rPr>
              <a:t>When an atom of one </a:t>
            </a:r>
            <a:r>
              <a:rPr lang="en-US" altLang="en-US" sz="4800" b="1">
                <a:solidFill>
                  <a:srgbClr val="FF3300"/>
                </a:solidFill>
                <a:latin typeface="Tahoma" pitchFamily="34" charset="0"/>
              </a:rPr>
              <a:t>nonmetal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00"/>
                </a:solidFill>
                <a:latin typeface="Tahoma" pitchFamily="34" charset="0"/>
              </a:rPr>
              <a:t>shares</a:t>
            </a:r>
            <a:r>
              <a:rPr lang="en-US" altLang="en-US" sz="4800" b="1">
                <a:solidFill>
                  <a:srgbClr val="FFFFFF"/>
                </a:solidFill>
                <a:latin typeface="Tahoma" pitchFamily="34" charset="0"/>
              </a:rPr>
              <a:t> one or more electrons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ahoma" pitchFamily="34" charset="0"/>
              </a:rPr>
              <a:t>with an atom of another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3300"/>
                </a:solidFill>
                <a:latin typeface="Tahoma" pitchFamily="34" charset="0"/>
              </a:rPr>
              <a:t>nonmetal</a:t>
            </a:r>
            <a:r>
              <a:rPr lang="en-US" altLang="en-US" sz="4800" b="1">
                <a:solidFill>
                  <a:srgbClr val="FFFFFF"/>
                </a:solidFill>
                <a:latin typeface="Tahoma" pitchFamily="34" charset="0"/>
              </a:rPr>
              <a:t> so both atoms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ahoma" pitchFamily="34" charset="0"/>
              </a:rPr>
              <a:t>end up with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ahoma" pitchFamily="34" charset="0"/>
              </a:rPr>
              <a:t>eight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116159773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762000"/>
          </a:xfrm>
        </p:spPr>
        <p:txBody>
          <a:bodyPr anchor="ctr"/>
          <a:lstStyle/>
          <a:p>
            <a:pPr eaLnBrk="1" hangingPunct="1"/>
            <a:r>
              <a:rPr lang="en-US" altLang="en-US" sz="4400" u="sng" smtClean="0"/>
              <a:t>COVALENT BOND FORMATION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43434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  <a:latin typeface="Tahoma" pitchFamily="34" charset="0"/>
              </a:rPr>
              <a:t>When one </a:t>
            </a:r>
            <a:r>
              <a:rPr lang="en-US" altLang="en-US" sz="3200" b="1">
                <a:solidFill>
                  <a:srgbClr val="FF3300"/>
                </a:solidFill>
                <a:latin typeface="Tahoma" pitchFamily="34" charset="0"/>
              </a:rPr>
              <a:t>nonmetal </a:t>
            </a:r>
            <a:r>
              <a:rPr lang="en-US" altLang="en-US" sz="3200" b="1">
                <a:solidFill>
                  <a:srgbClr val="FFFF00"/>
                </a:solidFill>
                <a:latin typeface="Tahoma" pitchFamily="34" charset="0"/>
              </a:rPr>
              <a:t>shares</a:t>
            </a:r>
            <a:r>
              <a:rPr lang="en-US" altLang="en-US" sz="3200" b="1">
                <a:solidFill>
                  <a:srgbClr val="FFFFFF"/>
                </a:solidFill>
                <a:latin typeface="Tahoma" pitchFamily="34" charset="0"/>
              </a:rPr>
              <a:t> one or more electrons with an atom of another </a:t>
            </a:r>
            <a:r>
              <a:rPr lang="en-US" altLang="en-US" sz="3200" b="1">
                <a:solidFill>
                  <a:srgbClr val="FF3300"/>
                </a:solidFill>
                <a:latin typeface="Tahoma" pitchFamily="34" charset="0"/>
              </a:rPr>
              <a:t>nonmetal</a:t>
            </a:r>
            <a:r>
              <a:rPr lang="en-US" altLang="en-US" sz="3200" b="1">
                <a:solidFill>
                  <a:srgbClr val="FFFFFF"/>
                </a:solidFill>
                <a:latin typeface="Tahoma" pitchFamily="34" charset="0"/>
              </a:rPr>
              <a:t> so both atoms end up with eight valence electrons</a:t>
            </a:r>
          </a:p>
        </p:txBody>
      </p:sp>
      <p:pic>
        <p:nvPicPr>
          <p:cNvPr id="31748" name="Picture 4" descr="C:\Documents and Settings\tpol\My Documents\My Pictures\Molecular Shapes\Covalent Bond For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983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148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COVALENT BONDING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743200" y="3276600"/>
            <a:ext cx="3148013" cy="253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 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3100" y="1273175"/>
            <a:ext cx="76342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</a:rPr>
              <a:t>IS THE COMPOUND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</a:rPr>
              <a:t>A COVALENT COMPOUND?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6096000" y="51054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76200" y="3886200"/>
            <a:ext cx="2486025" cy="609600"/>
            <a:chOff x="384" y="2448"/>
            <a:chExt cx="1566" cy="384"/>
          </a:xfrm>
        </p:grpSpPr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384" y="2448"/>
              <a:ext cx="1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NONMETAL</a:t>
              </a:r>
            </a:p>
          </p:txBody>
        </p:sp>
        <p:sp>
          <p:nvSpPr>
            <p:cNvPr id="32780" name="Line 8"/>
            <p:cNvSpPr>
              <a:spLocks noChangeShapeType="1"/>
            </p:cNvSpPr>
            <p:nvPr/>
          </p:nvSpPr>
          <p:spPr bwMode="auto">
            <a:xfrm>
              <a:off x="480" y="2832"/>
              <a:ext cx="11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6096000" y="3810000"/>
            <a:ext cx="2714625" cy="579438"/>
            <a:chOff x="3840" y="2400"/>
            <a:chExt cx="1710" cy="365"/>
          </a:xfrm>
        </p:grpSpPr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3984" y="2400"/>
              <a:ext cx="1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FFFF00"/>
                  </a:solidFill>
                  <a:latin typeface="Arial" charset="0"/>
                </a:rPr>
                <a:t>NONMETAL</a:t>
              </a:r>
            </a:p>
          </p:txBody>
        </p:sp>
        <p:sp>
          <p:nvSpPr>
            <p:cNvPr id="32778" name="Line 11"/>
            <p:cNvSpPr>
              <a:spLocks noChangeShapeType="1"/>
            </p:cNvSpPr>
            <p:nvPr/>
          </p:nvSpPr>
          <p:spPr bwMode="auto">
            <a:xfrm flipH="1">
              <a:off x="3840" y="2736"/>
              <a:ext cx="1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19200" y="6064250"/>
            <a:ext cx="62182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YES since it is made of only nonmetal elements</a:t>
            </a:r>
          </a:p>
        </p:txBody>
      </p:sp>
    </p:spTree>
    <p:extLst>
      <p:ext uri="{BB962C8B-B14F-4D97-AF65-F5344CB8AC3E}">
        <p14:creationId xmlns:p14="http://schemas.microsoft.com/office/powerpoint/2010/main" val="4223759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D17ECE5-A68D-4A20-BF01-D4B10F10A120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34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00200" y="518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G. N. Lewis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648200" y="12954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Developed the idea in 1902.</a:t>
            </a:r>
          </a:p>
        </p:txBody>
      </p:sp>
      <p:pic>
        <p:nvPicPr>
          <p:cNvPr id="23557" name="Picture 7" descr="GN_Lewi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0043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819400" y="3810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Lewis Structures</a:t>
            </a:r>
          </a:p>
        </p:txBody>
      </p:sp>
      <p:pic>
        <p:nvPicPr>
          <p:cNvPr id="23559" name="Picture 9" descr="cha56011_co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3766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3D9760E-340C-4AFC-9A4A-7C4A45BCFB7D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35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752600" y="22098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Nitrogen, N, is in Group 5A and therefore has 5 valence electrons.</a:t>
            </a:r>
          </a:p>
        </p:txBody>
      </p:sp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2514600" y="2819400"/>
            <a:ext cx="609600" cy="823913"/>
            <a:chOff x="1584" y="3216"/>
            <a:chExt cx="384" cy="519"/>
          </a:xfrm>
        </p:grpSpPr>
        <p:sp>
          <p:nvSpPr>
            <p:cNvPr id="25632" name="Text Box 7"/>
            <p:cNvSpPr txBox="1">
              <a:spLocks noChangeArrowheads="1"/>
            </p:cNvSpPr>
            <p:nvPr/>
          </p:nvSpPr>
          <p:spPr bwMode="auto">
            <a:xfrm>
              <a:off x="1632" y="340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5633" name="Text Box 8"/>
            <p:cNvSpPr txBox="1">
              <a:spLocks noChangeArrowheads="1"/>
            </p:cNvSpPr>
            <p:nvPr/>
          </p:nvSpPr>
          <p:spPr bwMode="auto">
            <a:xfrm>
              <a:off x="1584" y="3408"/>
              <a:ext cx="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5634" name="Text Box 9"/>
            <p:cNvSpPr txBox="1">
              <a:spLocks noChangeArrowheads="1"/>
            </p:cNvSpPr>
            <p:nvPr/>
          </p:nvSpPr>
          <p:spPr bwMode="auto">
            <a:xfrm>
              <a:off x="1656" y="3216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5635" name="Text Box 10"/>
            <p:cNvSpPr txBox="1">
              <a:spLocks noChangeArrowheads="1"/>
            </p:cNvSpPr>
            <p:nvPr/>
          </p:nvSpPr>
          <p:spPr bwMode="auto">
            <a:xfrm>
              <a:off x="1656" y="3504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5636" name="Text Box 11"/>
            <p:cNvSpPr txBox="1">
              <a:spLocks noChangeArrowheads="1"/>
            </p:cNvSpPr>
            <p:nvPr/>
          </p:nvSpPr>
          <p:spPr bwMode="auto">
            <a:xfrm>
              <a:off x="1824" y="3360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178188" name="Group 12"/>
          <p:cNvGrpSpPr>
            <a:grpSpLocks/>
          </p:cNvGrpSpPr>
          <p:nvPr/>
        </p:nvGrpSpPr>
        <p:grpSpPr bwMode="auto">
          <a:xfrm>
            <a:off x="3886200" y="3048000"/>
            <a:ext cx="457200" cy="519113"/>
            <a:chOff x="2448" y="3408"/>
            <a:chExt cx="288" cy="327"/>
          </a:xfrm>
        </p:grpSpPr>
        <p:sp>
          <p:nvSpPr>
            <p:cNvPr id="25627" name="Text Box 13"/>
            <p:cNvSpPr txBox="1">
              <a:spLocks noChangeArrowheads="1"/>
            </p:cNvSpPr>
            <p:nvPr/>
          </p:nvSpPr>
          <p:spPr bwMode="auto">
            <a:xfrm rot="5400000">
              <a:off x="2564" y="3340"/>
              <a:ext cx="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5628" name="Text Box 14"/>
            <p:cNvSpPr txBox="1">
              <a:spLocks noChangeArrowheads="1"/>
            </p:cNvSpPr>
            <p:nvPr/>
          </p:nvSpPr>
          <p:spPr bwMode="auto">
            <a:xfrm>
              <a:off x="2496" y="34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5629" name="Text Box 15"/>
            <p:cNvSpPr txBox="1">
              <a:spLocks noChangeArrowheads="1"/>
            </p:cNvSpPr>
            <p:nvPr/>
          </p:nvSpPr>
          <p:spPr bwMode="auto">
            <a:xfrm>
              <a:off x="2688" y="3432"/>
              <a:ext cx="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5630" name="Text Box 16"/>
            <p:cNvSpPr txBox="1">
              <a:spLocks noChangeArrowheads="1"/>
            </p:cNvSpPr>
            <p:nvPr/>
          </p:nvSpPr>
          <p:spPr bwMode="auto">
            <a:xfrm>
              <a:off x="2448" y="3432"/>
              <a:ext cx="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5631" name="Text Box 17"/>
            <p:cNvSpPr txBox="1">
              <a:spLocks noChangeArrowheads="1"/>
            </p:cNvSpPr>
            <p:nvPr/>
          </p:nvSpPr>
          <p:spPr bwMode="auto">
            <a:xfrm>
              <a:off x="2592" y="3504"/>
              <a:ext cx="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178194" name="Group 18"/>
          <p:cNvGrpSpPr>
            <a:grpSpLocks/>
          </p:cNvGrpSpPr>
          <p:nvPr/>
        </p:nvGrpSpPr>
        <p:grpSpPr bwMode="auto">
          <a:xfrm>
            <a:off x="5029200" y="2895600"/>
            <a:ext cx="609600" cy="747713"/>
            <a:chOff x="3168" y="3264"/>
            <a:chExt cx="384" cy="471"/>
          </a:xfrm>
        </p:grpSpPr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3288" y="3264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grpSp>
          <p:nvGrpSpPr>
            <p:cNvPr id="25622" name="Group 20"/>
            <p:cNvGrpSpPr>
              <a:grpSpLocks/>
            </p:cNvGrpSpPr>
            <p:nvPr/>
          </p:nvGrpSpPr>
          <p:grpSpPr bwMode="auto">
            <a:xfrm>
              <a:off x="3168" y="3360"/>
              <a:ext cx="384" cy="375"/>
              <a:chOff x="3168" y="3408"/>
              <a:chExt cx="384" cy="375"/>
            </a:xfrm>
          </p:grpSpPr>
          <p:sp>
            <p:nvSpPr>
              <p:cNvPr id="25623" name="Text Box 21"/>
              <p:cNvSpPr txBox="1">
                <a:spLocks noChangeArrowheads="1"/>
              </p:cNvSpPr>
              <p:nvPr/>
            </p:nvSpPr>
            <p:spPr bwMode="auto">
              <a:xfrm>
                <a:off x="3264" y="345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25624" name="Text Box 22"/>
              <p:cNvSpPr txBox="1">
                <a:spLocks noChangeArrowheads="1"/>
              </p:cNvSpPr>
              <p:nvPr/>
            </p:nvSpPr>
            <p:spPr bwMode="auto">
              <a:xfrm>
                <a:off x="3456" y="3456"/>
                <a:ext cx="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:</a:t>
                </a:r>
              </a:p>
            </p:txBody>
          </p:sp>
          <p:sp>
            <p:nvSpPr>
              <p:cNvPr id="25625" name="Text Box 23"/>
              <p:cNvSpPr txBox="1">
                <a:spLocks noChangeArrowheads="1"/>
              </p:cNvSpPr>
              <p:nvPr/>
            </p:nvSpPr>
            <p:spPr bwMode="auto">
              <a:xfrm>
                <a:off x="3288" y="3552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.</a:t>
                </a:r>
              </a:p>
            </p:txBody>
          </p:sp>
          <p:sp>
            <p:nvSpPr>
              <p:cNvPr id="25626" name="Text Box 24"/>
              <p:cNvSpPr txBox="1">
                <a:spLocks noChangeArrowheads="1"/>
              </p:cNvSpPr>
              <p:nvPr/>
            </p:nvSpPr>
            <p:spPr bwMode="auto">
              <a:xfrm>
                <a:off x="3168" y="3408"/>
                <a:ext cx="1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178201" name="Group 25"/>
          <p:cNvGrpSpPr>
            <a:grpSpLocks/>
          </p:cNvGrpSpPr>
          <p:nvPr/>
        </p:nvGrpSpPr>
        <p:grpSpPr bwMode="auto">
          <a:xfrm>
            <a:off x="6629400" y="2895600"/>
            <a:ext cx="457200" cy="685800"/>
            <a:chOff x="4176" y="3264"/>
            <a:chExt cx="288" cy="432"/>
          </a:xfrm>
        </p:grpSpPr>
        <p:sp>
          <p:nvSpPr>
            <p:cNvPr id="25616" name="Text Box 26"/>
            <p:cNvSpPr txBox="1">
              <a:spLocks noChangeArrowheads="1"/>
            </p:cNvSpPr>
            <p:nvPr/>
          </p:nvSpPr>
          <p:spPr bwMode="auto">
            <a:xfrm rot="5400000">
              <a:off x="4292" y="3532"/>
              <a:ext cx="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5617" name="Text Box 27"/>
            <p:cNvSpPr txBox="1">
              <a:spLocks noChangeArrowheads="1"/>
            </p:cNvSpPr>
            <p:nvPr/>
          </p:nvSpPr>
          <p:spPr bwMode="auto">
            <a:xfrm>
              <a:off x="4224" y="340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5618" name="Text Box 28"/>
            <p:cNvSpPr txBox="1">
              <a:spLocks noChangeArrowheads="1"/>
            </p:cNvSpPr>
            <p:nvPr/>
          </p:nvSpPr>
          <p:spPr bwMode="auto">
            <a:xfrm>
              <a:off x="4416" y="3384"/>
              <a:ext cx="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5619" name="Text Box 29"/>
            <p:cNvSpPr txBox="1">
              <a:spLocks noChangeArrowheads="1"/>
            </p:cNvSpPr>
            <p:nvPr/>
          </p:nvSpPr>
          <p:spPr bwMode="auto">
            <a:xfrm>
              <a:off x="4176" y="3384"/>
              <a:ext cx="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5620" name="Text Box 30"/>
            <p:cNvSpPr txBox="1">
              <a:spLocks noChangeArrowheads="1"/>
            </p:cNvSpPr>
            <p:nvPr/>
          </p:nvSpPr>
          <p:spPr bwMode="auto">
            <a:xfrm>
              <a:off x="4320" y="3264"/>
              <a:ext cx="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178210" name="Group 34"/>
          <p:cNvGrpSpPr>
            <a:grpSpLocks/>
          </p:cNvGrpSpPr>
          <p:nvPr/>
        </p:nvGrpSpPr>
        <p:grpSpPr bwMode="auto">
          <a:xfrm>
            <a:off x="990600" y="806450"/>
            <a:ext cx="6858000" cy="641350"/>
            <a:chOff x="624" y="1584"/>
            <a:chExt cx="4320" cy="404"/>
          </a:xfrm>
        </p:grpSpPr>
        <p:sp>
          <p:nvSpPr>
            <p:cNvPr id="25614" name="Text Box 35"/>
            <p:cNvSpPr txBox="1">
              <a:spLocks noChangeArrowheads="1"/>
            </p:cNvSpPr>
            <p:nvPr/>
          </p:nvSpPr>
          <p:spPr bwMode="auto">
            <a:xfrm>
              <a:off x="864" y="1584"/>
              <a:ext cx="40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Place one dot per valence electron on each of the four sides of the element symbol.</a:t>
              </a:r>
            </a:p>
          </p:txBody>
        </p:sp>
        <p:sp>
          <p:nvSpPr>
            <p:cNvPr id="25615" name="Line 36"/>
            <p:cNvSpPr>
              <a:spLocks noChangeShapeType="1"/>
            </p:cNvSpPr>
            <p:nvPr/>
          </p:nvSpPr>
          <p:spPr bwMode="auto">
            <a:xfrm>
              <a:off x="624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78213" name="Group 37"/>
          <p:cNvGrpSpPr>
            <a:grpSpLocks/>
          </p:cNvGrpSpPr>
          <p:nvPr/>
        </p:nvGrpSpPr>
        <p:grpSpPr bwMode="auto">
          <a:xfrm>
            <a:off x="990600" y="1568450"/>
            <a:ext cx="7315200" cy="641350"/>
            <a:chOff x="624" y="2064"/>
            <a:chExt cx="4608" cy="404"/>
          </a:xfrm>
        </p:grpSpPr>
        <p:sp>
          <p:nvSpPr>
            <p:cNvPr id="25612" name="Text Box 38"/>
            <p:cNvSpPr txBox="1">
              <a:spLocks noChangeArrowheads="1"/>
            </p:cNvSpPr>
            <p:nvPr/>
          </p:nvSpPr>
          <p:spPr bwMode="auto">
            <a:xfrm>
              <a:off x="864" y="2064"/>
              <a:ext cx="43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</a:rPr>
                <a:t>Pair the dots (electrons) until all of the valence electrons are used.</a:t>
              </a:r>
            </a:p>
          </p:txBody>
        </p:sp>
        <p:sp>
          <p:nvSpPr>
            <p:cNvPr id="25613" name="Line 39"/>
            <p:cNvSpPr>
              <a:spLocks noChangeShapeType="1"/>
            </p:cNvSpPr>
            <p:nvPr/>
          </p:nvSpPr>
          <p:spPr bwMode="auto">
            <a:xfrm>
              <a:off x="624" y="217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5610" name="Text Box 40"/>
          <p:cNvSpPr txBox="1">
            <a:spLocks noChangeArrowheads="1"/>
          </p:cNvSpPr>
          <p:nvPr/>
        </p:nvSpPr>
        <p:spPr bwMode="auto">
          <a:xfrm>
            <a:off x="2438400" y="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Lewis Dot Symbols</a:t>
            </a:r>
          </a:p>
        </p:txBody>
      </p:sp>
      <p:pic>
        <p:nvPicPr>
          <p:cNvPr id="1782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/>
          <a:stretch>
            <a:fillRect/>
          </a:stretch>
        </p:blipFill>
        <p:spPr bwMode="auto">
          <a:xfrm>
            <a:off x="304800" y="3786188"/>
            <a:ext cx="85979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A1983CE-8F66-4265-B6DE-9113AA1B240F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36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7651" name="Picture 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4"/>
          <a:stretch>
            <a:fillRect/>
          </a:stretch>
        </p:blipFill>
        <p:spPr bwMode="auto">
          <a:xfrm>
            <a:off x="4763" y="1143000"/>
            <a:ext cx="9120187" cy="54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 Box 91"/>
          <p:cNvSpPr txBox="1">
            <a:spLocks noChangeArrowheads="1"/>
          </p:cNvSpPr>
          <p:nvPr/>
        </p:nvSpPr>
        <p:spPr bwMode="auto">
          <a:xfrm>
            <a:off x="2438400" y="3048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Lewis Dot Symbols</a:t>
            </a:r>
          </a:p>
        </p:txBody>
      </p:sp>
    </p:spTree>
    <p:extLst>
      <p:ext uri="{BB962C8B-B14F-4D97-AF65-F5344CB8AC3E}">
        <p14:creationId xmlns:p14="http://schemas.microsoft.com/office/powerpoint/2010/main" val="31553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5576F63-BEBD-4C82-B070-013E5C9DE7A2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37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371600" y="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</a:rPr>
              <a:t>The </a:t>
            </a:r>
            <a:r>
              <a:rPr lang="en-US" altLang="en-US" sz="4000" b="1">
                <a:solidFill>
                  <a:srgbClr val="00CC99"/>
                </a:solidFill>
              </a:rPr>
              <a:t>Octet</a:t>
            </a:r>
            <a:r>
              <a:rPr lang="en-US" altLang="en-US" sz="4000" b="1">
                <a:solidFill>
                  <a:srgbClr val="000000"/>
                </a:solidFill>
              </a:rPr>
              <a:t> Rule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cs typeface="Times New Roman" pitchFamily="18" charset="0"/>
              </a:rPr>
              <a:t>Chemical compounds tend to form so that each atom, by gaining, losing, or sharing electrons, has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eight</a:t>
            </a:r>
            <a:r>
              <a:rPr lang="en-US" altLang="en-US" sz="2800" b="1">
                <a:solidFill>
                  <a:srgbClr val="000000"/>
                </a:solidFill>
                <a:cs typeface="Times New Roman" pitchFamily="18" charset="0"/>
              </a:rPr>
              <a:t> electrons in its highest occupied energy level.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itchFamily="18" charset="0"/>
              </a:rPr>
              <a:t>The same number of electrons as in the nearest noble </a:t>
            </a:r>
            <a:r>
              <a:rPr lang="en-US" alt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gas…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333CC"/>
                </a:solidFill>
              </a:rPr>
              <a:t>The first exception to this is hydrogen, which follows the duet rule.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228600" y="51054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333CC"/>
                </a:solidFill>
              </a:rPr>
              <a:t>The second exception is helium which does not form bonds because it is already “full” with its two electrons</a:t>
            </a:r>
          </a:p>
        </p:txBody>
      </p:sp>
    </p:spTree>
    <p:extLst>
      <p:ext uri="{BB962C8B-B14F-4D97-AF65-F5344CB8AC3E}">
        <p14:creationId xmlns:p14="http://schemas.microsoft.com/office/powerpoint/2010/main" val="22148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183303" grpId="0"/>
      <p:bldP spid="18330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CB85B31-768D-4097-9D98-066CEA8CD17D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38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chemical bond in which two or more electrons are shared by two atoms.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339725" y="1689100"/>
            <a:ext cx="6484938" cy="1636713"/>
            <a:chOff x="96" y="192"/>
            <a:chExt cx="4085" cy="1031"/>
          </a:xfrm>
        </p:grpSpPr>
        <p:sp>
          <p:nvSpPr>
            <p:cNvPr id="31895" name="Text Box 4"/>
            <p:cNvSpPr txBox="1">
              <a:spLocks noChangeArrowheads="1"/>
            </p:cNvSpPr>
            <p:nvPr/>
          </p:nvSpPr>
          <p:spPr bwMode="auto">
            <a:xfrm>
              <a:off x="658" y="192"/>
              <a:ext cx="3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3333CC"/>
                  </a:solidFill>
                </a:rPr>
                <a:t>How should two atoms share electrons?</a:t>
              </a:r>
            </a:p>
          </p:txBody>
        </p:sp>
        <p:graphicFrame>
          <p:nvGraphicFramePr>
            <p:cNvPr id="31896" name="Object 5"/>
            <p:cNvGraphicFramePr>
              <a:graphicFrameLocks noChangeAspect="1"/>
            </p:cNvGraphicFramePr>
            <p:nvPr/>
          </p:nvGraphicFramePr>
          <p:xfrm>
            <a:off x="96" y="192"/>
            <a:ext cx="539" cy="1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Clip" r:id="rId4" imgW="856615" imgH="1637665" progId="MS_ClipArt_Gallery.2">
                    <p:embed/>
                  </p:oleObj>
                </mc:Choice>
                <mc:Fallback>
                  <p:oleObj name="Clip" r:id="rId4" imgW="856615" imgH="163766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92"/>
                          <a:ext cx="539" cy="10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2614613" y="2527300"/>
            <a:ext cx="444500" cy="471488"/>
            <a:chOff x="1440" y="2320"/>
            <a:chExt cx="280" cy="297"/>
          </a:xfrm>
        </p:grpSpPr>
        <p:sp>
          <p:nvSpPr>
            <p:cNvPr id="31884" name="Text Box 9"/>
            <p:cNvSpPr txBox="1">
              <a:spLocks noChangeArrowheads="1"/>
            </p:cNvSpPr>
            <p:nvPr/>
          </p:nvSpPr>
          <p:spPr bwMode="auto">
            <a:xfrm>
              <a:off x="1468" y="2329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F</a:t>
              </a:r>
            </a:p>
          </p:txBody>
        </p:sp>
        <p:grpSp>
          <p:nvGrpSpPr>
            <p:cNvPr id="31885" name="Group 10"/>
            <p:cNvGrpSpPr>
              <a:grpSpLocks/>
            </p:cNvGrpSpPr>
            <p:nvPr/>
          </p:nvGrpSpPr>
          <p:grpSpPr bwMode="auto">
            <a:xfrm>
              <a:off x="1440" y="2400"/>
              <a:ext cx="48" cy="144"/>
              <a:chOff x="1440" y="2400"/>
              <a:chExt cx="48" cy="144"/>
            </a:xfrm>
          </p:grpSpPr>
          <p:sp>
            <p:nvSpPr>
              <p:cNvPr id="31893" name="Oval 11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94" name="Oval 12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886" name="Oval 13"/>
            <p:cNvSpPr>
              <a:spLocks noChangeArrowheads="1"/>
            </p:cNvSpPr>
            <p:nvPr/>
          </p:nvSpPr>
          <p:spPr bwMode="auto">
            <a:xfrm>
              <a:off x="1672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31887" name="Group 14"/>
            <p:cNvGrpSpPr>
              <a:grpSpLocks/>
            </p:cNvGrpSpPr>
            <p:nvPr/>
          </p:nvGrpSpPr>
          <p:grpSpPr bwMode="auto">
            <a:xfrm rot="5400000">
              <a:off x="1552" y="2272"/>
              <a:ext cx="48" cy="144"/>
              <a:chOff x="1440" y="2400"/>
              <a:chExt cx="48" cy="144"/>
            </a:xfrm>
          </p:grpSpPr>
          <p:sp>
            <p:nvSpPr>
              <p:cNvPr id="31891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92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888" name="Group 17"/>
            <p:cNvGrpSpPr>
              <a:grpSpLocks/>
            </p:cNvGrpSpPr>
            <p:nvPr/>
          </p:nvGrpSpPr>
          <p:grpSpPr bwMode="auto">
            <a:xfrm rot="5400000">
              <a:off x="1552" y="2520"/>
              <a:ext cx="48" cy="144"/>
              <a:chOff x="1440" y="2400"/>
              <a:chExt cx="48" cy="144"/>
            </a:xfrm>
          </p:grpSpPr>
          <p:sp>
            <p:nvSpPr>
              <p:cNvPr id="31889" name="Oval 1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90" name="Oval 1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5695" name="Group 159"/>
          <p:cNvGrpSpPr>
            <a:grpSpLocks/>
          </p:cNvGrpSpPr>
          <p:nvPr/>
        </p:nvGrpSpPr>
        <p:grpSpPr bwMode="auto">
          <a:xfrm>
            <a:off x="3303588" y="2527300"/>
            <a:ext cx="1039812" cy="471488"/>
            <a:chOff x="2081" y="1488"/>
            <a:chExt cx="655" cy="297"/>
          </a:xfrm>
        </p:grpSpPr>
        <p:grpSp>
          <p:nvGrpSpPr>
            <p:cNvPr id="31871" name="Group 32"/>
            <p:cNvGrpSpPr>
              <a:grpSpLocks/>
            </p:cNvGrpSpPr>
            <p:nvPr/>
          </p:nvGrpSpPr>
          <p:grpSpPr bwMode="auto">
            <a:xfrm>
              <a:off x="2464" y="1488"/>
              <a:ext cx="272" cy="297"/>
              <a:chOff x="2272" y="2160"/>
              <a:chExt cx="272" cy="297"/>
            </a:xfrm>
          </p:grpSpPr>
          <p:sp>
            <p:nvSpPr>
              <p:cNvPr id="31873" name="Text Box 21"/>
              <p:cNvSpPr txBox="1">
                <a:spLocks noChangeArrowheads="1"/>
              </p:cNvSpPr>
              <p:nvPr/>
            </p:nvSpPr>
            <p:spPr bwMode="auto">
              <a:xfrm>
                <a:off x="2292" y="216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874" name="Group 22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31882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83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75" name="Oval 25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876" name="Group 26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31880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81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77" name="Group 29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31878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79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872" name="Text Box 33"/>
            <p:cNvSpPr txBox="1">
              <a:spLocks noChangeArrowheads="1"/>
            </p:cNvSpPr>
            <p:nvPr/>
          </p:nvSpPr>
          <p:spPr bwMode="auto">
            <a:xfrm>
              <a:off x="2081" y="149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65573" name="Group 37"/>
          <p:cNvGrpSpPr>
            <a:grpSpLocks/>
          </p:cNvGrpSpPr>
          <p:nvPr/>
        </p:nvGrpSpPr>
        <p:grpSpPr bwMode="auto">
          <a:xfrm>
            <a:off x="2501900" y="2438400"/>
            <a:ext cx="685800" cy="1155700"/>
            <a:chOff x="1576" y="1432"/>
            <a:chExt cx="432" cy="728"/>
          </a:xfrm>
        </p:grpSpPr>
        <p:sp>
          <p:nvSpPr>
            <p:cNvPr id="31869" name="Oval 34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70" name="Text Box 36"/>
            <p:cNvSpPr txBox="1">
              <a:spLocks noChangeArrowheads="1"/>
            </p:cNvSpPr>
            <p:nvPr/>
          </p:nvSpPr>
          <p:spPr bwMode="auto">
            <a:xfrm>
              <a:off x="1606" y="1872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7e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5574" name="Group 38"/>
          <p:cNvGrpSpPr>
            <a:grpSpLocks/>
          </p:cNvGrpSpPr>
          <p:nvPr/>
        </p:nvGrpSpPr>
        <p:grpSpPr bwMode="auto">
          <a:xfrm>
            <a:off x="3784600" y="2438400"/>
            <a:ext cx="685800" cy="1155700"/>
            <a:chOff x="1576" y="1432"/>
            <a:chExt cx="432" cy="728"/>
          </a:xfrm>
        </p:grpSpPr>
        <p:sp>
          <p:nvSpPr>
            <p:cNvPr id="31867" name="Oval 39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68" name="Text Box 40"/>
            <p:cNvSpPr txBox="1">
              <a:spLocks noChangeArrowheads="1"/>
            </p:cNvSpPr>
            <p:nvPr/>
          </p:nvSpPr>
          <p:spPr bwMode="auto">
            <a:xfrm>
              <a:off x="1606" y="1872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7e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65577" name="Line 41"/>
          <p:cNvSpPr>
            <a:spLocks noChangeShapeType="1"/>
          </p:cNvSpPr>
          <p:nvPr/>
        </p:nvSpPr>
        <p:spPr bwMode="auto">
          <a:xfrm>
            <a:off x="4572000" y="27559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5696" name="Group 160"/>
          <p:cNvGrpSpPr>
            <a:grpSpLocks/>
          </p:cNvGrpSpPr>
          <p:nvPr/>
        </p:nvGrpSpPr>
        <p:grpSpPr bwMode="auto">
          <a:xfrm>
            <a:off x="5575300" y="2527300"/>
            <a:ext cx="800100" cy="471488"/>
            <a:chOff x="3512" y="1488"/>
            <a:chExt cx="504" cy="297"/>
          </a:xfrm>
        </p:grpSpPr>
        <p:grpSp>
          <p:nvGrpSpPr>
            <p:cNvPr id="31843" name="Group 42"/>
            <p:cNvGrpSpPr>
              <a:grpSpLocks/>
            </p:cNvGrpSpPr>
            <p:nvPr/>
          </p:nvGrpSpPr>
          <p:grpSpPr bwMode="auto">
            <a:xfrm>
              <a:off x="3512" y="1488"/>
              <a:ext cx="280" cy="297"/>
              <a:chOff x="1440" y="2320"/>
              <a:chExt cx="280" cy="297"/>
            </a:xfrm>
          </p:grpSpPr>
          <p:sp>
            <p:nvSpPr>
              <p:cNvPr id="31856" name="Text Box 43"/>
              <p:cNvSpPr txBox="1">
                <a:spLocks noChangeArrowheads="1"/>
              </p:cNvSpPr>
              <p:nvPr/>
            </p:nvSpPr>
            <p:spPr bwMode="auto">
              <a:xfrm>
                <a:off x="1468" y="232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857" name="Group 44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31865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66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58" name="Oval 4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859" name="Group 48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31863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64" name="Oval 5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60" name="Group 51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31861" name="Oval 5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62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844" name="Group 54"/>
            <p:cNvGrpSpPr>
              <a:grpSpLocks/>
            </p:cNvGrpSpPr>
            <p:nvPr/>
          </p:nvGrpSpPr>
          <p:grpSpPr bwMode="auto">
            <a:xfrm>
              <a:off x="3744" y="1488"/>
              <a:ext cx="272" cy="297"/>
              <a:chOff x="2272" y="2160"/>
              <a:chExt cx="272" cy="297"/>
            </a:xfrm>
          </p:grpSpPr>
          <p:sp>
            <p:nvSpPr>
              <p:cNvPr id="31845" name="Text Box 55"/>
              <p:cNvSpPr txBox="1">
                <a:spLocks noChangeArrowheads="1"/>
              </p:cNvSpPr>
              <p:nvPr/>
            </p:nvSpPr>
            <p:spPr bwMode="auto">
              <a:xfrm>
                <a:off x="2292" y="216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846" name="Group 5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31854" name="Oval 5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5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47" name="Oval 5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848" name="Group 6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31852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3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49" name="Group 6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31850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1" name="Oval 6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5602" name="Group 66"/>
          <p:cNvGrpSpPr>
            <a:grpSpLocks/>
          </p:cNvGrpSpPr>
          <p:nvPr/>
        </p:nvGrpSpPr>
        <p:grpSpPr bwMode="auto">
          <a:xfrm>
            <a:off x="5384800" y="2451100"/>
            <a:ext cx="685800" cy="1155700"/>
            <a:chOff x="1576" y="1432"/>
            <a:chExt cx="432" cy="728"/>
          </a:xfrm>
        </p:grpSpPr>
        <p:sp>
          <p:nvSpPr>
            <p:cNvPr id="31841" name="Oval 67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42" name="Text Box 68"/>
            <p:cNvSpPr txBox="1">
              <a:spLocks noChangeArrowheads="1"/>
            </p:cNvSpPr>
            <p:nvPr/>
          </p:nvSpPr>
          <p:spPr bwMode="auto">
            <a:xfrm>
              <a:off x="1606" y="1872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5605" name="Group 69"/>
          <p:cNvGrpSpPr>
            <a:grpSpLocks/>
          </p:cNvGrpSpPr>
          <p:nvPr/>
        </p:nvGrpSpPr>
        <p:grpSpPr bwMode="auto">
          <a:xfrm>
            <a:off x="5918200" y="2451100"/>
            <a:ext cx="685800" cy="1155700"/>
            <a:chOff x="1576" y="1432"/>
            <a:chExt cx="432" cy="728"/>
          </a:xfrm>
        </p:grpSpPr>
        <p:sp>
          <p:nvSpPr>
            <p:cNvPr id="31839" name="Oval 70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40" name="Text Box 71"/>
            <p:cNvSpPr txBox="1">
              <a:spLocks noChangeArrowheads="1"/>
            </p:cNvSpPr>
            <p:nvPr/>
          </p:nvSpPr>
          <p:spPr bwMode="auto">
            <a:xfrm>
              <a:off x="1606" y="1872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5661" name="Group 125"/>
          <p:cNvGrpSpPr>
            <a:grpSpLocks/>
          </p:cNvGrpSpPr>
          <p:nvPr/>
        </p:nvGrpSpPr>
        <p:grpSpPr bwMode="auto">
          <a:xfrm>
            <a:off x="2016125" y="5559425"/>
            <a:ext cx="800100" cy="473075"/>
            <a:chOff x="2160" y="2583"/>
            <a:chExt cx="504" cy="298"/>
          </a:xfrm>
        </p:grpSpPr>
        <p:grpSp>
          <p:nvGrpSpPr>
            <p:cNvPr id="31815" name="Group 72"/>
            <p:cNvGrpSpPr>
              <a:grpSpLocks/>
            </p:cNvGrpSpPr>
            <p:nvPr/>
          </p:nvGrpSpPr>
          <p:grpSpPr bwMode="auto">
            <a:xfrm>
              <a:off x="2160" y="2583"/>
              <a:ext cx="280" cy="297"/>
              <a:chOff x="1440" y="2320"/>
              <a:chExt cx="280" cy="297"/>
            </a:xfrm>
          </p:grpSpPr>
          <p:sp>
            <p:nvSpPr>
              <p:cNvPr id="31828" name="Text Box 73"/>
              <p:cNvSpPr txBox="1">
                <a:spLocks noChangeArrowheads="1"/>
              </p:cNvSpPr>
              <p:nvPr/>
            </p:nvSpPr>
            <p:spPr bwMode="auto">
              <a:xfrm>
                <a:off x="1468" y="232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829" name="Group 74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31837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38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30" name="Oval 77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831" name="Group 78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31835" name="Oval 7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36" name="Oval 8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32" name="Group 81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31833" name="Oval 8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34" name="Oval 8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816" name="Group 84"/>
            <p:cNvGrpSpPr>
              <a:grpSpLocks/>
            </p:cNvGrpSpPr>
            <p:nvPr/>
          </p:nvGrpSpPr>
          <p:grpSpPr bwMode="auto">
            <a:xfrm>
              <a:off x="2392" y="2584"/>
              <a:ext cx="272" cy="297"/>
              <a:chOff x="2272" y="2160"/>
              <a:chExt cx="272" cy="297"/>
            </a:xfrm>
          </p:grpSpPr>
          <p:sp>
            <p:nvSpPr>
              <p:cNvPr id="31817" name="Text Box 85"/>
              <p:cNvSpPr txBox="1">
                <a:spLocks noChangeArrowheads="1"/>
              </p:cNvSpPr>
              <p:nvPr/>
            </p:nvSpPr>
            <p:spPr bwMode="auto">
              <a:xfrm>
                <a:off x="2292" y="216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818" name="Group 86"/>
              <p:cNvGrpSpPr>
                <a:grpSpLocks/>
              </p:cNvGrpSpPr>
              <p:nvPr/>
            </p:nvGrpSpPr>
            <p:grpSpPr bwMode="auto">
              <a:xfrm>
                <a:off x="2496" y="2240"/>
                <a:ext cx="48" cy="144"/>
                <a:chOff x="1440" y="2400"/>
                <a:chExt cx="48" cy="144"/>
              </a:xfrm>
            </p:grpSpPr>
            <p:sp>
              <p:nvSpPr>
                <p:cNvPr id="31826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27" name="Oval 8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19" name="Oval 89"/>
              <p:cNvSpPr>
                <a:spLocks noChangeArrowheads="1"/>
              </p:cNvSpPr>
              <p:nvPr/>
            </p:nvSpPr>
            <p:spPr bwMode="auto">
              <a:xfrm>
                <a:off x="22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820" name="Group 90"/>
              <p:cNvGrpSpPr>
                <a:grpSpLocks/>
              </p:cNvGrpSpPr>
              <p:nvPr/>
            </p:nvGrpSpPr>
            <p:grpSpPr bwMode="auto">
              <a:xfrm rot="5400000">
                <a:off x="2376" y="2112"/>
                <a:ext cx="48" cy="144"/>
                <a:chOff x="1440" y="2400"/>
                <a:chExt cx="48" cy="144"/>
              </a:xfrm>
            </p:grpSpPr>
            <p:sp>
              <p:nvSpPr>
                <p:cNvPr id="31824" name="Oval 9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25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21" name="Group 93"/>
              <p:cNvGrpSpPr>
                <a:grpSpLocks/>
              </p:cNvGrpSpPr>
              <p:nvPr/>
            </p:nvGrpSpPr>
            <p:grpSpPr bwMode="auto">
              <a:xfrm rot="5400000">
                <a:off x="2376" y="2360"/>
                <a:ext cx="48" cy="144"/>
                <a:chOff x="1440" y="2400"/>
                <a:chExt cx="48" cy="144"/>
              </a:xfrm>
            </p:grpSpPr>
            <p:sp>
              <p:nvSpPr>
                <p:cNvPr id="31822" name="Oval 9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23" name="Oval 9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5660" name="Group 124"/>
          <p:cNvGrpSpPr>
            <a:grpSpLocks/>
          </p:cNvGrpSpPr>
          <p:nvPr/>
        </p:nvGrpSpPr>
        <p:grpSpPr bwMode="auto">
          <a:xfrm>
            <a:off x="5924550" y="4518025"/>
            <a:ext cx="1238250" cy="473075"/>
            <a:chOff x="3216" y="2582"/>
            <a:chExt cx="780" cy="298"/>
          </a:xfrm>
        </p:grpSpPr>
        <p:grpSp>
          <p:nvGrpSpPr>
            <p:cNvPr id="31792" name="Group 121"/>
            <p:cNvGrpSpPr>
              <a:grpSpLocks/>
            </p:cNvGrpSpPr>
            <p:nvPr/>
          </p:nvGrpSpPr>
          <p:grpSpPr bwMode="auto">
            <a:xfrm>
              <a:off x="3216" y="2582"/>
              <a:ext cx="261" cy="297"/>
              <a:chOff x="3216" y="2582"/>
              <a:chExt cx="261" cy="297"/>
            </a:xfrm>
          </p:grpSpPr>
          <p:sp>
            <p:nvSpPr>
              <p:cNvPr id="31805" name="Text Box 98"/>
              <p:cNvSpPr txBox="1">
                <a:spLocks noChangeArrowheads="1"/>
              </p:cNvSpPr>
              <p:nvPr/>
            </p:nvSpPr>
            <p:spPr bwMode="auto">
              <a:xfrm>
                <a:off x="3244" y="2591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806" name="Group 99"/>
              <p:cNvGrpSpPr>
                <a:grpSpLocks/>
              </p:cNvGrpSpPr>
              <p:nvPr/>
            </p:nvGrpSpPr>
            <p:grpSpPr bwMode="auto">
              <a:xfrm>
                <a:off x="3216" y="2662"/>
                <a:ext cx="48" cy="144"/>
                <a:chOff x="1440" y="2400"/>
                <a:chExt cx="48" cy="144"/>
              </a:xfrm>
            </p:grpSpPr>
            <p:sp>
              <p:nvSpPr>
                <p:cNvPr id="31813" name="Oval 10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4" name="Oval 10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07" name="Group 103"/>
              <p:cNvGrpSpPr>
                <a:grpSpLocks/>
              </p:cNvGrpSpPr>
              <p:nvPr/>
            </p:nvGrpSpPr>
            <p:grpSpPr bwMode="auto">
              <a:xfrm rot="5400000">
                <a:off x="3328" y="2534"/>
                <a:ext cx="48" cy="144"/>
                <a:chOff x="1440" y="2400"/>
                <a:chExt cx="48" cy="144"/>
              </a:xfrm>
            </p:grpSpPr>
            <p:sp>
              <p:nvSpPr>
                <p:cNvPr id="31811" name="Oval 10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2" name="Oval 10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08" name="Group 106"/>
              <p:cNvGrpSpPr>
                <a:grpSpLocks/>
              </p:cNvGrpSpPr>
              <p:nvPr/>
            </p:nvGrpSpPr>
            <p:grpSpPr bwMode="auto">
              <a:xfrm rot="5400000">
                <a:off x="3328" y="2782"/>
                <a:ext cx="48" cy="144"/>
                <a:chOff x="1440" y="2400"/>
                <a:chExt cx="48" cy="144"/>
              </a:xfrm>
            </p:grpSpPr>
            <p:sp>
              <p:nvSpPr>
                <p:cNvPr id="31809" name="Oval 10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0" name="Oval 10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793" name="Group 122"/>
            <p:cNvGrpSpPr>
              <a:grpSpLocks/>
            </p:cNvGrpSpPr>
            <p:nvPr/>
          </p:nvGrpSpPr>
          <p:grpSpPr bwMode="auto">
            <a:xfrm>
              <a:off x="3744" y="2583"/>
              <a:ext cx="252" cy="297"/>
              <a:chOff x="3972" y="2583"/>
              <a:chExt cx="252" cy="297"/>
            </a:xfrm>
          </p:grpSpPr>
          <p:sp>
            <p:nvSpPr>
              <p:cNvPr id="31795" name="Text Box 110"/>
              <p:cNvSpPr txBox="1">
                <a:spLocks noChangeArrowheads="1"/>
              </p:cNvSpPr>
              <p:nvPr/>
            </p:nvSpPr>
            <p:spPr bwMode="auto">
              <a:xfrm>
                <a:off x="3972" y="2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31796" name="Group 111"/>
              <p:cNvGrpSpPr>
                <a:grpSpLocks/>
              </p:cNvGrpSpPr>
              <p:nvPr/>
            </p:nvGrpSpPr>
            <p:grpSpPr bwMode="auto">
              <a:xfrm>
                <a:off x="4176" y="2663"/>
                <a:ext cx="48" cy="144"/>
                <a:chOff x="1440" y="2400"/>
                <a:chExt cx="48" cy="144"/>
              </a:xfrm>
            </p:grpSpPr>
            <p:sp>
              <p:nvSpPr>
                <p:cNvPr id="31803" name="Oval 11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04" name="Oval 11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797" name="Group 115"/>
              <p:cNvGrpSpPr>
                <a:grpSpLocks/>
              </p:cNvGrpSpPr>
              <p:nvPr/>
            </p:nvGrpSpPr>
            <p:grpSpPr bwMode="auto">
              <a:xfrm rot="5400000">
                <a:off x="4056" y="2535"/>
                <a:ext cx="48" cy="144"/>
                <a:chOff x="1440" y="2400"/>
                <a:chExt cx="48" cy="144"/>
              </a:xfrm>
            </p:grpSpPr>
            <p:sp>
              <p:nvSpPr>
                <p:cNvPr id="31801" name="Oval 11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02" name="Oval 11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798" name="Group 118"/>
              <p:cNvGrpSpPr>
                <a:grpSpLocks/>
              </p:cNvGrpSpPr>
              <p:nvPr/>
            </p:nvGrpSpPr>
            <p:grpSpPr bwMode="auto">
              <a:xfrm rot="5400000">
                <a:off x="4056" y="2783"/>
                <a:ext cx="48" cy="144"/>
                <a:chOff x="1440" y="2400"/>
                <a:chExt cx="48" cy="144"/>
              </a:xfrm>
            </p:grpSpPr>
            <p:sp>
              <p:nvSpPr>
                <p:cNvPr id="31799" name="Oval 11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00" name="Oval 12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794" name="Line 123"/>
            <p:cNvSpPr>
              <a:spLocks noChangeShapeType="1"/>
            </p:cNvSpPr>
            <p:nvPr/>
          </p:nvSpPr>
          <p:spPr bwMode="auto">
            <a:xfrm>
              <a:off x="3467" y="2731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5662" name="Text Box 126"/>
          <p:cNvSpPr txBox="1">
            <a:spLocks noChangeArrowheads="1"/>
          </p:cNvSpPr>
          <p:nvPr/>
        </p:nvSpPr>
        <p:spPr bwMode="auto">
          <a:xfrm>
            <a:off x="3106738" y="3697288"/>
            <a:ext cx="295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Lewis structure of F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5694" name="Group 158"/>
          <p:cNvGrpSpPr>
            <a:grpSpLocks/>
          </p:cNvGrpSpPr>
          <p:nvPr/>
        </p:nvGrpSpPr>
        <p:grpSpPr bwMode="auto">
          <a:xfrm>
            <a:off x="161925" y="4267200"/>
            <a:ext cx="8947150" cy="2057400"/>
            <a:chOff x="102" y="2688"/>
            <a:chExt cx="5636" cy="1296"/>
          </a:xfrm>
        </p:grpSpPr>
        <p:grpSp>
          <p:nvGrpSpPr>
            <p:cNvPr id="31769" name="Group 150"/>
            <p:cNvGrpSpPr>
              <a:grpSpLocks/>
            </p:cNvGrpSpPr>
            <p:nvPr/>
          </p:nvGrpSpPr>
          <p:grpSpPr bwMode="auto">
            <a:xfrm>
              <a:off x="4416" y="2688"/>
              <a:ext cx="1322" cy="640"/>
              <a:chOff x="4416" y="2688"/>
              <a:chExt cx="1322" cy="640"/>
            </a:xfrm>
          </p:grpSpPr>
          <p:grpSp>
            <p:nvGrpSpPr>
              <p:cNvPr id="31787" name="Group 134"/>
              <p:cNvGrpSpPr>
                <a:grpSpLocks/>
              </p:cNvGrpSpPr>
              <p:nvPr/>
            </p:nvGrpSpPr>
            <p:grpSpPr bwMode="auto">
              <a:xfrm>
                <a:off x="4416" y="2688"/>
                <a:ext cx="528" cy="640"/>
                <a:chOff x="4416" y="2904"/>
                <a:chExt cx="528" cy="640"/>
              </a:xfrm>
            </p:grpSpPr>
            <p:sp>
              <p:nvSpPr>
                <p:cNvPr id="31789" name="Freeform 128"/>
                <p:cNvSpPr>
                  <a:spLocks/>
                </p:cNvSpPr>
                <p:nvPr/>
              </p:nvSpPr>
              <p:spPr bwMode="auto">
                <a:xfrm>
                  <a:off x="4416" y="2904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790" name="Freeform 129"/>
                <p:cNvSpPr>
                  <a:spLocks/>
                </p:cNvSpPr>
                <p:nvPr/>
              </p:nvSpPr>
              <p:spPr bwMode="auto">
                <a:xfrm flipV="1">
                  <a:off x="4416" y="3280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791" name="Line 130"/>
                <p:cNvSpPr>
                  <a:spLocks noChangeShapeType="1"/>
                </p:cNvSpPr>
                <p:nvPr/>
              </p:nvSpPr>
              <p:spPr bwMode="auto">
                <a:xfrm>
                  <a:off x="4560" y="3216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1788" name="Text Box 143"/>
              <p:cNvSpPr txBox="1">
                <a:spLocks noChangeArrowheads="1"/>
              </p:cNvSpPr>
              <p:nvPr/>
            </p:nvSpPr>
            <p:spPr bwMode="auto">
              <a:xfrm>
                <a:off x="4928" y="2872"/>
                <a:ext cx="8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lone</a:t>
                </a:r>
                <a:r>
                  <a:rPr lang="en-US" altLang="en-US" sz="2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pairs</a:t>
                </a:r>
              </a:p>
            </p:txBody>
          </p:sp>
        </p:grpSp>
        <p:grpSp>
          <p:nvGrpSpPr>
            <p:cNvPr id="31770" name="Group 149"/>
            <p:cNvGrpSpPr>
              <a:grpSpLocks/>
            </p:cNvGrpSpPr>
            <p:nvPr/>
          </p:nvGrpSpPr>
          <p:grpSpPr bwMode="auto">
            <a:xfrm>
              <a:off x="2542" y="2688"/>
              <a:ext cx="1298" cy="640"/>
              <a:chOff x="2542" y="2688"/>
              <a:chExt cx="1298" cy="640"/>
            </a:xfrm>
          </p:grpSpPr>
          <p:grpSp>
            <p:nvGrpSpPr>
              <p:cNvPr id="31782" name="Group 135"/>
              <p:cNvGrpSpPr>
                <a:grpSpLocks/>
              </p:cNvGrpSpPr>
              <p:nvPr/>
            </p:nvGrpSpPr>
            <p:grpSpPr bwMode="auto">
              <a:xfrm flipH="1">
                <a:off x="3312" y="2688"/>
                <a:ext cx="528" cy="640"/>
                <a:chOff x="4416" y="2904"/>
                <a:chExt cx="528" cy="640"/>
              </a:xfrm>
            </p:grpSpPr>
            <p:sp>
              <p:nvSpPr>
                <p:cNvPr id="31784" name="Freeform 136"/>
                <p:cNvSpPr>
                  <a:spLocks/>
                </p:cNvSpPr>
                <p:nvPr/>
              </p:nvSpPr>
              <p:spPr bwMode="auto">
                <a:xfrm>
                  <a:off x="4416" y="2904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785" name="Freeform 137"/>
                <p:cNvSpPr>
                  <a:spLocks/>
                </p:cNvSpPr>
                <p:nvPr/>
              </p:nvSpPr>
              <p:spPr bwMode="auto">
                <a:xfrm flipV="1">
                  <a:off x="4416" y="3280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786" name="Line 138"/>
                <p:cNvSpPr>
                  <a:spLocks noChangeShapeType="1"/>
                </p:cNvSpPr>
                <p:nvPr/>
              </p:nvSpPr>
              <p:spPr bwMode="auto">
                <a:xfrm>
                  <a:off x="4560" y="3216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1783" name="Text Box 144"/>
              <p:cNvSpPr txBox="1">
                <a:spLocks noChangeArrowheads="1"/>
              </p:cNvSpPr>
              <p:nvPr/>
            </p:nvSpPr>
            <p:spPr bwMode="auto">
              <a:xfrm>
                <a:off x="2542" y="2864"/>
                <a:ext cx="8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lone</a:t>
                </a:r>
                <a:r>
                  <a:rPr lang="en-US" altLang="en-US" sz="2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pairs</a:t>
                </a:r>
              </a:p>
            </p:txBody>
          </p:sp>
        </p:grpSp>
        <p:grpSp>
          <p:nvGrpSpPr>
            <p:cNvPr id="31771" name="Group 148"/>
            <p:cNvGrpSpPr>
              <a:grpSpLocks/>
            </p:cNvGrpSpPr>
            <p:nvPr/>
          </p:nvGrpSpPr>
          <p:grpSpPr bwMode="auto">
            <a:xfrm>
              <a:off x="1702" y="3344"/>
              <a:ext cx="1322" cy="640"/>
              <a:chOff x="1702" y="3200"/>
              <a:chExt cx="1322" cy="640"/>
            </a:xfrm>
          </p:grpSpPr>
          <p:sp>
            <p:nvSpPr>
              <p:cNvPr id="31778" name="Freeform 131"/>
              <p:cNvSpPr>
                <a:spLocks/>
              </p:cNvSpPr>
              <p:nvPr/>
            </p:nvSpPr>
            <p:spPr bwMode="auto">
              <a:xfrm>
                <a:off x="1702" y="3200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779" name="Freeform 132"/>
              <p:cNvSpPr>
                <a:spLocks/>
              </p:cNvSpPr>
              <p:nvPr/>
            </p:nvSpPr>
            <p:spPr bwMode="auto">
              <a:xfrm flipV="1">
                <a:off x="1702" y="3576"/>
                <a:ext cx="528" cy="264"/>
              </a:xfrm>
              <a:custGeom>
                <a:avLst/>
                <a:gdLst>
                  <a:gd name="T0" fmla="*/ 0 w 528"/>
                  <a:gd name="T1" fmla="*/ 120 h 264"/>
                  <a:gd name="T2" fmla="*/ 144 w 528"/>
                  <a:gd name="T3" fmla="*/ 24 h 264"/>
                  <a:gd name="T4" fmla="*/ 528 w 528"/>
                  <a:gd name="T5" fmla="*/ 264 h 2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" h="264">
                    <a:moveTo>
                      <a:pt x="0" y="120"/>
                    </a:moveTo>
                    <a:cubicBezTo>
                      <a:pt x="28" y="60"/>
                      <a:pt x="56" y="0"/>
                      <a:pt x="144" y="24"/>
                    </a:cubicBezTo>
                    <a:cubicBezTo>
                      <a:pt x="232" y="48"/>
                      <a:pt x="380" y="156"/>
                      <a:pt x="528" y="2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780" name="Line 133"/>
              <p:cNvSpPr>
                <a:spLocks noChangeShapeType="1"/>
              </p:cNvSpPr>
              <p:nvPr/>
            </p:nvSpPr>
            <p:spPr bwMode="auto">
              <a:xfrm>
                <a:off x="1846" y="3512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781" name="Text Box 145"/>
              <p:cNvSpPr txBox="1">
                <a:spLocks noChangeArrowheads="1"/>
              </p:cNvSpPr>
              <p:nvPr/>
            </p:nvSpPr>
            <p:spPr bwMode="auto">
              <a:xfrm>
                <a:off x="2214" y="3390"/>
                <a:ext cx="8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lone</a:t>
                </a:r>
                <a:r>
                  <a:rPr lang="en-US" altLang="en-US" sz="2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pairs</a:t>
                </a:r>
              </a:p>
            </p:txBody>
          </p:sp>
        </p:grpSp>
        <p:grpSp>
          <p:nvGrpSpPr>
            <p:cNvPr id="31772" name="Group 147"/>
            <p:cNvGrpSpPr>
              <a:grpSpLocks/>
            </p:cNvGrpSpPr>
            <p:nvPr/>
          </p:nvGrpSpPr>
          <p:grpSpPr bwMode="auto">
            <a:xfrm>
              <a:off x="102" y="3344"/>
              <a:ext cx="1296" cy="640"/>
              <a:chOff x="102" y="3200"/>
              <a:chExt cx="1296" cy="640"/>
            </a:xfrm>
          </p:grpSpPr>
          <p:grpSp>
            <p:nvGrpSpPr>
              <p:cNvPr id="31773" name="Group 139"/>
              <p:cNvGrpSpPr>
                <a:grpSpLocks/>
              </p:cNvGrpSpPr>
              <p:nvPr/>
            </p:nvGrpSpPr>
            <p:grpSpPr bwMode="auto">
              <a:xfrm flipH="1">
                <a:off x="870" y="3200"/>
                <a:ext cx="528" cy="640"/>
                <a:chOff x="4416" y="2904"/>
                <a:chExt cx="528" cy="640"/>
              </a:xfrm>
            </p:grpSpPr>
            <p:sp>
              <p:nvSpPr>
                <p:cNvPr id="31775" name="Freeform 140"/>
                <p:cNvSpPr>
                  <a:spLocks/>
                </p:cNvSpPr>
                <p:nvPr/>
              </p:nvSpPr>
              <p:spPr bwMode="auto">
                <a:xfrm>
                  <a:off x="4416" y="2904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776" name="Freeform 141"/>
                <p:cNvSpPr>
                  <a:spLocks/>
                </p:cNvSpPr>
                <p:nvPr/>
              </p:nvSpPr>
              <p:spPr bwMode="auto">
                <a:xfrm flipV="1">
                  <a:off x="4416" y="3280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777" name="Line 142"/>
                <p:cNvSpPr>
                  <a:spLocks noChangeShapeType="1"/>
                </p:cNvSpPr>
                <p:nvPr/>
              </p:nvSpPr>
              <p:spPr bwMode="auto">
                <a:xfrm>
                  <a:off x="4560" y="3216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1774" name="Text Box 146"/>
              <p:cNvSpPr txBox="1">
                <a:spLocks noChangeArrowheads="1"/>
              </p:cNvSpPr>
              <p:nvPr/>
            </p:nvSpPr>
            <p:spPr bwMode="auto">
              <a:xfrm>
                <a:off x="102" y="3392"/>
                <a:ext cx="8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lone</a:t>
                </a:r>
                <a:r>
                  <a:rPr lang="en-US" altLang="en-US" sz="2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pairs</a:t>
                </a:r>
              </a:p>
            </p:txBody>
          </p:sp>
        </p:grpSp>
      </p:grpSp>
      <p:grpSp>
        <p:nvGrpSpPr>
          <p:cNvPr id="65690" name="Group 154"/>
          <p:cNvGrpSpPr>
            <a:grpSpLocks/>
          </p:cNvGrpSpPr>
          <p:nvPr/>
        </p:nvGrpSpPr>
        <p:grpSpPr bwMode="auto">
          <a:xfrm>
            <a:off x="1181100" y="4648200"/>
            <a:ext cx="2500313" cy="1371600"/>
            <a:chOff x="744" y="2928"/>
            <a:chExt cx="1575" cy="864"/>
          </a:xfrm>
        </p:grpSpPr>
        <p:sp>
          <p:nvSpPr>
            <p:cNvPr id="31766" name="Oval 151"/>
            <p:cNvSpPr>
              <a:spLocks noChangeArrowheads="1"/>
            </p:cNvSpPr>
            <p:nvPr/>
          </p:nvSpPr>
          <p:spPr bwMode="auto">
            <a:xfrm>
              <a:off x="1472" y="3504"/>
              <a:ext cx="96" cy="28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67" name="Text Box 152"/>
            <p:cNvSpPr txBox="1">
              <a:spLocks noChangeArrowheads="1"/>
            </p:cNvSpPr>
            <p:nvPr/>
          </p:nvSpPr>
          <p:spPr bwMode="auto">
            <a:xfrm>
              <a:off x="744" y="2928"/>
              <a:ext cx="15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single covalent bond</a:t>
              </a:r>
            </a:p>
          </p:txBody>
        </p:sp>
        <p:sp>
          <p:nvSpPr>
            <p:cNvPr id="31768" name="Line 153"/>
            <p:cNvSpPr>
              <a:spLocks noChangeShapeType="1"/>
            </p:cNvSpPr>
            <p:nvPr/>
          </p:nvSpPr>
          <p:spPr bwMode="auto">
            <a:xfrm>
              <a:off x="1520" y="3168"/>
              <a:ext cx="0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5693" name="Group 157"/>
          <p:cNvGrpSpPr>
            <a:grpSpLocks/>
          </p:cNvGrpSpPr>
          <p:nvPr/>
        </p:nvGrpSpPr>
        <p:grpSpPr bwMode="auto">
          <a:xfrm>
            <a:off x="5283200" y="4876800"/>
            <a:ext cx="2500313" cy="854075"/>
            <a:chOff x="3328" y="3072"/>
            <a:chExt cx="1575" cy="538"/>
          </a:xfrm>
        </p:grpSpPr>
        <p:sp>
          <p:nvSpPr>
            <p:cNvPr id="31764" name="Text Box 155"/>
            <p:cNvSpPr txBox="1">
              <a:spLocks noChangeArrowheads="1"/>
            </p:cNvSpPr>
            <p:nvPr/>
          </p:nvSpPr>
          <p:spPr bwMode="auto">
            <a:xfrm>
              <a:off x="3328" y="3360"/>
              <a:ext cx="15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single covalent bond</a:t>
              </a:r>
            </a:p>
          </p:txBody>
        </p:sp>
        <p:sp>
          <p:nvSpPr>
            <p:cNvPr id="31765" name="Line 156"/>
            <p:cNvSpPr>
              <a:spLocks noChangeShapeType="1"/>
            </p:cNvSpPr>
            <p:nvPr/>
          </p:nvSpPr>
          <p:spPr bwMode="auto">
            <a:xfrm flipV="1">
              <a:off x="4112" y="3072"/>
              <a:ext cx="0" cy="3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1763" name="Text Box 162"/>
          <p:cNvSpPr txBox="1">
            <a:spLocks noChangeArrowheads="1"/>
          </p:cNvSpPr>
          <p:nvPr/>
        </p:nvSpPr>
        <p:spPr bwMode="auto">
          <a:xfrm>
            <a:off x="2860675" y="76200"/>
            <a:ext cx="340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Covalent Bond</a:t>
            </a:r>
          </a:p>
        </p:txBody>
      </p:sp>
    </p:spTree>
    <p:extLst>
      <p:ext uri="{BB962C8B-B14F-4D97-AF65-F5344CB8AC3E}">
        <p14:creationId xmlns:p14="http://schemas.microsoft.com/office/powerpoint/2010/main" val="2602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7" grpId="0" animBg="1"/>
      <p:bldP spid="6566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D669267-E2C7-42A0-AA62-AC1844570A66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39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Distribution of electron density of H</a:t>
            </a:r>
            <a:r>
              <a:rPr lang="en-US" altLang="en-US" sz="3200" b="1" baseline="-25000">
                <a:solidFill>
                  <a:srgbClr val="000000"/>
                </a:solidFill>
              </a:rPr>
              <a:t>2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pic>
        <p:nvPicPr>
          <p:cNvPr id="33796" name="Picture 4" descr="siL58202_0912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4676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0"/>
          <p:cNvSpPr txBox="1">
            <a:spLocks noChangeArrowheads="1"/>
          </p:cNvSpPr>
          <p:nvPr/>
        </p:nvSpPr>
        <p:spPr bwMode="auto">
          <a:xfrm>
            <a:off x="4343400" y="13716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3798" name="Text Box 51"/>
          <p:cNvSpPr txBox="1">
            <a:spLocks noChangeArrowheads="1"/>
          </p:cNvSpPr>
          <p:nvPr/>
        </p:nvSpPr>
        <p:spPr bwMode="auto">
          <a:xfrm>
            <a:off x="4849813" y="13716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3799" name="Oval 53"/>
          <p:cNvSpPr>
            <a:spLocks noChangeArrowheads="1"/>
          </p:cNvSpPr>
          <p:nvPr/>
        </p:nvSpPr>
        <p:spPr bwMode="auto">
          <a:xfrm>
            <a:off x="4791075" y="149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00" name="Oval 54"/>
          <p:cNvSpPr>
            <a:spLocks noChangeArrowheads="1"/>
          </p:cNvSpPr>
          <p:nvPr/>
        </p:nvSpPr>
        <p:spPr bwMode="auto">
          <a:xfrm>
            <a:off x="4791075" y="165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44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Describe the Octet rule.</a:t>
            </a:r>
            <a:endParaRPr lang="en-US" altLang="en-US" sz="4400" b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Atoms strive to 8 valance electrons.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(except H and He)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 smtClean="0"/>
              <a:t>3) How do atoms fulfill the </a:t>
            </a:r>
            <a:r>
              <a:rPr lang="en-US" altLang="en-US" sz="2800" b="1" dirty="0" smtClean="0"/>
              <a:t>Octet Rule?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toms will lose, gain, or share electrons.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733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695576" cy="134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851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E2FF357-50FC-4F60-A7A1-267A4D83DBE5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40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6120" name="Group 40"/>
          <p:cNvGrpSpPr>
            <a:grpSpLocks/>
          </p:cNvGrpSpPr>
          <p:nvPr/>
        </p:nvGrpSpPr>
        <p:grpSpPr bwMode="auto">
          <a:xfrm>
            <a:off x="4635500" y="901700"/>
            <a:ext cx="685800" cy="1155700"/>
            <a:chOff x="1576" y="1432"/>
            <a:chExt cx="432" cy="728"/>
          </a:xfrm>
        </p:grpSpPr>
        <p:sp>
          <p:nvSpPr>
            <p:cNvPr id="36017" name="Oval 41"/>
            <p:cNvSpPr>
              <a:spLocks noChangeArrowheads="1"/>
            </p:cNvSpPr>
            <p:nvPr/>
          </p:nvSpPr>
          <p:spPr bwMode="auto">
            <a:xfrm>
              <a:off x="1576" y="1432"/>
              <a:ext cx="432" cy="4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018" name="Text Box 42"/>
            <p:cNvSpPr txBox="1">
              <a:spLocks noChangeArrowheads="1"/>
            </p:cNvSpPr>
            <p:nvPr/>
          </p:nvSpPr>
          <p:spPr bwMode="auto">
            <a:xfrm>
              <a:off x="1606" y="1872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127" name="Group 47"/>
          <p:cNvGrpSpPr>
            <a:grpSpLocks/>
          </p:cNvGrpSpPr>
          <p:nvPr/>
        </p:nvGrpSpPr>
        <p:grpSpPr bwMode="auto">
          <a:xfrm>
            <a:off x="609600" y="1017588"/>
            <a:ext cx="430213" cy="457200"/>
            <a:chOff x="1313" y="313"/>
            <a:chExt cx="271" cy="288"/>
          </a:xfrm>
        </p:grpSpPr>
        <p:sp>
          <p:nvSpPr>
            <p:cNvPr id="36015" name="Text Box 45"/>
            <p:cNvSpPr txBox="1">
              <a:spLocks noChangeArrowheads="1"/>
            </p:cNvSpPr>
            <p:nvPr/>
          </p:nvSpPr>
          <p:spPr bwMode="auto">
            <a:xfrm>
              <a:off x="1313" y="31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6016" name="Oval 46"/>
            <p:cNvSpPr>
              <a:spLocks noChangeArrowheads="1"/>
            </p:cNvSpPr>
            <p:nvPr/>
          </p:nvSpPr>
          <p:spPr bwMode="auto">
            <a:xfrm>
              <a:off x="1536" y="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6144" name="Group 64"/>
          <p:cNvGrpSpPr>
            <a:grpSpLocks/>
          </p:cNvGrpSpPr>
          <p:nvPr/>
        </p:nvGrpSpPr>
        <p:grpSpPr bwMode="auto">
          <a:xfrm>
            <a:off x="2643188" y="1016000"/>
            <a:ext cx="430212" cy="457200"/>
            <a:chOff x="3536" y="336"/>
            <a:chExt cx="271" cy="288"/>
          </a:xfrm>
        </p:grpSpPr>
        <p:sp>
          <p:nvSpPr>
            <p:cNvPr id="36013" name="Text Box 49"/>
            <p:cNvSpPr txBox="1">
              <a:spLocks noChangeArrowheads="1"/>
            </p:cNvSpPr>
            <p:nvPr/>
          </p:nvSpPr>
          <p:spPr bwMode="auto">
            <a:xfrm>
              <a:off x="3552" y="3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6014" name="Oval 50"/>
            <p:cNvSpPr>
              <a:spLocks noChangeArrowheads="1"/>
            </p:cNvSpPr>
            <p:nvPr/>
          </p:nvSpPr>
          <p:spPr bwMode="auto">
            <a:xfrm>
              <a:off x="3536" y="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6143" name="Group 63"/>
          <p:cNvGrpSpPr>
            <a:grpSpLocks/>
          </p:cNvGrpSpPr>
          <p:nvPr/>
        </p:nvGrpSpPr>
        <p:grpSpPr bwMode="auto">
          <a:xfrm>
            <a:off x="1612900" y="1003300"/>
            <a:ext cx="444500" cy="471488"/>
            <a:chOff x="2256" y="816"/>
            <a:chExt cx="280" cy="297"/>
          </a:xfrm>
        </p:grpSpPr>
        <p:sp>
          <p:nvSpPr>
            <p:cNvPr id="36004" name="Text Box 52"/>
            <p:cNvSpPr txBox="1">
              <a:spLocks noChangeArrowheads="1"/>
            </p:cNvSpPr>
            <p:nvPr/>
          </p:nvSpPr>
          <p:spPr bwMode="auto">
            <a:xfrm>
              <a:off x="2268" y="825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6005" name="Oval 55"/>
            <p:cNvSpPr>
              <a:spLocks noChangeArrowheads="1"/>
            </p:cNvSpPr>
            <p:nvPr/>
          </p:nvSpPr>
          <p:spPr bwMode="auto">
            <a:xfrm>
              <a:off x="2256" y="9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006" name="Oval 56"/>
            <p:cNvSpPr>
              <a:spLocks noChangeArrowheads="1"/>
            </p:cNvSpPr>
            <p:nvPr/>
          </p:nvSpPr>
          <p:spPr bwMode="auto">
            <a:xfrm>
              <a:off x="2488" y="8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36007" name="Group 57"/>
            <p:cNvGrpSpPr>
              <a:grpSpLocks/>
            </p:cNvGrpSpPr>
            <p:nvPr/>
          </p:nvGrpSpPr>
          <p:grpSpPr bwMode="auto">
            <a:xfrm rot="5400000">
              <a:off x="2368" y="768"/>
              <a:ext cx="48" cy="144"/>
              <a:chOff x="1440" y="2400"/>
              <a:chExt cx="48" cy="144"/>
            </a:xfrm>
          </p:grpSpPr>
          <p:sp>
            <p:nvSpPr>
              <p:cNvPr id="36011" name="Oval 5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012" name="Oval 5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008" name="Group 60"/>
            <p:cNvGrpSpPr>
              <a:grpSpLocks/>
            </p:cNvGrpSpPr>
            <p:nvPr/>
          </p:nvGrpSpPr>
          <p:grpSpPr bwMode="auto">
            <a:xfrm rot="5400000">
              <a:off x="2368" y="1016"/>
              <a:ext cx="48" cy="144"/>
              <a:chOff x="1440" y="2400"/>
              <a:chExt cx="48" cy="144"/>
            </a:xfrm>
          </p:grpSpPr>
          <p:sp>
            <p:nvSpPr>
              <p:cNvPr id="36009" name="Oval 61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010" name="Oval 62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145" name="Text Box 65"/>
          <p:cNvSpPr txBox="1">
            <a:spLocks noChangeArrowheads="1"/>
          </p:cNvSpPr>
          <p:nvPr/>
        </p:nvSpPr>
        <p:spPr bwMode="auto">
          <a:xfrm>
            <a:off x="1136650" y="10033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2152650" y="10033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6147" name="Line 67"/>
          <p:cNvSpPr>
            <a:spLocks noChangeShapeType="1"/>
          </p:cNvSpPr>
          <p:nvPr/>
        </p:nvSpPr>
        <p:spPr bwMode="auto">
          <a:xfrm>
            <a:off x="3225800" y="1244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6171" name="Group 91"/>
          <p:cNvGrpSpPr>
            <a:grpSpLocks/>
          </p:cNvGrpSpPr>
          <p:nvPr/>
        </p:nvGrpSpPr>
        <p:grpSpPr bwMode="auto">
          <a:xfrm>
            <a:off x="4419600" y="1003300"/>
            <a:ext cx="3670300" cy="471488"/>
            <a:chOff x="2784" y="392"/>
            <a:chExt cx="2312" cy="297"/>
          </a:xfrm>
        </p:grpSpPr>
        <p:grpSp>
          <p:nvGrpSpPr>
            <p:cNvPr id="35975" name="Group 68"/>
            <p:cNvGrpSpPr>
              <a:grpSpLocks/>
            </p:cNvGrpSpPr>
            <p:nvPr/>
          </p:nvGrpSpPr>
          <p:grpSpPr bwMode="auto">
            <a:xfrm>
              <a:off x="2784" y="392"/>
              <a:ext cx="720" cy="297"/>
              <a:chOff x="2784" y="392"/>
              <a:chExt cx="720" cy="297"/>
            </a:xfrm>
          </p:grpSpPr>
          <p:grpSp>
            <p:nvGrpSpPr>
              <p:cNvPr id="35989" name="Group 16"/>
              <p:cNvGrpSpPr>
                <a:grpSpLocks/>
              </p:cNvGrpSpPr>
              <p:nvPr/>
            </p:nvGrpSpPr>
            <p:grpSpPr bwMode="auto">
              <a:xfrm>
                <a:off x="3000" y="392"/>
                <a:ext cx="280" cy="297"/>
                <a:chOff x="1440" y="2320"/>
                <a:chExt cx="280" cy="297"/>
              </a:xfrm>
            </p:grpSpPr>
            <p:sp>
              <p:nvSpPr>
                <p:cNvPr id="359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2" y="2329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>
                      <a:solidFill>
                        <a:srgbClr val="000000"/>
                      </a:solidFill>
                    </a:rPr>
                    <a:t>O</a:t>
                  </a:r>
                </a:p>
              </p:txBody>
            </p:sp>
            <p:grpSp>
              <p:nvGrpSpPr>
                <p:cNvPr id="35994" name="Group 18"/>
                <p:cNvGrpSpPr>
                  <a:grpSpLocks/>
                </p:cNvGrpSpPr>
                <p:nvPr/>
              </p:nvGrpSpPr>
              <p:grpSpPr bwMode="auto"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3600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003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5995" name="Oval 21"/>
                <p:cNvSpPr>
                  <a:spLocks noChangeArrowheads="1"/>
                </p:cNvSpPr>
                <p:nvPr/>
              </p:nvSpPr>
              <p:spPr bwMode="auto"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5996" name="Group 22"/>
                <p:cNvGrpSpPr>
                  <a:grpSpLocks/>
                </p:cNvGrpSpPr>
                <p:nvPr/>
              </p:nvGrpSpPr>
              <p:grpSpPr bwMode="auto">
                <a:xfrm rot="5400000">
                  <a:off x="1552" y="2272"/>
                  <a:ext cx="48" cy="144"/>
                  <a:chOff x="1440" y="2400"/>
                  <a:chExt cx="48" cy="144"/>
                </a:xfrm>
              </p:grpSpPr>
              <p:sp>
                <p:nvSpPr>
                  <p:cNvPr id="3600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00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5997" name="Group 25"/>
                <p:cNvGrpSpPr>
                  <a:grpSpLocks/>
                </p:cNvGrpSpPr>
                <p:nvPr/>
              </p:nvGrpSpPr>
              <p:grpSpPr bwMode="auto">
                <a:xfrm rot="5400000">
                  <a:off x="1552" y="2520"/>
                  <a:ext cx="48" cy="144"/>
                  <a:chOff x="1440" y="2400"/>
                  <a:chExt cx="48" cy="144"/>
                </a:xfrm>
              </p:grpSpPr>
              <p:sp>
                <p:nvSpPr>
                  <p:cNvPr id="3599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99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5990" name="Oval 33"/>
              <p:cNvSpPr>
                <a:spLocks noChangeArrowheads="1"/>
              </p:cNvSpPr>
              <p:nvPr/>
            </p:nvSpPr>
            <p:spPr bwMode="auto">
              <a:xfrm>
                <a:off x="3232" y="5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91" name="Text Box 43"/>
              <p:cNvSpPr txBox="1">
                <a:spLocks noChangeArrowheads="1"/>
              </p:cNvSpPr>
              <p:nvPr/>
            </p:nvSpPr>
            <p:spPr bwMode="auto">
              <a:xfrm>
                <a:off x="2784" y="40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35992" name="Text Box 44"/>
              <p:cNvSpPr txBox="1">
                <a:spLocks noChangeArrowheads="1"/>
              </p:cNvSpPr>
              <p:nvPr/>
            </p:nvSpPr>
            <p:spPr bwMode="auto">
              <a:xfrm>
                <a:off x="3249" y="40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H</a:t>
                </a:r>
              </a:p>
            </p:txBody>
          </p:sp>
        </p:grpSp>
        <p:grpSp>
          <p:nvGrpSpPr>
            <p:cNvPr id="35976" name="Group 83"/>
            <p:cNvGrpSpPr>
              <a:grpSpLocks/>
            </p:cNvGrpSpPr>
            <p:nvPr/>
          </p:nvGrpSpPr>
          <p:grpSpPr bwMode="auto">
            <a:xfrm>
              <a:off x="4144" y="392"/>
              <a:ext cx="952" cy="297"/>
              <a:chOff x="4144" y="392"/>
              <a:chExt cx="952" cy="297"/>
            </a:xfrm>
          </p:grpSpPr>
          <p:sp>
            <p:nvSpPr>
              <p:cNvPr id="35978" name="Text Box 70"/>
              <p:cNvSpPr txBox="1">
                <a:spLocks noChangeArrowheads="1"/>
              </p:cNvSpPr>
              <p:nvPr/>
            </p:nvSpPr>
            <p:spPr bwMode="auto">
              <a:xfrm>
                <a:off x="4484" y="401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O</a:t>
                </a:r>
              </a:p>
            </p:txBody>
          </p:sp>
          <p:grpSp>
            <p:nvGrpSpPr>
              <p:cNvPr id="35979" name="Group 73"/>
              <p:cNvGrpSpPr>
                <a:grpSpLocks/>
              </p:cNvGrpSpPr>
              <p:nvPr/>
            </p:nvGrpSpPr>
            <p:grpSpPr bwMode="auto">
              <a:xfrm rot="5400000">
                <a:off x="4584" y="344"/>
                <a:ext cx="48" cy="144"/>
                <a:chOff x="1440" y="2400"/>
                <a:chExt cx="48" cy="144"/>
              </a:xfrm>
            </p:grpSpPr>
            <p:sp>
              <p:nvSpPr>
                <p:cNvPr id="35987" name="Oval 7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88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980" name="Group 76"/>
              <p:cNvGrpSpPr>
                <a:grpSpLocks/>
              </p:cNvGrpSpPr>
              <p:nvPr/>
            </p:nvGrpSpPr>
            <p:grpSpPr bwMode="auto">
              <a:xfrm rot="5400000">
                <a:off x="4584" y="592"/>
                <a:ext cx="48" cy="144"/>
                <a:chOff x="1440" y="2400"/>
                <a:chExt cx="48" cy="144"/>
              </a:xfrm>
            </p:grpSpPr>
            <p:sp>
              <p:nvSpPr>
                <p:cNvPr id="35985" name="Oval 7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86" name="Oval 7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981" name="Line 79"/>
              <p:cNvSpPr>
                <a:spLocks noChangeShapeType="1"/>
              </p:cNvSpPr>
              <p:nvPr/>
            </p:nvSpPr>
            <p:spPr bwMode="auto">
              <a:xfrm>
                <a:off x="4704" y="5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82" name="Line 80"/>
              <p:cNvSpPr>
                <a:spLocks noChangeShapeType="1"/>
              </p:cNvSpPr>
              <p:nvPr/>
            </p:nvSpPr>
            <p:spPr bwMode="auto">
              <a:xfrm>
                <a:off x="4336" y="5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83" name="Text Box 81"/>
              <p:cNvSpPr txBox="1">
                <a:spLocks noChangeArrowheads="1"/>
              </p:cNvSpPr>
              <p:nvPr/>
            </p:nvSpPr>
            <p:spPr bwMode="auto">
              <a:xfrm>
                <a:off x="4841" y="40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35984" name="Text Box 82"/>
              <p:cNvSpPr txBox="1">
                <a:spLocks noChangeArrowheads="1"/>
              </p:cNvSpPr>
              <p:nvPr/>
            </p:nvSpPr>
            <p:spPr bwMode="auto">
              <a:xfrm>
                <a:off x="4144" y="40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H</a:t>
                </a:r>
              </a:p>
            </p:txBody>
          </p:sp>
        </p:grpSp>
        <p:sp>
          <p:nvSpPr>
            <p:cNvPr id="35977" name="Text Box 84"/>
            <p:cNvSpPr txBox="1">
              <a:spLocks noChangeArrowheads="1"/>
            </p:cNvSpPr>
            <p:nvPr/>
          </p:nvSpPr>
          <p:spPr bwMode="auto">
            <a:xfrm>
              <a:off x="3696" y="400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or</a:t>
              </a:r>
            </a:p>
          </p:txBody>
        </p:sp>
      </p:grpSp>
      <p:grpSp>
        <p:nvGrpSpPr>
          <p:cNvPr id="46167" name="Group 87"/>
          <p:cNvGrpSpPr>
            <a:grpSpLocks/>
          </p:cNvGrpSpPr>
          <p:nvPr/>
        </p:nvGrpSpPr>
        <p:grpSpPr bwMode="auto">
          <a:xfrm>
            <a:off x="4343400" y="914400"/>
            <a:ext cx="592138" cy="1143000"/>
            <a:chOff x="2736" y="336"/>
            <a:chExt cx="373" cy="720"/>
          </a:xfrm>
        </p:grpSpPr>
        <p:sp>
          <p:nvSpPr>
            <p:cNvPr id="35973" name="Oval 85"/>
            <p:cNvSpPr>
              <a:spLocks noChangeArrowheads="1"/>
            </p:cNvSpPr>
            <p:nvPr/>
          </p:nvSpPr>
          <p:spPr bwMode="auto">
            <a:xfrm>
              <a:off x="2784" y="336"/>
              <a:ext cx="288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4" name="Text Box 86"/>
            <p:cNvSpPr txBox="1">
              <a:spLocks noChangeArrowheads="1"/>
            </p:cNvSpPr>
            <p:nvPr/>
          </p:nvSpPr>
          <p:spPr bwMode="auto">
            <a:xfrm>
              <a:off x="2736" y="768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2e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168" name="Group 88"/>
          <p:cNvGrpSpPr>
            <a:grpSpLocks/>
          </p:cNvGrpSpPr>
          <p:nvPr/>
        </p:nvGrpSpPr>
        <p:grpSpPr bwMode="auto">
          <a:xfrm>
            <a:off x="5033963" y="914400"/>
            <a:ext cx="592137" cy="1143000"/>
            <a:chOff x="2736" y="336"/>
            <a:chExt cx="373" cy="720"/>
          </a:xfrm>
        </p:grpSpPr>
        <p:sp>
          <p:nvSpPr>
            <p:cNvPr id="35971" name="Oval 89"/>
            <p:cNvSpPr>
              <a:spLocks noChangeArrowheads="1"/>
            </p:cNvSpPr>
            <p:nvPr/>
          </p:nvSpPr>
          <p:spPr bwMode="auto">
            <a:xfrm>
              <a:off x="2784" y="336"/>
              <a:ext cx="288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2" name="Text Box 90"/>
            <p:cNvSpPr txBox="1">
              <a:spLocks noChangeArrowheads="1"/>
            </p:cNvSpPr>
            <p:nvPr/>
          </p:nvSpPr>
          <p:spPr bwMode="auto">
            <a:xfrm>
              <a:off x="2736" y="768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2e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5853" name="Text Box 92"/>
          <p:cNvSpPr txBox="1">
            <a:spLocks noChangeArrowheads="1"/>
          </p:cNvSpPr>
          <p:nvPr/>
        </p:nvSpPr>
        <p:spPr bwMode="auto">
          <a:xfrm>
            <a:off x="593725" y="268288"/>
            <a:ext cx="340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Lewis structure of water</a:t>
            </a:r>
          </a:p>
        </p:txBody>
      </p:sp>
      <p:sp>
        <p:nvSpPr>
          <p:cNvPr id="46173" name="Text Box 93"/>
          <p:cNvSpPr txBox="1">
            <a:spLocks noChangeArrowheads="1"/>
          </p:cNvSpPr>
          <p:nvPr/>
        </p:nvSpPr>
        <p:spPr bwMode="auto">
          <a:xfrm>
            <a:off x="492125" y="2478088"/>
            <a:ext cx="758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</a:rPr>
              <a:t>Double bond</a:t>
            </a:r>
            <a:r>
              <a:rPr lang="en-US" altLang="en-US">
                <a:solidFill>
                  <a:srgbClr val="000000"/>
                </a:solidFill>
              </a:rPr>
              <a:t> – two atoms share two pairs of electrons</a:t>
            </a:r>
            <a:endParaRPr lang="en-US" altLang="en-US" b="1" i="1">
              <a:solidFill>
                <a:srgbClr val="000000"/>
              </a:solidFill>
            </a:endParaRPr>
          </a:p>
        </p:txBody>
      </p:sp>
      <p:grpSp>
        <p:nvGrpSpPr>
          <p:cNvPr id="46179" name="Group 99"/>
          <p:cNvGrpSpPr>
            <a:grpSpLocks/>
          </p:cNvGrpSpPr>
          <p:nvPr/>
        </p:nvGrpSpPr>
        <p:grpSpPr bwMode="auto">
          <a:xfrm>
            <a:off x="6019800" y="381000"/>
            <a:ext cx="2627313" cy="762000"/>
            <a:chOff x="3792" y="240"/>
            <a:chExt cx="1655" cy="480"/>
          </a:xfrm>
        </p:grpSpPr>
        <p:sp>
          <p:nvSpPr>
            <p:cNvPr id="35968" name="Text Box 95"/>
            <p:cNvSpPr txBox="1">
              <a:spLocks noChangeArrowheads="1"/>
            </p:cNvSpPr>
            <p:nvPr/>
          </p:nvSpPr>
          <p:spPr bwMode="auto">
            <a:xfrm>
              <a:off x="3792" y="240"/>
              <a:ext cx="16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single covalent bonds</a:t>
              </a:r>
            </a:p>
          </p:txBody>
        </p:sp>
        <p:sp>
          <p:nvSpPr>
            <p:cNvPr id="35969" name="Freeform 97"/>
            <p:cNvSpPr>
              <a:spLocks/>
            </p:cNvSpPr>
            <p:nvPr/>
          </p:nvSpPr>
          <p:spPr bwMode="auto">
            <a:xfrm>
              <a:off x="4392" y="432"/>
              <a:ext cx="168" cy="288"/>
            </a:xfrm>
            <a:custGeom>
              <a:avLst/>
              <a:gdLst>
                <a:gd name="T0" fmla="*/ 168 w 168"/>
                <a:gd name="T1" fmla="*/ 0 h 288"/>
                <a:gd name="T2" fmla="*/ 24 w 168"/>
                <a:gd name="T3" fmla="*/ 144 h 288"/>
                <a:gd name="T4" fmla="*/ 24 w 168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288">
                  <a:moveTo>
                    <a:pt x="168" y="0"/>
                  </a:moveTo>
                  <a:cubicBezTo>
                    <a:pt x="108" y="48"/>
                    <a:pt x="48" y="96"/>
                    <a:pt x="24" y="144"/>
                  </a:cubicBezTo>
                  <a:cubicBezTo>
                    <a:pt x="0" y="192"/>
                    <a:pt x="12" y="240"/>
                    <a:pt x="24" y="28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0" name="Freeform 98"/>
            <p:cNvSpPr>
              <a:spLocks/>
            </p:cNvSpPr>
            <p:nvPr/>
          </p:nvSpPr>
          <p:spPr bwMode="auto">
            <a:xfrm flipH="1">
              <a:off x="4656" y="432"/>
              <a:ext cx="168" cy="288"/>
            </a:xfrm>
            <a:custGeom>
              <a:avLst/>
              <a:gdLst>
                <a:gd name="T0" fmla="*/ 168 w 168"/>
                <a:gd name="T1" fmla="*/ 0 h 288"/>
                <a:gd name="T2" fmla="*/ 24 w 168"/>
                <a:gd name="T3" fmla="*/ 144 h 288"/>
                <a:gd name="T4" fmla="*/ 24 w 168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288">
                  <a:moveTo>
                    <a:pt x="168" y="0"/>
                  </a:moveTo>
                  <a:cubicBezTo>
                    <a:pt x="108" y="48"/>
                    <a:pt x="48" y="96"/>
                    <a:pt x="24" y="144"/>
                  </a:cubicBezTo>
                  <a:cubicBezTo>
                    <a:pt x="0" y="192"/>
                    <a:pt x="12" y="240"/>
                    <a:pt x="24" y="28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6232" name="Group 152"/>
          <p:cNvGrpSpPr>
            <a:grpSpLocks/>
          </p:cNvGrpSpPr>
          <p:nvPr/>
        </p:nvGrpSpPr>
        <p:grpSpPr bwMode="auto">
          <a:xfrm>
            <a:off x="2178050" y="3276600"/>
            <a:ext cx="1403350" cy="482600"/>
            <a:chOff x="1020" y="2064"/>
            <a:chExt cx="884" cy="304"/>
          </a:xfrm>
        </p:grpSpPr>
        <p:sp>
          <p:nvSpPr>
            <p:cNvPr id="35944" name="Text Box 101"/>
            <p:cNvSpPr txBox="1">
              <a:spLocks noChangeArrowheads="1"/>
            </p:cNvSpPr>
            <p:nvPr/>
          </p:nvSpPr>
          <p:spPr bwMode="auto">
            <a:xfrm>
              <a:off x="1020" y="2073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5945" name="Oval 102"/>
            <p:cNvSpPr>
              <a:spLocks noChangeArrowheads="1"/>
            </p:cNvSpPr>
            <p:nvPr/>
          </p:nvSpPr>
          <p:spPr bwMode="auto">
            <a:xfrm>
              <a:off x="1240" y="22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6" name="Oval 103"/>
            <p:cNvSpPr>
              <a:spLocks noChangeArrowheads="1"/>
            </p:cNvSpPr>
            <p:nvPr/>
          </p:nvSpPr>
          <p:spPr bwMode="auto">
            <a:xfrm>
              <a:off x="1240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35947" name="Group 104"/>
            <p:cNvGrpSpPr>
              <a:grpSpLocks/>
            </p:cNvGrpSpPr>
            <p:nvPr/>
          </p:nvGrpSpPr>
          <p:grpSpPr bwMode="auto">
            <a:xfrm rot="5400000">
              <a:off x="1120" y="2016"/>
              <a:ext cx="48" cy="144"/>
              <a:chOff x="1440" y="2400"/>
              <a:chExt cx="48" cy="144"/>
            </a:xfrm>
          </p:grpSpPr>
          <p:sp>
            <p:nvSpPr>
              <p:cNvPr id="35966" name="Oval 10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67" name="Oval 10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948" name="Group 107"/>
            <p:cNvGrpSpPr>
              <a:grpSpLocks/>
            </p:cNvGrpSpPr>
            <p:nvPr/>
          </p:nvGrpSpPr>
          <p:grpSpPr bwMode="auto">
            <a:xfrm rot="5400000">
              <a:off x="1120" y="2264"/>
              <a:ext cx="48" cy="144"/>
              <a:chOff x="1440" y="2400"/>
              <a:chExt cx="48" cy="144"/>
            </a:xfrm>
          </p:grpSpPr>
          <p:sp>
            <p:nvSpPr>
              <p:cNvPr id="35964" name="Oval 10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65" name="Oval 10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949" name="Oval 110"/>
            <p:cNvSpPr>
              <a:spLocks noChangeArrowheads="1"/>
            </p:cNvSpPr>
            <p:nvPr/>
          </p:nvSpPr>
          <p:spPr bwMode="auto">
            <a:xfrm>
              <a:off x="1328" y="22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0" name="Oval 111"/>
            <p:cNvSpPr>
              <a:spLocks noChangeArrowheads="1"/>
            </p:cNvSpPr>
            <p:nvPr/>
          </p:nvSpPr>
          <p:spPr bwMode="auto">
            <a:xfrm>
              <a:off x="132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1" name="Text Box 112"/>
            <p:cNvSpPr txBox="1">
              <a:spLocks noChangeArrowheads="1"/>
            </p:cNvSpPr>
            <p:nvPr/>
          </p:nvSpPr>
          <p:spPr bwMode="auto">
            <a:xfrm>
              <a:off x="1337" y="20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grpSp>
          <p:nvGrpSpPr>
            <p:cNvPr id="35952" name="Group 124"/>
            <p:cNvGrpSpPr>
              <a:grpSpLocks/>
            </p:cNvGrpSpPr>
            <p:nvPr/>
          </p:nvGrpSpPr>
          <p:grpSpPr bwMode="auto">
            <a:xfrm flipH="1">
              <a:off x="1548" y="2064"/>
              <a:ext cx="356" cy="297"/>
              <a:chOff x="1852" y="2160"/>
              <a:chExt cx="356" cy="297"/>
            </a:xfrm>
          </p:grpSpPr>
          <p:sp>
            <p:nvSpPr>
              <p:cNvPr id="35953" name="Text Box 113"/>
              <p:cNvSpPr txBox="1">
                <a:spLocks noChangeArrowheads="1"/>
              </p:cNvSpPr>
              <p:nvPr/>
            </p:nvSpPr>
            <p:spPr bwMode="auto">
              <a:xfrm flipH="1">
                <a:off x="1852" y="2169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O</a:t>
                </a:r>
              </a:p>
            </p:txBody>
          </p:sp>
          <p:sp>
            <p:nvSpPr>
              <p:cNvPr id="35954" name="Oval 114"/>
              <p:cNvSpPr>
                <a:spLocks noChangeArrowheads="1"/>
              </p:cNvSpPr>
              <p:nvPr/>
            </p:nvSpPr>
            <p:spPr bwMode="auto">
              <a:xfrm flipH="1">
                <a:off x="2072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5" name="Oval 115"/>
              <p:cNvSpPr>
                <a:spLocks noChangeArrowheads="1"/>
              </p:cNvSpPr>
              <p:nvPr/>
            </p:nvSpPr>
            <p:spPr bwMode="auto">
              <a:xfrm flipH="1">
                <a:off x="2072" y="22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956" name="Group 116"/>
              <p:cNvGrpSpPr>
                <a:grpSpLocks/>
              </p:cNvGrpSpPr>
              <p:nvPr/>
            </p:nvGrpSpPr>
            <p:grpSpPr bwMode="auto">
              <a:xfrm rot="16200000" flipH="1">
                <a:off x="1952" y="2112"/>
                <a:ext cx="48" cy="144"/>
                <a:chOff x="1440" y="2400"/>
                <a:chExt cx="48" cy="144"/>
              </a:xfrm>
            </p:grpSpPr>
            <p:sp>
              <p:nvSpPr>
                <p:cNvPr id="35962" name="Oval 11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63" name="Oval 11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957" name="Group 119"/>
              <p:cNvGrpSpPr>
                <a:grpSpLocks/>
              </p:cNvGrpSpPr>
              <p:nvPr/>
            </p:nvGrpSpPr>
            <p:grpSpPr bwMode="auto">
              <a:xfrm rot="16200000" flipH="1">
                <a:off x="1952" y="2360"/>
                <a:ext cx="48" cy="144"/>
                <a:chOff x="1440" y="2400"/>
                <a:chExt cx="48" cy="144"/>
              </a:xfrm>
            </p:grpSpPr>
            <p:sp>
              <p:nvSpPr>
                <p:cNvPr id="35960" name="Oval 12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61" name="Oval 12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958" name="Oval 122"/>
              <p:cNvSpPr>
                <a:spLocks noChangeArrowheads="1"/>
              </p:cNvSpPr>
              <p:nvPr/>
            </p:nvSpPr>
            <p:spPr bwMode="auto">
              <a:xfrm flipH="1">
                <a:off x="2160" y="23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9" name="Oval 123"/>
              <p:cNvSpPr>
                <a:spLocks noChangeArrowheads="1"/>
              </p:cNvSpPr>
              <p:nvPr/>
            </p:nvSpPr>
            <p:spPr bwMode="auto">
              <a:xfrm flipH="1">
                <a:off x="2160" y="22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206" name="Text Box 126"/>
          <p:cNvSpPr txBox="1">
            <a:spLocks noChangeArrowheads="1"/>
          </p:cNvSpPr>
          <p:nvPr/>
        </p:nvSpPr>
        <p:spPr bwMode="auto">
          <a:xfrm>
            <a:off x="4337050" y="32893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or</a:t>
            </a:r>
          </a:p>
        </p:txBody>
      </p:sp>
      <p:grpSp>
        <p:nvGrpSpPr>
          <p:cNvPr id="46231" name="Group 151"/>
          <p:cNvGrpSpPr>
            <a:grpSpLocks/>
          </p:cNvGrpSpPr>
          <p:nvPr/>
        </p:nvGrpSpPr>
        <p:grpSpPr bwMode="auto">
          <a:xfrm>
            <a:off x="5548313" y="3282950"/>
            <a:ext cx="1893887" cy="469900"/>
            <a:chOff x="3143" y="2064"/>
            <a:chExt cx="1193" cy="296"/>
          </a:xfrm>
        </p:grpSpPr>
        <p:sp>
          <p:nvSpPr>
            <p:cNvPr id="35920" name="Text Box 127"/>
            <p:cNvSpPr txBox="1">
              <a:spLocks noChangeArrowheads="1"/>
            </p:cNvSpPr>
            <p:nvPr/>
          </p:nvSpPr>
          <p:spPr bwMode="auto">
            <a:xfrm>
              <a:off x="3143" y="2069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O</a:t>
              </a:r>
            </a:p>
          </p:txBody>
        </p:sp>
        <p:grpSp>
          <p:nvGrpSpPr>
            <p:cNvPr id="35921" name="Group 137"/>
            <p:cNvGrpSpPr>
              <a:grpSpLocks/>
            </p:cNvGrpSpPr>
            <p:nvPr/>
          </p:nvGrpSpPr>
          <p:grpSpPr bwMode="auto">
            <a:xfrm>
              <a:off x="3195" y="2064"/>
              <a:ext cx="144" cy="296"/>
              <a:chOff x="3195" y="2064"/>
              <a:chExt cx="144" cy="296"/>
            </a:xfrm>
          </p:grpSpPr>
          <p:grpSp>
            <p:nvGrpSpPr>
              <p:cNvPr id="35938" name="Group 128"/>
              <p:cNvGrpSpPr>
                <a:grpSpLocks/>
              </p:cNvGrpSpPr>
              <p:nvPr/>
            </p:nvGrpSpPr>
            <p:grpSpPr bwMode="auto">
              <a:xfrm rot="5400000">
                <a:off x="3243" y="2016"/>
                <a:ext cx="48" cy="144"/>
                <a:chOff x="1440" y="2400"/>
                <a:chExt cx="48" cy="144"/>
              </a:xfrm>
            </p:grpSpPr>
            <p:sp>
              <p:nvSpPr>
                <p:cNvPr id="35942" name="Oval 12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43" name="Oval 13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939" name="Group 131"/>
              <p:cNvGrpSpPr>
                <a:grpSpLocks/>
              </p:cNvGrpSpPr>
              <p:nvPr/>
            </p:nvGrpSpPr>
            <p:grpSpPr bwMode="auto">
              <a:xfrm rot="5400000">
                <a:off x="3243" y="2264"/>
                <a:ext cx="48" cy="144"/>
                <a:chOff x="1440" y="2400"/>
                <a:chExt cx="48" cy="144"/>
              </a:xfrm>
            </p:grpSpPr>
            <p:sp>
              <p:nvSpPr>
                <p:cNvPr id="35940" name="Oval 13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41" name="Oval 13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5922" name="Group 136"/>
            <p:cNvGrpSpPr>
              <a:grpSpLocks/>
            </p:cNvGrpSpPr>
            <p:nvPr/>
          </p:nvGrpSpPr>
          <p:grpSpPr bwMode="auto">
            <a:xfrm>
              <a:off x="3408" y="2188"/>
              <a:ext cx="240" cy="48"/>
              <a:chOff x="3408" y="2160"/>
              <a:chExt cx="240" cy="48"/>
            </a:xfrm>
          </p:grpSpPr>
          <p:sp>
            <p:nvSpPr>
              <p:cNvPr id="35936" name="Line 134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37" name="Line 135"/>
              <p:cNvSpPr>
                <a:spLocks noChangeShapeType="1"/>
              </p:cNvSpPr>
              <p:nvPr/>
            </p:nvSpPr>
            <p:spPr bwMode="auto">
              <a:xfrm>
                <a:off x="340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5923" name="Text Box 138"/>
            <p:cNvSpPr txBox="1">
              <a:spLocks noChangeArrowheads="1"/>
            </p:cNvSpPr>
            <p:nvPr/>
          </p:nvSpPr>
          <p:spPr bwMode="auto">
            <a:xfrm>
              <a:off x="3617" y="207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grpSp>
          <p:nvGrpSpPr>
            <p:cNvPr id="35924" name="Group 150"/>
            <p:cNvGrpSpPr>
              <a:grpSpLocks/>
            </p:cNvGrpSpPr>
            <p:nvPr/>
          </p:nvGrpSpPr>
          <p:grpSpPr bwMode="auto">
            <a:xfrm flipH="1">
              <a:off x="3831" y="2064"/>
              <a:ext cx="505" cy="296"/>
              <a:chOff x="3239" y="2632"/>
              <a:chExt cx="505" cy="296"/>
            </a:xfrm>
          </p:grpSpPr>
          <p:sp>
            <p:nvSpPr>
              <p:cNvPr id="35925" name="Text Box 139"/>
              <p:cNvSpPr txBox="1">
                <a:spLocks noChangeArrowheads="1"/>
              </p:cNvSpPr>
              <p:nvPr/>
            </p:nvSpPr>
            <p:spPr bwMode="auto">
              <a:xfrm>
                <a:off x="3239" y="2637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O</a:t>
                </a:r>
              </a:p>
            </p:txBody>
          </p:sp>
          <p:grpSp>
            <p:nvGrpSpPr>
              <p:cNvPr id="35926" name="Group 140"/>
              <p:cNvGrpSpPr>
                <a:grpSpLocks/>
              </p:cNvGrpSpPr>
              <p:nvPr/>
            </p:nvGrpSpPr>
            <p:grpSpPr bwMode="auto">
              <a:xfrm>
                <a:off x="3291" y="2632"/>
                <a:ext cx="144" cy="296"/>
                <a:chOff x="3195" y="2064"/>
                <a:chExt cx="144" cy="296"/>
              </a:xfrm>
            </p:grpSpPr>
            <p:grpSp>
              <p:nvGrpSpPr>
                <p:cNvPr id="35930" name="Group 141"/>
                <p:cNvGrpSpPr>
                  <a:grpSpLocks/>
                </p:cNvGrpSpPr>
                <p:nvPr/>
              </p:nvGrpSpPr>
              <p:grpSpPr bwMode="auto">
                <a:xfrm rot="5400000">
                  <a:off x="3243" y="2016"/>
                  <a:ext cx="48" cy="144"/>
                  <a:chOff x="1440" y="2400"/>
                  <a:chExt cx="48" cy="144"/>
                </a:xfrm>
              </p:grpSpPr>
              <p:sp>
                <p:nvSpPr>
                  <p:cNvPr id="35934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935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5931" name="Group 144"/>
                <p:cNvGrpSpPr>
                  <a:grpSpLocks/>
                </p:cNvGrpSpPr>
                <p:nvPr/>
              </p:nvGrpSpPr>
              <p:grpSpPr bwMode="auto">
                <a:xfrm rot="5400000">
                  <a:off x="3243" y="2264"/>
                  <a:ext cx="48" cy="144"/>
                  <a:chOff x="1440" y="2400"/>
                  <a:chExt cx="48" cy="144"/>
                </a:xfrm>
              </p:grpSpPr>
              <p:sp>
                <p:nvSpPr>
                  <p:cNvPr id="35932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93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5927" name="Group 147"/>
              <p:cNvGrpSpPr>
                <a:grpSpLocks/>
              </p:cNvGrpSpPr>
              <p:nvPr/>
            </p:nvGrpSpPr>
            <p:grpSpPr bwMode="auto">
              <a:xfrm>
                <a:off x="3504" y="2756"/>
                <a:ext cx="240" cy="48"/>
                <a:chOff x="3408" y="2160"/>
                <a:chExt cx="240" cy="48"/>
              </a:xfrm>
            </p:grpSpPr>
            <p:sp>
              <p:nvSpPr>
                <p:cNvPr id="35928" name="Line 148"/>
                <p:cNvSpPr>
                  <a:spLocks noChangeShapeType="1"/>
                </p:cNvSpPr>
                <p:nvPr/>
              </p:nvSpPr>
              <p:spPr bwMode="auto">
                <a:xfrm>
                  <a:off x="3408" y="216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5929" name="Line 149"/>
                <p:cNvSpPr>
                  <a:spLocks noChangeShapeType="1"/>
                </p:cNvSpPr>
                <p:nvPr/>
              </p:nvSpPr>
              <p:spPr bwMode="auto">
                <a:xfrm>
                  <a:off x="3408" y="220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46235" name="Group 155"/>
          <p:cNvGrpSpPr>
            <a:grpSpLocks/>
          </p:cNvGrpSpPr>
          <p:nvPr/>
        </p:nvGrpSpPr>
        <p:grpSpPr bwMode="auto">
          <a:xfrm>
            <a:off x="2120900" y="3200400"/>
            <a:ext cx="685800" cy="1143000"/>
            <a:chOff x="1336" y="2016"/>
            <a:chExt cx="432" cy="720"/>
          </a:xfrm>
        </p:grpSpPr>
        <p:sp>
          <p:nvSpPr>
            <p:cNvPr id="35918" name="Oval 153"/>
            <p:cNvSpPr>
              <a:spLocks noChangeArrowheads="1"/>
            </p:cNvSpPr>
            <p:nvPr/>
          </p:nvSpPr>
          <p:spPr bwMode="auto">
            <a:xfrm>
              <a:off x="1336" y="2016"/>
              <a:ext cx="432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19" name="Text Box 154"/>
            <p:cNvSpPr txBox="1">
              <a:spLocks noChangeArrowheads="1"/>
            </p:cNvSpPr>
            <p:nvPr/>
          </p:nvSpPr>
          <p:spPr bwMode="auto">
            <a:xfrm>
              <a:off x="1366" y="2448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236" name="Group 156"/>
          <p:cNvGrpSpPr>
            <a:grpSpLocks/>
          </p:cNvGrpSpPr>
          <p:nvPr/>
        </p:nvGrpSpPr>
        <p:grpSpPr bwMode="auto">
          <a:xfrm>
            <a:off x="2984500" y="3200400"/>
            <a:ext cx="685800" cy="1143000"/>
            <a:chOff x="1336" y="2016"/>
            <a:chExt cx="432" cy="720"/>
          </a:xfrm>
        </p:grpSpPr>
        <p:sp>
          <p:nvSpPr>
            <p:cNvPr id="35916" name="Oval 157"/>
            <p:cNvSpPr>
              <a:spLocks noChangeArrowheads="1"/>
            </p:cNvSpPr>
            <p:nvPr/>
          </p:nvSpPr>
          <p:spPr bwMode="auto">
            <a:xfrm>
              <a:off x="1336" y="2016"/>
              <a:ext cx="432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17" name="Text Box 158"/>
            <p:cNvSpPr txBox="1">
              <a:spLocks noChangeArrowheads="1"/>
            </p:cNvSpPr>
            <p:nvPr/>
          </p:nvSpPr>
          <p:spPr bwMode="auto">
            <a:xfrm>
              <a:off x="1366" y="2448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241" name="Group 161"/>
          <p:cNvGrpSpPr>
            <a:grpSpLocks/>
          </p:cNvGrpSpPr>
          <p:nvPr/>
        </p:nvGrpSpPr>
        <p:grpSpPr bwMode="auto">
          <a:xfrm>
            <a:off x="2501900" y="3200400"/>
            <a:ext cx="762000" cy="1143000"/>
            <a:chOff x="1576" y="2016"/>
            <a:chExt cx="480" cy="720"/>
          </a:xfrm>
        </p:grpSpPr>
        <p:sp>
          <p:nvSpPr>
            <p:cNvPr id="35914" name="Oval 159"/>
            <p:cNvSpPr>
              <a:spLocks noChangeArrowheads="1"/>
            </p:cNvSpPr>
            <p:nvPr/>
          </p:nvSpPr>
          <p:spPr bwMode="auto">
            <a:xfrm>
              <a:off x="1576" y="2016"/>
              <a:ext cx="480" cy="3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15" name="Text Box 160"/>
            <p:cNvSpPr txBox="1">
              <a:spLocks noChangeArrowheads="1"/>
            </p:cNvSpPr>
            <p:nvPr/>
          </p:nvSpPr>
          <p:spPr bwMode="auto">
            <a:xfrm>
              <a:off x="1632" y="2448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246" name="Group 166"/>
          <p:cNvGrpSpPr>
            <a:grpSpLocks/>
          </p:cNvGrpSpPr>
          <p:nvPr/>
        </p:nvGrpSpPr>
        <p:grpSpPr bwMode="auto">
          <a:xfrm>
            <a:off x="2006600" y="3276600"/>
            <a:ext cx="1709738" cy="1066800"/>
            <a:chOff x="1264" y="2064"/>
            <a:chExt cx="1077" cy="672"/>
          </a:xfrm>
        </p:grpSpPr>
        <p:sp>
          <p:nvSpPr>
            <p:cNvPr id="35911" name="Oval 163"/>
            <p:cNvSpPr>
              <a:spLocks noChangeArrowheads="1"/>
            </p:cNvSpPr>
            <p:nvPr/>
          </p:nvSpPr>
          <p:spPr bwMode="auto">
            <a:xfrm>
              <a:off x="1536" y="2064"/>
              <a:ext cx="240" cy="2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12" name="Oval 164"/>
            <p:cNvSpPr>
              <a:spLocks noChangeArrowheads="1"/>
            </p:cNvSpPr>
            <p:nvPr/>
          </p:nvSpPr>
          <p:spPr bwMode="auto">
            <a:xfrm>
              <a:off x="1848" y="2064"/>
              <a:ext cx="240" cy="2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13" name="Text Box 165"/>
            <p:cNvSpPr txBox="1">
              <a:spLocks noChangeArrowheads="1"/>
            </p:cNvSpPr>
            <p:nvPr/>
          </p:nvSpPr>
          <p:spPr bwMode="auto">
            <a:xfrm>
              <a:off x="1264" y="2486"/>
              <a:ext cx="10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double bonds</a:t>
              </a:r>
            </a:p>
          </p:txBody>
        </p:sp>
      </p:grpSp>
      <p:grpSp>
        <p:nvGrpSpPr>
          <p:cNvPr id="46251" name="Group 171"/>
          <p:cNvGrpSpPr>
            <a:grpSpLocks/>
          </p:cNvGrpSpPr>
          <p:nvPr/>
        </p:nvGrpSpPr>
        <p:grpSpPr bwMode="auto">
          <a:xfrm>
            <a:off x="5638800" y="3657600"/>
            <a:ext cx="1709738" cy="574675"/>
            <a:chOff x="3552" y="2304"/>
            <a:chExt cx="1077" cy="362"/>
          </a:xfrm>
        </p:grpSpPr>
        <p:sp>
          <p:nvSpPr>
            <p:cNvPr id="35908" name="Line 168"/>
            <p:cNvSpPr>
              <a:spLocks noChangeShapeType="1"/>
            </p:cNvSpPr>
            <p:nvPr/>
          </p:nvSpPr>
          <p:spPr bwMode="auto">
            <a:xfrm flipH="1" flipV="1">
              <a:off x="3888" y="2304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9" name="Line 169"/>
            <p:cNvSpPr>
              <a:spLocks noChangeShapeType="1"/>
            </p:cNvSpPr>
            <p:nvPr/>
          </p:nvSpPr>
          <p:spPr bwMode="auto">
            <a:xfrm flipV="1">
              <a:off x="4128" y="2304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0" name="Text Box 170"/>
            <p:cNvSpPr txBox="1">
              <a:spLocks noChangeArrowheads="1"/>
            </p:cNvSpPr>
            <p:nvPr/>
          </p:nvSpPr>
          <p:spPr bwMode="auto">
            <a:xfrm>
              <a:off x="3552" y="2416"/>
              <a:ext cx="10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double bonds</a:t>
              </a:r>
            </a:p>
          </p:txBody>
        </p:sp>
      </p:grpSp>
      <p:sp>
        <p:nvSpPr>
          <p:cNvPr id="46252" name="Text Box 172"/>
          <p:cNvSpPr txBox="1">
            <a:spLocks noChangeArrowheads="1"/>
          </p:cNvSpPr>
          <p:nvPr/>
        </p:nvSpPr>
        <p:spPr bwMode="auto">
          <a:xfrm>
            <a:off x="495300" y="4495800"/>
            <a:ext cx="760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</a:rPr>
              <a:t>Triple bond</a:t>
            </a:r>
            <a:r>
              <a:rPr lang="en-US" altLang="en-US">
                <a:solidFill>
                  <a:srgbClr val="000000"/>
                </a:solidFill>
              </a:rPr>
              <a:t> – two atoms share three pairs of electrons</a:t>
            </a:r>
            <a:endParaRPr lang="en-US" altLang="en-US" b="1" i="1">
              <a:solidFill>
                <a:srgbClr val="000000"/>
              </a:solidFill>
            </a:endParaRPr>
          </a:p>
        </p:txBody>
      </p:sp>
      <p:grpSp>
        <p:nvGrpSpPr>
          <p:cNvPr id="46301" name="Group 221"/>
          <p:cNvGrpSpPr>
            <a:grpSpLocks/>
          </p:cNvGrpSpPr>
          <p:nvPr/>
        </p:nvGrpSpPr>
        <p:grpSpPr bwMode="auto">
          <a:xfrm>
            <a:off x="2120900" y="5257800"/>
            <a:ext cx="1092200" cy="458788"/>
            <a:chOff x="1336" y="3312"/>
            <a:chExt cx="688" cy="289"/>
          </a:xfrm>
        </p:grpSpPr>
        <p:grpSp>
          <p:nvGrpSpPr>
            <p:cNvPr id="35889" name="Group 195"/>
            <p:cNvGrpSpPr>
              <a:grpSpLocks/>
            </p:cNvGrpSpPr>
            <p:nvPr/>
          </p:nvGrpSpPr>
          <p:grpSpPr bwMode="auto">
            <a:xfrm>
              <a:off x="1353" y="3312"/>
              <a:ext cx="671" cy="289"/>
              <a:chOff x="1121" y="3672"/>
              <a:chExt cx="671" cy="289"/>
            </a:xfrm>
          </p:grpSpPr>
          <p:sp>
            <p:nvSpPr>
              <p:cNvPr id="35896" name="Text Box 183"/>
              <p:cNvSpPr txBox="1">
                <a:spLocks noChangeArrowheads="1"/>
              </p:cNvSpPr>
              <p:nvPr/>
            </p:nvSpPr>
            <p:spPr bwMode="auto">
              <a:xfrm>
                <a:off x="1121" y="367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N</a:t>
                </a:r>
              </a:p>
            </p:txBody>
          </p:sp>
          <p:grpSp>
            <p:nvGrpSpPr>
              <p:cNvPr id="35897" name="Group 194"/>
              <p:cNvGrpSpPr>
                <a:grpSpLocks/>
              </p:cNvGrpSpPr>
              <p:nvPr/>
            </p:nvGrpSpPr>
            <p:grpSpPr bwMode="auto">
              <a:xfrm>
                <a:off x="1344" y="3744"/>
                <a:ext cx="224" cy="144"/>
                <a:chOff x="1344" y="3744"/>
                <a:chExt cx="224" cy="144"/>
              </a:xfrm>
            </p:grpSpPr>
            <p:grpSp>
              <p:nvGrpSpPr>
                <p:cNvPr id="35899" name="Group 184"/>
                <p:cNvGrpSpPr>
                  <a:grpSpLocks/>
                </p:cNvGrpSpPr>
                <p:nvPr/>
              </p:nvGrpSpPr>
              <p:grpSpPr bwMode="auto">
                <a:xfrm>
                  <a:off x="1344" y="3744"/>
                  <a:ext cx="48" cy="144"/>
                  <a:chOff x="1440" y="2400"/>
                  <a:chExt cx="48" cy="144"/>
                </a:xfrm>
              </p:grpSpPr>
              <p:sp>
                <p:nvSpPr>
                  <p:cNvPr id="35906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907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5900" name="Group 187"/>
                <p:cNvGrpSpPr>
                  <a:grpSpLocks/>
                </p:cNvGrpSpPr>
                <p:nvPr/>
              </p:nvGrpSpPr>
              <p:grpSpPr bwMode="auto">
                <a:xfrm>
                  <a:off x="1432" y="3744"/>
                  <a:ext cx="48" cy="144"/>
                  <a:chOff x="1440" y="2400"/>
                  <a:chExt cx="48" cy="144"/>
                </a:xfrm>
              </p:grpSpPr>
              <p:sp>
                <p:nvSpPr>
                  <p:cNvPr id="35904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905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5901" name="Group 190"/>
                <p:cNvGrpSpPr>
                  <a:grpSpLocks/>
                </p:cNvGrpSpPr>
                <p:nvPr/>
              </p:nvGrpSpPr>
              <p:grpSpPr bwMode="auto">
                <a:xfrm>
                  <a:off x="1520" y="3744"/>
                  <a:ext cx="48" cy="144"/>
                  <a:chOff x="1440" y="2400"/>
                  <a:chExt cx="48" cy="144"/>
                </a:xfrm>
              </p:grpSpPr>
              <p:sp>
                <p:nvSpPr>
                  <p:cNvPr id="35902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903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ctr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5898" name="Text Box 193"/>
              <p:cNvSpPr txBox="1">
                <a:spLocks noChangeArrowheads="1"/>
              </p:cNvSpPr>
              <p:nvPr/>
            </p:nvSpPr>
            <p:spPr bwMode="auto">
              <a:xfrm>
                <a:off x="1537" y="367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N</a:t>
                </a:r>
              </a:p>
            </p:txBody>
          </p:sp>
        </p:grpSp>
        <p:grpSp>
          <p:nvGrpSpPr>
            <p:cNvPr id="35890" name="Group 196"/>
            <p:cNvGrpSpPr>
              <a:grpSpLocks/>
            </p:cNvGrpSpPr>
            <p:nvPr/>
          </p:nvGrpSpPr>
          <p:grpSpPr bwMode="auto">
            <a:xfrm>
              <a:off x="1968" y="3384"/>
              <a:ext cx="48" cy="144"/>
              <a:chOff x="1440" y="2400"/>
              <a:chExt cx="48" cy="144"/>
            </a:xfrm>
          </p:grpSpPr>
          <p:sp>
            <p:nvSpPr>
              <p:cNvPr id="35894" name="Oval 19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5" name="Oval 19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891" name="Group 199"/>
            <p:cNvGrpSpPr>
              <a:grpSpLocks/>
            </p:cNvGrpSpPr>
            <p:nvPr/>
          </p:nvGrpSpPr>
          <p:grpSpPr bwMode="auto">
            <a:xfrm>
              <a:off x="1336" y="3384"/>
              <a:ext cx="48" cy="144"/>
              <a:chOff x="1440" y="2400"/>
              <a:chExt cx="48" cy="144"/>
            </a:xfrm>
          </p:grpSpPr>
          <p:sp>
            <p:nvSpPr>
              <p:cNvPr id="35892" name="Oval 200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3" name="Oval 201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6284" name="Group 204"/>
          <p:cNvGrpSpPr>
            <a:grpSpLocks/>
          </p:cNvGrpSpPr>
          <p:nvPr/>
        </p:nvGrpSpPr>
        <p:grpSpPr bwMode="auto">
          <a:xfrm>
            <a:off x="1981200" y="5295900"/>
            <a:ext cx="990600" cy="838200"/>
            <a:chOff x="1016" y="3696"/>
            <a:chExt cx="624" cy="528"/>
          </a:xfrm>
        </p:grpSpPr>
        <p:sp>
          <p:nvSpPr>
            <p:cNvPr id="35887" name="Oval 202"/>
            <p:cNvSpPr>
              <a:spLocks noChangeArrowheads="1"/>
            </p:cNvSpPr>
            <p:nvPr/>
          </p:nvSpPr>
          <p:spPr bwMode="auto">
            <a:xfrm>
              <a:off x="1016" y="3696"/>
              <a:ext cx="624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88" name="Text Box 203"/>
            <p:cNvSpPr txBox="1">
              <a:spLocks noChangeArrowheads="1"/>
            </p:cNvSpPr>
            <p:nvPr/>
          </p:nvSpPr>
          <p:spPr bwMode="auto">
            <a:xfrm>
              <a:off x="1142" y="3936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285" name="Group 205"/>
          <p:cNvGrpSpPr>
            <a:grpSpLocks/>
          </p:cNvGrpSpPr>
          <p:nvPr/>
        </p:nvGrpSpPr>
        <p:grpSpPr bwMode="auto">
          <a:xfrm>
            <a:off x="2362200" y="5295900"/>
            <a:ext cx="990600" cy="838200"/>
            <a:chOff x="1016" y="3696"/>
            <a:chExt cx="624" cy="528"/>
          </a:xfrm>
        </p:grpSpPr>
        <p:sp>
          <p:nvSpPr>
            <p:cNvPr id="35885" name="Oval 206"/>
            <p:cNvSpPr>
              <a:spLocks noChangeArrowheads="1"/>
            </p:cNvSpPr>
            <p:nvPr/>
          </p:nvSpPr>
          <p:spPr bwMode="auto">
            <a:xfrm>
              <a:off x="1016" y="3696"/>
              <a:ext cx="624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86" name="Text Box 207"/>
            <p:cNvSpPr txBox="1">
              <a:spLocks noChangeArrowheads="1"/>
            </p:cNvSpPr>
            <p:nvPr/>
          </p:nvSpPr>
          <p:spPr bwMode="auto">
            <a:xfrm>
              <a:off x="1142" y="3936"/>
              <a:ext cx="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8e</a:t>
              </a:r>
              <a:r>
                <a:rPr lang="en-US" altLang="en-US" baseline="30000">
                  <a:solidFill>
                    <a:srgbClr val="FF0000"/>
                  </a:solidFill>
                </a:rPr>
                <a:t>-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325" name="Group 245"/>
          <p:cNvGrpSpPr>
            <a:grpSpLocks/>
          </p:cNvGrpSpPr>
          <p:nvPr/>
        </p:nvGrpSpPr>
        <p:grpSpPr bwMode="auto">
          <a:xfrm>
            <a:off x="5930900" y="5257800"/>
            <a:ext cx="1155700" cy="458788"/>
            <a:chOff x="3648" y="3312"/>
            <a:chExt cx="728" cy="289"/>
          </a:xfrm>
        </p:grpSpPr>
        <p:sp>
          <p:nvSpPr>
            <p:cNvPr id="35876" name="Text Box 224"/>
            <p:cNvSpPr txBox="1">
              <a:spLocks noChangeArrowheads="1"/>
            </p:cNvSpPr>
            <p:nvPr/>
          </p:nvSpPr>
          <p:spPr bwMode="auto">
            <a:xfrm>
              <a:off x="3665" y="331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877" name="Text Box 235"/>
            <p:cNvSpPr txBox="1">
              <a:spLocks noChangeArrowheads="1"/>
            </p:cNvSpPr>
            <p:nvPr/>
          </p:nvSpPr>
          <p:spPr bwMode="auto">
            <a:xfrm>
              <a:off x="4121" y="331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5878" name="Oval 237"/>
            <p:cNvSpPr>
              <a:spLocks noChangeArrowheads="1"/>
            </p:cNvSpPr>
            <p:nvPr/>
          </p:nvSpPr>
          <p:spPr bwMode="auto">
            <a:xfrm>
              <a:off x="4320" y="3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79" name="Oval 238"/>
            <p:cNvSpPr>
              <a:spLocks noChangeArrowheads="1"/>
            </p:cNvSpPr>
            <p:nvPr/>
          </p:nvSpPr>
          <p:spPr bwMode="auto">
            <a:xfrm>
              <a:off x="4320" y="34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80" name="Oval 240"/>
            <p:cNvSpPr>
              <a:spLocks noChangeArrowheads="1"/>
            </p:cNvSpPr>
            <p:nvPr/>
          </p:nvSpPr>
          <p:spPr bwMode="auto">
            <a:xfrm>
              <a:off x="3648" y="3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81" name="Oval 241"/>
            <p:cNvSpPr>
              <a:spLocks noChangeArrowheads="1"/>
            </p:cNvSpPr>
            <p:nvPr/>
          </p:nvSpPr>
          <p:spPr bwMode="auto">
            <a:xfrm>
              <a:off x="3648" y="34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82" name="Line 242"/>
            <p:cNvSpPr>
              <a:spLocks noChangeShapeType="1"/>
            </p:cNvSpPr>
            <p:nvPr/>
          </p:nvSpPr>
          <p:spPr bwMode="auto">
            <a:xfrm>
              <a:off x="3888" y="3408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3" name="Line 243"/>
            <p:cNvSpPr>
              <a:spLocks noChangeShapeType="1"/>
            </p:cNvSpPr>
            <p:nvPr/>
          </p:nvSpPr>
          <p:spPr bwMode="auto">
            <a:xfrm>
              <a:off x="3888" y="3456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4" name="Line 244"/>
            <p:cNvSpPr>
              <a:spLocks noChangeShapeType="1"/>
            </p:cNvSpPr>
            <p:nvPr/>
          </p:nvSpPr>
          <p:spPr bwMode="auto">
            <a:xfrm>
              <a:off x="3888" y="3504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6329" name="Group 249"/>
          <p:cNvGrpSpPr>
            <a:grpSpLocks/>
          </p:cNvGrpSpPr>
          <p:nvPr/>
        </p:nvGrpSpPr>
        <p:grpSpPr bwMode="auto">
          <a:xfrm>
            <a:off x="5830888" y="5638800"/>
            <a:ext cx="1370012" cy="688975"/>
            <a:chOff x="3673" y="3552"/>
            <a:chExt cx="863" cy="434"/>
          </a:xfrm>
        </p:grpSpPr>
        <p:sp>
          <p:nvSpPr>
            <p:cNvPr id="35874" name="Line 247"/>
            <p:cNvSpPr>
              <a:spLocks noChangeShapeType="1"/>
            </p:cNvSpPr>
            <p:nvPr/>
          </p:nvSpPr>
          <p:spPr bwMode="auto">
            <a:xfrm flipV="1">
              <a:off x="4104" y="3552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5" name="Text Box 248"/>
            <p:cNvSpPr txBox="1">
              <a:spLocks noChangeArrowheads="1"/>
            </p:cNvSpPr>
            <p:nvPr/>
          </p:nvSpPr>
          <p:spPr bwMode="auto">
            <a:xfrm>
              <a:off x="3673" y="3736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triple bond</a:t>
              </a:r>
            </a:p>
          </p:txBody>
        </p:sp>
      </p:grpSp>
      <p:grpSp>
        <p:nvGrpSpPr>
          <p:cNvPr id="46332" name="Group 252"/>
          <p:cNvGrpSpPr>
            <a:grpSpLocks/>
          </p:cNvGrpSpPr>
          <p:nvPr/>
        </p:nvGrpSpPr>
        <p:grpSpPr bwMode="auto">
          <a:xfrm>
            <a:off x="1982788" y="5295900"/>
            <a:ext cx="1370012" cy="815975"/>
            <a:chOff x="1249" y="3336"/>
            <a:chExt cx="863" cy="514"/>
          </a:xfrm>
        </p:grpSpPr>
        <p:sp>
          <p:nvSpPr>
            <p:cNvPr id="35872" name="Oval 250"/>
            <p:cNvSpPr>
              <a:spLocks noChangeArrowheads="1"/>
            </p:cNvSpPr>
            <p:nvPr/>
          </p:nvSpPr>
          <p:spPr bwMode="auto">
            <a:xfrm>
              <a:off x="1520" y="3336"/>
              <a:ext cx="336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873" name="Text Box 251"/>
            <p:cNvSpPr txBox="1">
              <a:spLocks noChangeArrowheads="1"/>
            </p:cNvSpPr>
            <p:nvPr/>
          </p:nvSpPr>
          <p:spPr bwMode="auto">
            <a:xfrm>
              <a:off x="1249" y="3600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triple bond</a:t>
              </a:r>
            </a:p>
          </p:txBody>
        </p:sp>
      </p:grpSp>
      <p:sp>
        <p:nvSpPr>
          <p:cNvPr id="46333" name="Text Box 253"/>
          <p:cNvSpPr txBox="1">
            <a:spLocks noChangeArrowheads="1"/>
          </p:cNvSpPr>
          <p:nvPr/>
        </p:nvSpPr>
        <p:spPr bwMode="auto">
          <a:xfrm>
            <a:off x="4343400" y="5257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1776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5" grpId="0" autoUpdateAnimBg="0"/>
      <p:bldP spid="46146" grpId="0" autoUpdateAnimBg="0"/>
      <p:bldP spid="46147" grpId="0" animBg="1"/>
      <p:bldP spid="46173" grpId="0" autoUpdateAnimBg="0"/>
      <p:bldP spid="46206" grpId="0" autoUpdateAnimBg="0"/>
      <p:bldP spid="46252" grpId="0" autoUpdateAnimBg="0"/>
      <p:bldP spid="4633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Covalent bonding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033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Fluorine has seven valence electrons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286000" y="4229100"/>
            <a:ext cx="1524000" cy="1654175"/>
            <a:chOff x="1440" y="2664"/>
            <a:chExt cx="960" cy="1042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1632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1440" y="2928"/>
              <a:ext cx="96" cy="336"/>
              <a:chOff x="1440" y="2928"/>
              <a:chExt cx="96" cy="336"/>
            </a:xfrm>
          </p:grpSpPr>
          <p:sp>
            <p:nvSpPr>
              <p:cNvPr id="33806" name="Oval 7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7" name="Oval 8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799" name="Oval 9"/>
            <p:cNvSpPr>
              <a:spLocks noChangeArrowheads="1"/>
            </p:cNvSpPr>
            <p:nvPr/>
          </p:nvSpPr>
          <p:spPr bwMode="auto">
            <a:xfrm>
              <a:off x="2304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3800" name="Group 10"/>
            <p:cNvGrpSpPr>
              <a:grpSpLocks/>
            </p:cNvGrpSpPr>
            <p:nvPr/>
          </p:nvGrpSpPr>
          <p:grpSpPr bwMode="auto">
            <a:xfrm>
              <a:off x="1752" y="2664"/>
              <a:ext cx="336" cy="96"/>
              <a:chOff x="1752" y="2664"/>
              <a:chExt cx="336" cy="96"/>
            </a:xfrm>
          </p:grpSpPr>
          <p:sp>
            <p:nvSpPr>
              <p:cNvPr id="33804" name="Oval 11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5" name="Oval 12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801" name="Group 13"/>
            <p:cNvGrpSpPr>
              <a:grpSpLocks/>
            </p:cNvGrpSpPr>
            <p:nvPr/>
          </p:nvGrpSpPr>
          <p:grpSpPr bwMode="auto">
            <a:xfrm>
              <a:off x="1800" y="3480"/>
              <a:ext cx="336" cy="96"/>
              <a:chOff x="1800" y="3480"/>
              <a:chExt cx="336" cy="96"/>
            </a:xfrm>
          </p:grpSpPr>
          <p:sp>
            <p:nvSpPr>
              <p:cNvPr id="33802" name="Oval 14"/>
              <p:cNvSpPr>
                <a:spLocks noChangeArrowheads="1"/>
              </p:cNvSpPr>
              <p:nvPr/>
            </p:nvSpPr>
            <p:spPr bwMode="auto">
              <a:xfrm>
                <a:off x="20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3" name="Oval 15"/>
              <p:cNvSpPr>
                <a:spLocks noChangeArrowheads="1"/>
              </p:cNvSpPr>
              <p:nvPr/>
            </p:nvSpPr>
            <p:spPr bwMode="auto">
              <a:xfrm>
                <a:off x="180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6938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Covalent bonding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033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Fluorine has seven valence electrons</a:t>
            </a:r>
          </a:p>
          <a:p>
            <a:pPr eaLnBrk="1" hangingPunct="1"/>
            <a:r>
              <a:rPr lang="en-US" altLang="en-US" smtClean="0"/>
              <a:t>A second atom also has seven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2286000" y="4229100"/>
            <a:ext cx="1524000" cy="1654175"/>
            <a:chOff x="1440" y="2664"/>
            <a:chExt cx="960" cy="1042"/>
          </a:xfrm>
        </p:grpSpPr>
        <p:sp>
          <p:nvSpPr>
            <p:cNvPr id="35857" name="Rectangle 5"/>
            <p:cNvSpPr>
              <a:spLocks noChangeArrowheads="1"/>
            </p:cNvSpPr>
            <p:nvPr/>
          </p:nvSpPr>
          <p:spPr bwMode="auto">
            <a:xfrm>
              <a:off x="1632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5858" name="Group 6"/>
            <p:cNvGrpSpPr>
              <a:grpSpLocks/>
            </p:cNvGrpSpPr>
            <p:nvPr/>
          </p:nvGrpSpPr>
          <p:grpSpPr bwMode="auto">
            <a:xfrm>
              <a:off x="1440" y="2928"/>
              <a:ext cx="96" cy="336"/>
              <a:chOff x="1440" y="2928"/>
              <a:chExt cx="96" cy="336"/>
            </a:xfrm>
          </p:grpSpPr>
          <p:sp>
            <p:nvSpPr>
              <p:cNvPr id="35866" name="Oval 7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Oval 8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859" name="Oval 9"/>
            <p:cNvSpPr>
              <a:spLocks noChangeArrowheads="1"/>
            </p:cNvSpPr>
            <p:nvPr/>
          </p:nvSpPr>
          <p:spPr bwMode="auto">
            <a:xfrm>
              <a:off x="2304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5860" name="Group 10"/>
            <p:cNvGrpSpPr>
              <a:grpSpLocks/>
            </p:cNvGrpSpPr>
            <p:nvPr/>
          </p:nvGrpSpPr>
          <p:grpSpPr bwMode="auto">
            <a:xfrm>
              <a:off x="1752" y="2664"/>
              <a:ext cx="336" cy="96"/>
              <a:chOff x="1752" y="2664"/>
              <a:chExt cx="336" cy="96"/>
            </a:xfrm>
          </p:grpSpPr>
          <p:sp>
            <p:nvSpPr>
              <p:cNvPr id="35864" name="Oval 11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Oval 12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61" name="Group 13"/>
            <p:cNvGrpSpPr>
              <a:grpSpLocks/>
            </p:cNvGrpSpPr>
            <p:nvPr/>
          </p:nvGrpSpPr>
          <p:grpSpPr bwMode="auto">
            <a:xfrm>
              <a:off x="1800" y="3480"/>
              <a:ext cx="336" cy="96"/>
              <a:chOff x="1800" y="3480"/>
              <a:chExt cx="336" cy="96"/>
            </a:xfrm>
          </p:grpSpPr>
          <p:sp>
            <p:nvSpPr>
              <p:cNvPr id="35862" name="Oval 14"/>
              <p:cNvSpPr>
                <a:spLocks noChangeArrowheads="1"/>
              </p:cNvSpPr>
              <p:nvPr/>
            </p:nvSpPr>
            <p:spPr bwMode="auto">
              <a:xfrm>
                <a:off x="20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Oval 15"/>
              <p:cNvSpPr>
                <a:spLocks noChangeArrowheads="1"/>
              </p:cNvSpPr>
              <p:nvPr/>
            </p:nvSpPr>
            <p:spPr bwMode="auto">
              <a:xfrm>
                <a:off x="180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845" name="Group 16"/>
          <p:cNvGrpSpPr>
            <a:grpSpLocks/>
          </p:cNvGrpSpPr>
          <p:nvPr/>
        </p:nvGrpSpPr>
        <p:grpSpPr bwMode="auto">
          <a:xfrm>
            <a:off x="5181600" y="4229100"/>
            <a:ext cx="1524000" cy="1654175"/>
            <a:chOff x="3264" y="2664"/>
            <a:chExt cx="960" cy="1042"/>
          </a:xfrm>
        </p:grpSpPr>
        <p:sp>
          <p:nvSpPr>
            <p:cNvPr id="35846" name="Rectangle 17"/>
            <p:cNvSpPr>
              <a:spLocks noChangeArrowheads="1"/>
            </p:cNvSpPr>
            <p:nvPr/>
          </p:nvSpPr>
          <p:spPr bwMode="auto">
            <a:xfrm>
              <a:off x="3408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5847" name="Group 18"/>
            <p:cNvGrpSpPr>
              <a:grpSpLocks/>
            </p:cNvGrpSpPr>
            <p:nvPr/>
          </p:nvGrpSpPr>
          <p:grpSpPr bwMode="auto">
            <a:xfrm>
              <a:off x="4128" y="2928"/>
              <a:ext cx="96" cy="336"/>
              <a:chOff x="4128" y="2928"/>
              <a:chExt cx="96" cy="336"/>
            </a:xfrm>
          </p:grpSpPr>
          <p:sp>
            <p:nvSpPr>
              <p:cNvPr id="35855" name="Oval 19"/>
              <p:cNvSpPr>
                <a:spLocks noChangeArrowheads="1"/>
              </p:cNvSpPr>
              <p:nvPr/>
            </p:nvSpPr>
            <p:spPr bwMode="auto">
              <a:xfrm>
                <a:off x="412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6" name="Oval 20"/>
              <p:cNvSpPr>
                <a:spLocks noChangeArrowheads="1"/>
              </p:cNvSpPr>
              <p:nvPr/>
            </p:nvSpPr>
            <p:spPr bwMode="auto">
              <a:xfrm>
                <a:off x="412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848" name="Oval 21"/>
            <p:cNvSpPr>
              <a:spLocks noChangeArrowheads="1"/>
            </p:cNvSpPr>
            <p:nvPr/>
          </p:nvSpPr>
          <p:spPr bwMode="auto">
            <a:xfrm>
              <a:off x="3264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5849" name="Group 22"/>
            <p:cNvGrpSpPr>
              <a:grpSpLocks/>
            </p:cNvGrpSpPr>
            <p:nvPr/>
          </p:nvGrpSpPr>
          <p:grpSpPr bwMode="auto">
            <a:xfrm>
              <a:off x="3528" y="2664"/>
              <a:ext cx="336" cy="96"/>
              <a:chOff x="3528" y="2664"/>
              <a:chExt cx="336" cy="96"/>
            </a:xfrm>
          </p:grpSpPr>
          <p:sp>
            <p:nvSpPr>
              <p:cNvPr id="35853" name="Oval 23"/>
              <p:cNvSpPr>
                <a:spLocks noChangeArrowheads="1"/>
              </p:cNvSpPr>
              <p:nvPr/>
            </p:nvSpPr>
            <p:spPr bwMode="auto">
              <a:xfrm>
                <a:off x="376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4" name="Oval 24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50" name="Group 25"/>
            <p:cNvGrpSpPr>
              <a:grpSpLocks/>
            </p:cNvGrpSpPr>
            <p:nvPr/>
          </p:nvGrpSpPr>
          <p:grpSpPr bwMode="auto">
            <a:xfrm>
              <a:off x="3576" y="3480"/>
              <a:ext cx="336" cy="96"/>
              <a:chOff x="3576" y="3480"/>
              <a:chExt cx="336" cy="96"/>
            </a:xfrm>
          </p:grpSpPr>
          <p:sp>
            <p:nvSpPr>
              <p:cNvPr id="35851" name="Oval 26"/>
              <p:cNvSpPr>
                <a:spLocks noChangeArrowheads="1"/>
              </p:cNvSpPr>
              <p:nvPr/>
            </p:nvSpPr>
            <p:spPr bwMode="auto">
              <a:xfrm>
                <a:off x="381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2" name="Oval 27"/>
              <p:cNvSpPr>
                <a:spLocks noChangeArrowheads="1"/>
              </p:cNvSpPr>
              <p:nvPr/>
            </p:nvSpPr>
            <p:spPr bwMode="auto">
              <a:xfrm>
                <a:off x="357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62218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2286000" y="4229100"/>
            <a:ext cx="1524000" cy="1654175"/>
            <a:chOff x="1440" y="2664"/>
            <a:chExt cx="960" cy="1042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1632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7906" name="Group 6"/>
            <p:cNvGrpSpPr>
              <a:grpSpLocks/>
            </p:cNvGrpSpPr>
            <p:nvPr/>
          </p:nvGrpSpPr>
          <p:grpSpPr bwMode="auto">
            <a:xfrm>
              <a:off x="1440" y="2928"/>
              <a:ext cx="96" cy="336"/>
              <a:chOff x="1440" y="2928"/>
              <a:chExt cx="96" cy="336"/>
            </a:xfrm>
          </p:grpSpPr>
          <p:sp>
            <p:nvSpPr>
              <p:cNvPr id="37914" name="Oval 7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15" name="Oval 8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07" name="Oval 9"/>
            <p:cNvSpPr>
              <a:spLocks noChangeArrowheads="1"/>
            </p:cNvSpPr>
            <p:nvPr/>
          </p:nvSpPr>
          <p:spPr bwMode="auto">
            <a:xfrm>
              <a:off x="2304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7908" name="Group 10"/>
            <p:cNvGrpSpPr>
              <a:grpSpLocks/>
            </p:cNvGrpSpPr>
            <p:nvPr/>
          </p:nvGrpSpPr>
          <p:grpSpPr bwMode="auto">
            <a:xfrm>
              <a:off x="1752" y="2664"/>
              <a:ext cx="336" cy="96"/>
              <a:chOff x="1752" y="2664"/>
              <a:chExt cx="336" cy="96"/>
            </a:xfrm>
          </p:grpSpPr>
          <p:sp>
            <p:nvSpPr>
              <p:cNvPr id="37912" name="Oval 11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13" name="Oval 12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909" name="Group 13"/>
            <p:cNvGrpSpPr>
              <a:grpSpLocks/>
            </p:cNvGrpSpPr>
            <p:nvPr/>
          </p:nvGrpSpPr>
          <p:grpSpPr bwMode="auto">
            <a:xfrm>
              <a:off x="1800" y="3480"/>
              <a:ext cx="336" cy="96"/>
              <a:chOff x="1800" y="3480"/>
              <a:chExt cx="336" cy="96"/>
            </a:xfrm>
          </p:grpSpPr>
          <p:sp>
            <p:nvSpPr>
              <p:cNvPr id="37910" name="Oval 14"/>
              <p:cNvSpPr>
                <a:spLocks noChangeArrowheads="1"/>
              </p:cNvSpPr>
              <p:nvPr/>
            </p:nvSpPr>
            <p:spPr bwMode="auto">
              <a:xfrm>
                <a:off x="20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11" name="Oval 15"/>
              <p:cNvSpPr>
                <a:spLocks noChangeArrowheads="1"/>
              </p:cNvSpPr>
              <p:nvPr/>
            </p:nvSpPr>
            <p:spPr bwMode="auto">
              <a:xfrm>
                <a:off x="180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5181600" y="4229100"/>
            <a:ext cx="1524000" cy="1654175"/>
            <a:chOff x="3264" y="2664"/>
            <a:chExt cx="960" cy="1042"/>
          </a:xfrm>
        </p:grpSpPr>
        <p:sp>
          <p:nvSpPr>
            <p:cNvPr id="37894" name="Rectangle 17"/>
            <p:cNvSpPr>
              <a:spLocks noChangeArrowheads="1"/>
            </p:cNvSpPr>
            <p:nvPr/>
          </p:nvSpPr>
          <p:spPr bwMode="auto">
            <a:xfrm>
              <a:off x="3408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7895" name="Group 18"/>
            <p:cNvGrpSpPr>
              <a:grpSpLocks/>
            </p:cNvGrpSpPr>
            <p:nvPr/>
          </p:nvGrpSpPr>
          <p:grpSpPr bwMode="auto">
            <a:xfrm>
              <a:off x="4128" y="2928"/>
              <a:ext cx="96" cy="336"/>
              <a:chOff x="4128" y="2928"/>
              <a:chExt cx="96" cy="336"/>
            </a:xfrm>
          </p:grpSpPr>
          <p:sp>
            <p:nvSpPr>
              <p:cNvPr id="37903" name="Oval 19"/>
              <p:cNvSpPr>
                <a:spLocks noChangeArrowheads="1"/>
              </p:cNvSpPr>
              <p:nvPr/>
            </p:nvSpPr>
            <p:spPr bwMode="auto">
              <a:xfrm>
                <a:off x="412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4" name="Oval 20"/>
              <p:cNvSpPr>
                <a:spLocks noChangeArrowheads="1"/>
              </p:cNvSpPr>
              <p:nvPr/>
            </p:nvSpPr>
            <p:spPr bwMode="auto">
              <a:xfrm>
                <a:off x="412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896" name="Oval 21"/>
            <p:cNvSpPr>
              <a:spLocks noChangeArrowheads="1"/>
            </p:cNvSpPr>
            <p:nvPr/>
          </p:nvSpPr>
          <p:spPr bwMode="auto">
            <a:xfrm>
              <a:off x="3264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7897" name="Group 22"/>
            <p:cNvGrpSpPr>
              <a:grpSpLocks/>
            </p:cNvGrpSpPr>
            <p:nvPr/>
          </p:nvGrpSpPr>
          <p:grpSpPr bwMode="auto">
            <a:xfrm>
              <a:off x="3528" y="2664"/>
              <a:ext cx="336" cy="96"/>
              <a:chOff x="3528" y="2664"/>
              <a:chExt cx="336" cy="96"/>
            </a:xfrm>
          </p:grpSpPr>
          <p:sp>
            <p:nvSpPr>
              <p:cNvPr id="37901" name="Oval 23"/>
              <p:cNvSpPr>
                <a:spLocks noChangeArrowheads="1"/>
              </p:cNvSpPr>
              <p:nvPr/>
            </p:nvSpPr>
            <p:spPr bwMode="auto">
              <a:xfrm>
                <a:off x="376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2" name="Oval 24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898" name="Group 25"/>
            <p:cNvGrpSpPr>
              <a:grpSpLocks/>
            </p:cNvGrpSpPr>
            <p:nvPr/>
          </p:nvGrpSpPr>
          <p:grpSpPr bwMode="auto">
            <a:xfrm>
              <a:off x="3576" y="3480"/>
              <a:ext cx="336" cy="96"/>
              <a:chOff x="3576" y="3480"/>
              <a:chExt cx="336" cy="96"/>
            </a:xfrm>
          </p:grpSpPr>
          <p:sp>
            <p:nvSpPr>
              <p:cNvPr id="37899" name="Oval 26"/>
              <p:cNvSpPr>
                <a:spLocks noChangeArrowheads="1"/>
              </p:cNvSpPr>
              <p:nvPr/>
            </p:nvSpPr>
            <p:spPr bwMode="auto">
              <a:xfrm>
                <a:off x="381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0" name="Oval 27"/>
              <p:cNvSpPr>
                <a:spLocks noChangeArrowheads="1"/>
              </p:cNvSpPr>
              <p:nvPr/>
            </p:nvSpPr>
            <p:spPr bwMode="auto">
              <a:xfrm>
                <a:off x="357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076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514600" y="4229100"/>
            <a:ext cx="1524000" cy="1654175"/>
            <a:chOff x="1584" y="2664"/>
            <a:chExt cx="960" cy="1042"/>
          </a:xfrm>
        </p:grpSpPr>
        <p:sp>
          <p:nvSpPr>
            <p:cNvPr id="39953" name="Rectangle 5"/>
            <p:cNvSpPr>
              <a:spLocks noChangeArrowheads="1"/>
            </p:cNvSpPr>
            <p:nvPr/>
          </p:nvSpPr>
          <p:spPr bwMode="auto">
            <a:xfrm>
              <a:off x="1776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9954" name="Group 6"/>
            <p:cNvGrpSpPr>
              <a:grpSpLocks/>
            </p:cNvGrpSpPr>
            <p:nvPr/>
          </p:nvGrpSpPr>
          <p:grpSpPr bwMode="auto">
            <a:xfrm>
              <a:off x="1584" y="2928"/>
              <a:ext cx="96" cy="336"/>
              <a:chOff x="1584" y="2928"/>
              <a:chExt cx="96" cy="336"/>
            </a:xfrm>
          </p:grpSpPr>
          <p:sp>
            <p:nvSpPr>
              <p:cNvPr id="39962" name="Oval 7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3" name="Oval 8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955" name="Oval 9"/>
            <p:cNvSpPr>
              <a:spLocks noChangeArrowheads="1"/>
            </p:cNvSpPr>
            <p:nvPr/>
          </p:nvSpPr>
          <p:spPr bwMode="auto">
            <a:xfrm>
              <a:off x="2448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9956" name="Group 10"/>
            <p:cNvGrpSpPr>
              <a:grpSpLocks/>
            </p:cNvGrpSpPr>
            <p:nvPr/>
          </p:nvGrpSpPr>
          <p:grpSpPr bwMode="auto">
            <a:xfrm>
              <a:off x="1896" y="2664"/>
              <a:ext cx="336" cy="96"/>
              <a:chOff x="1896" y="2664"/>
              <a:chExt cx="336" cy="96"/>
            </a:xfrm>
          </p:grpSpPr>
          <p:sp>
            <p:nvSpPr>
              <p:cNvPr id="39960" name="Oval 11"/>
              <p:cNvSpPr>
                <a:spLocks noChangeArrowheads="1"/>
              </p:cNvSpPr>
              <p:nvPr/>
            </p:nvSpPr>
            <p:spPr bwMode="auto">
              <a:xfrm>
                <a:off x="2136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1" name="Oval 12"/>
              <p:cNvSpPr>
                <a:spLocks noChangeArrowheads="1"/>
              </p:cNvSpPr>
              <p:nvPr/>
            </p:nvSpPr>
            <p:spPr bwMode="auto">
              <a:xfrm>
                <a:off x="1896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944" y="3480"/>
              <a:ext cx="336" cy="96"/>
              <a:chOff x="1944" y="3480"/>
              <a:chExt cx="336" cy="96"/>
            </a:xfrm>
          </p:grpSpPr>
          <p:sp>
            <p:nvSpPr>
              <p:cNvPr id="39958" name="Oval 14"/>
              <p:cNvSpPr>
                <a:spLocks noChangeArrowheads="1"/>
              </p:cNvSpPr>
              <p:nvPr/>
            </p:nvSpPr>
            <p:spPr bwMode="auto">
              <a:xfrm>
                <a:off x="2184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9" name="Oval 15"/>
              <p:cNvSpPr>
                <a:spLocks noChangeArrowheads="1"/>
              </p:cNvSpPr>
              <p:nvPr/>
            </p:nvSpPr>
            <p:spPr bwMode="auto">
              <a:xfrm>
                <a:off x="1944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9941" name="Group 16"/>
          <p:cNvGrpSpPr>
            <a:grpSpLocks/>
          </p:cNvGrpSpPr>
          <p:nvPr/>
        </p:nvGrpSpPr>
        <p:grpSpPr bwMode="auto">
          <a:xfrm>
            <a:off x="4953000" y="4229100"/>
            <a:ext cx="1524000" cy="1654175"/>
            <a:chOff x="3120" y="2664"/>
            <a:chExt cx="960" cy="1042"/>
          </a:xfrm>
        </p:grpSpPr>
        <p:sp>
          <p:nvSpPr>
            <p:cNvPr id="39942" name="Rectangle 17"/>
            <p:cNvSpPr>
              <a:spLocks noChangeArrowheads="1"/>
            </p:cNvSpPr>
            <p:nvPr/>
          </p:nvSpPr>
          <p:spPr bwMode="auto">
            <a:xfrm>
              <a:off x="3264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39943" name="Group 18"/>
            <p:cNvGrpSpPr>
              <a:grpSpLocks/>
            </p:cNvGrpSpPr>
            <p:nvPr/>
          </p:nvGrpSpPr>
          <p:grpSpPr bwMode="auto">
            <a:xfrm>
              <a:off x="3984" y="2928"/>
              <a:ext cx="96" cy="336"/>
              <a:chOff x="3984" y="2928"/>
              <a:chExt cx="96" cy="336"/>
            </a:xfrm>
          </p:grpSpPr>
          <p:sp>
            <p:nvSpPr>
              <p:cNvPr id="39951" name="Oval 19"/>
              <p:cNvSpPr>
                <a:spLocks noChangeArrowheads="1"/>
              </p:cNvSpPr>
              <p:nvPr/>
            </p:nvSpPr>
            <p:spPr bwMode="auto">
              <a:xfrm>
                <a:off x="3984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2" name="Oval 20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944" name="Oval 21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9945" name="Group 22"/>
            <p:cNvGrpSpPr>
              <a:grpSpLocks/>
            </p:cNvGrpSpPr>
            <p:nvPr/>
          </p:nvGrpSpPr>
          <p:grpSpPr bwMode="auto">
            <a:xfrm>
              <a:off x="3384" y="2664"/>
              <a:ext cx="336" cy="96"/>
              <a:chOff x="3384" y="2664"/>
              <a:chExt cx="336" cy="96"/>
            </a:xfrm>
          </p:grpSpPr>
          <p:sp>
            <p:nvSpPr>
              <p:cNvPr id="39949" name="Oval 23"/>
              <p:cNvSpPr>
                <a:spLocks noChangeArrowheads="1"/>
              </p:cNvSpPr>
              <p:nvPr/>
            </p:nvSpPr>
            <p:spPr bwMode="auto">
              <a:xfrm>
                <a:off x="3624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0" name="Oval 24"/>
              <p:cNvSpPr>
                <a:spLocks noChangeArrowheads="1"/>
              </p:cNvSpPr>
              <p:nvPr/>
            </p:nvSpPr>
            <p:spPr bwMode="auto">
              <a:xfrm>
                <a:off x="3384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946" name="Group 25"/>
            <p:cNvGrpSpPr>
              <a:grpSpLocks/>
            </p:cNvGrpSpPr>
            <p:nvPr/>
          </p:nvGrpSpPr>
          <p:grpSpPr bwMode="auto">
            <a:xfrm>
              <a:off x="3432" y="3480"/>
              <a:ext cx="336" cy="96"/>
              <a:chOff x="3432" y="3480"/>
              <a:chExt cx="336" cy="96"/>
            </a:xfrm>
          </p:grpSpPr>
          <p:sp>
            <p:nvSpPr>
              <p:cNvPr id="39947" name="Oval 26"/>
              <p:cNvSpPr>
                <a:spLocks noChangeArrowheads="1"/>
              </p:cNvSpPr>
              <p:nvPr/>
            </p:nvSpPr>
            <p:spPr bwMode="auto">
              <a:xfrm>
                <a:off x="3672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8" name="Oval 27"/>
              <p:cNvSpPr>
                <a:spLocks noChangeArrowheads="1"/>
              </p:cNvSpPr>
              <p:nvPr/>
            </p:nvSpPr>
            <p:spPr bwMode="auto">
              <a:xfrm>
                <a:off x="3432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5859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743200" y="4229100"/>
            <a:ext cx="1524000" cy="1654175"/>
            <a:chOff x="1728" y="2664"/>
            <a:chExt cx="960" cy="1042"/>
          </a:xfrm>
        </p:grpSpPr>
        <p:sp>
          <p:nvSpPr>
            <p:cNvPr id="42001" name="Rectangle 5"/>
            <p:cNvSpPr>
              <a:spLocks noChangeArrowheads="1"/>
            </p:cNvSpPr>
            <p:nvPr/>
          </p:nvSpPr>
          <p:spPr bwMode="auto">
            <a:xfrm>
              <a:off x="1920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2002" name="Group 6"/>
            <p:cNvGrpSpPr>
              <a:grpSpLocks/>
            </p:cNvGrpSpPr>
            <p:nvPr/>
          </p:nvGrpSpPr>
          <p:grpSpPr bwMode="auto">
            <a:xfrm>
              <a:off x="1728" y="2928"/>
              <a:ext cx="96" cy="336"/>
              <a:chOff x="1728" y="2928"/>
              <a:chExt cx="96" cy="336"/>
            </a:xfrm>
          </p:grpSpPr>
          <p:sp>
            <p:nvSpPr>
              <p:cNvPr id="42010" name="Oval 7"/>
              <p:cNvSpPr>
                <a:spLocks noChangeArrowheads="1"/>
              </p:cNvSpPr>
              <p:nvPr/>
            </p:nvSpPr>
            <p:spPr bwMode="auto">
              <a:xfrm>
                <a:off x="172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Oval 8"/>
              <p:cNvSpPr>
                <a:spLocks noChangeArrowheads="1"/>
              </p:cNvSpPr>
              <p:nvPr/>
            </p:nvSpPr>
            <p:spPr bwMode="auto">
              <a:xfrm>
                <a:off x="172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003" name="Oval 9"/>
            <p:cNvSpPr>
              <a:spLocks noChangeArrowheads="1"/>
            </p:cNvSpPr>
            <p:nvPr/>
          </p:nvSpPr>
          <p:spPr bwMode="auto">
            <a:xfrm>
              <a:off x="2592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2004" name="Group 10"/>
            <p:cNvGrpSpPr>
              <a:grpSpLocks/>
            </p:cNvGrpSpPr>
            <p:nvPr/>
          </p:nvGrpSpPr>
          <p:grpSpPr bwMode="auto">
            <a:xfrm>
              <a:off x="2040" y="2664"/>
              <a:ext cx="336" cy="96"/>
              <a:chOff x="2040" y="2664"/>
              <a:chExt cx="336" cy="96"/>
            </a:xfrm>
          </p:grpSpPr>
          <p:sp>
            <p:nvSpPr>
              <p:cNvPr id="42008" name="Oval 11"/>
              <p:cNvSpPr>
                <a:spLocks noChangeArrowheads="1"/>
              </p:cNvSpPr>
              <p:nvPr/>
            </p:nvSpPr>
            <p:spPr bwMode="auto">
              <a:xfrm>
                <a:off x="2280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12"/>
              <p:cNvSpPr>
                <a:spLocks noChangeArrowheads="1"/>
              </p:cNvSpPr>
              <p:nvPr/>
            </p:nvSpPr>
            <p:spPr bwMode="auto">
              <a:xfrm>
                <a:off x="2040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5" name="Group 13"/>
            <p:cNvGrpSpPr>
              <a:grpSpLocks/>
            </p:cNvGrpSpPr>
            <p:nvPr/>
          </p:nvGrpSpPr>
          <p:grpSpPr bwMode="auto">
            <a:xfrm>
              <a:off x="2088" y="3480"/>
              <a:ext cx="336" cy="96"/>
              <a:chOff x="2088" y="3480"/>
              <a:chExt cx="336" cy="96"/>
            </a:xfrm>
          </p:grpSpPr>
          <p:sp>
            <p:nvSpPr>
              <p:cNvPr id="42006" name="Oval 14"/>
              <p:cNvSpPr>
                <a:spLocks noChangeArrowheads="1"/>
              </p:cNvSpPr>
              <p:nvPr/>
            </p:nvSpPr>
            <p:spPr bwMode="auto">
              <a:xfrm>
                <a:off x="2328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15"/>
              <p:cNvSpPr>
                <a:spLocks noChangeArrowheads="1"/>
              </p:cNvSpPr>
              <p:nvPr/>
            </p:nvSpPr>
            <p:spPr bwMode="auto">
              <a:xfrm>
                <a:off x="2088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989" name="Group 16"/>
          <p:cNvGrpSpPr>
            <a:grpSpLocks/>
          </p:cNvGrpSpPr>
          <p:nvPr/>
        </p:nvGrpSpPr>
        <p:grpSpPr bwMode="auto">
          <a:xfrm>
            <a:off x="4800600" y="4229100"/>
            <a:ext cx="1524000" cy="1654175"/>
            <a:chOff x="3024" y="2664"/>
            <a:chExt cx="960" cy="1042"/>
          </a:xfrm>
        </p:grpSpPr>
        <p:sp>
          <p:nvSpPr>
            <p:cNvPr id="41990" name="Rectangle 17"/>
            <p:cNvSpPr>
              <a:spLocks noChangeArrowheads="1"/>
            </p:cNvSpPr>
            <p:nvPr/>
          </p:nvSpPr>
          <p:spPr bwMode="auto">
            <a:xfrm>
              <a:off x="3168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1991" name="Group 18"/>
            <p:cNvGrpSpPr>
              <a:grpSpLocks/>
            </p:cNvGrpSpPr>
            <p:nvPr/>
          </p:nvGrpSpPr>
          <p:grpSpPr bwMode="auto">
            <a:xfrm>
              <a:off x="3888" y="2928"/>
              <a:ext cx="96" cy="336"/>
              <a:chOff x="3888" y="2928"/>
              <a:chExt cx="96" cy="336"/>
            </a:xfrm>
          </p:grpSpPr>
          <p:sp>
            <p:nvSpPr>
              <p:cNvPr id="41999" name="Oval 19"/>
              <p:cNvSpPr>
                <a:spLocks noChangeArrowheads="1"/>
              </p:cNvSpPr>
              <p:nvPr/>
            </p:nvSpPr>
            <p:spPr bwMode="auto">
              <a:xfrm>
                <a:off x="388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20"/>
              <p:cNvSpPr>
                <a:spLocks noChangeArrowheads="1"/>
              </p:cNvSpPr>
              <p:nvPr/>
            </p:nvSpPr>
            <p:spPr bwMode="auto">
              <a:xfrm>
                <a:off x="388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992" name="Oval 21"/>
            <p:cNvSpPr>
              <a:spLocks noChangeArrowheads="1"/>
            </p:cNvSpPr>
            <p:nvPr/>
          </p:nvSpPr>
          <p:spPr bwMode="auto">
            <a:xfrm>
              <a:off x="3024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1993" name="Group 22"/>
            <p:cNvGrpSpPr>
              <a:grpSpLocks/>
            </p:cNvGrpSpPr>
            <p:nvPr/>
          </p:nvGrpSpPr>
          <p:grpSpPr bwMode="auto">
            <a:xfrm>
              <a:off x="3288" y="2664"/>
              <a:ext cx="336" cy="96"/>
              <a:chOff x="3288" y="2664"/>
              <a:chExt cx="336" cy="96"/>
            </a:xfrm>
          </p:grpSpPr>
          <p:sp>
            <p:nvSpPr>
              <p:cNvPr id="41997" name="Oval 23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Oval 24"/>
              <p:cNvSpPr>
                <a:spLocks noChangeArrowheads="1"/>
              </p:cNvSpPr>
              <p:nvPr/>
            </p:nvSpPr>
            <p:spPr bwMode="auto">
              <a:xfrm>
                <a:off x="328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994" name="Group 25"/>
            <p:cNvGrpSpPr>
              <a:grpSpLocks/>
            </p:cNvGrpSpPr>
            <p:nvPr/>
          </p:nvGrpSpPr>
          <p:grpSpPr bwMode="auto">
            <a:xfrm>
              <a:off x="3336" y="3480"/>
              <a:ext cx="336" cy="96"/>
              <a:chOff x="3336" y="3480"/>
              <a:chExt cx="336" cy="96"/>
            </a:xfrm>
          </p:grpSpPr>
          <p:sp>
            <p:nvSpPr>
              <p:cNvPr id="41995" name="Oval 26"/>
              <p:cNvSpPr>
                <a:spLocks noChangeArrowheads="1"/>
              </p:cNvSpPr>
              <p:nvPr/>
            </p:nvSpPr>
            <p:spPr bwMode="auto">
              <a:xfrm>
                <a:off x="357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Oval 27"/>
              <p:cNvSpPr>
                <a:spLocks noChangeArrowheads="1"/>
              </p:cNvSpPr>
              <p:nvPr/>
            </p:nvSpPr>
            <p:spPr bwMode="auto">
              <a:xfrm>
                <a:off x="333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544633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895600" y="4229100"/>
            <a:ext cx="1524000" cy="1654175"/>
            <a:chOff x="1824" y="2664"/>
            <a:chExt cx="960" cy="1042"/>
          </a:xfrm>
        </p:grpSpPr>
        <p:sp>
          <p:nvSpPr>
            <p:cNvPr id="44049" name="Rectangle 5"/>
            <p:cNvSpPr>
              <a:spLocks noChangeArrowheads="1"/>
            </p:cNvSpPr>
            <p:nvPr/>
          </p:nvSpPr>
          <p:spPr bwMode="auto">
            <a:xfrm>
              <a:off x="2016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4050" name="Group 6"/>
            <p:cNvGrpSpPr>
              <a:grpSpLocks/>
            </p:cNvGrpSpPr>
            <p:nvPr/>
          </p:nvGrpSpPr>
          <p:grpSpPr bwMode="auto">
            <a:xfrm>
              <a:off x="1824" y="2928"/>
              <a:ext cx="96" cy="336"/>
              <a:chOff x="1824" y="2928"/>
              <a:chExt cx="96" cy="336"/>
            </a:xfrm>
          </p:grpSpPr>
          <p:sp>
            <p:nvSpPr>
              <p:cNvPr id="44058" name="Oval 7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9" name="Oval 8"/>
              <p:cNvSpPr>
                <a:spLocks noChangeArrowheads="1"/>
              </p:cNvSpPr>
              <p:nvPr/>
            </p:nvSpPr>
            <p:spPr bwMode="auto">
              <a:xfrm>
                <a:off x="1824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1" name="Oval 9"/>
            <p:cNvSpPr>
              <a:spLocks noChangeArrowheads="1"/>
            </p:cNvSpPr>
            <p:nvPr/>
          </p:nvSpPr>
          <p:spPr bwMode="auto">
            <a:xfrm>
              <a:off x="2688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4052" name="Group 10"/>
            <p:cNvGrpSpPr>
              <a:grpSpLocks/>
            </p:cNvGrpSpPr>
            <p:nvPr/>
          </p:nvGrpSpPr>
          <p:grpSpPr bwMode="auto">
            <a:xfrm>
              <a:off x="2136" y="2664"/>
              <a:ext cx="336" cy="96"/>
              <a:chOff x="2136" y="2664"/>
              <a:chExt cx="336" cy="96"/>
            </a:xfrm>
          </p:grpSpPr>
          <p:sp>
            <p:nvSpPr>
              <p:cNvPr id="44056" name="Oval 11"/>
              <p:cNvSpPr>
                <a:spLocks noChangeArrowheads="1"/>
              </p:cNvSpPr>
              <p:nvPr/>
            </p:nvSpPr>
            <p:spPr bwMode="auto">
              <a:xfrm>
                <a:off x="2376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7" name="Oval 12"/>
              <p:cNvSpPr>
                <a:spLocks noChangeArrowheads="1"/>
              </p:cNvSpPr>
              <p:nvPr/>
            </p:nvSpPr>
            <p:spPr bwMode="auto">
              <a:xfrm>
                <a:off x="2136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4053" name="Group 13"/>
            <p:cNvGrpSpPr>
              <a:grpSpLocks/>
            </p:cNvGrpSpPr>
            <p:nvPr/>
          </p:nvGrpSpPr>
          <p:grpSpPr bwMode="auto">
            <a:xfrm>
              <a:off x="2184" y="3480"/>
              <a:ext cx="336" cy="96"/>
              <a:chOff x="2184" y="3480"/>
              <a:chExt cx="336" cy="96"/>
            </a:xfrm>
          </p:grpSpPr>
          <p:sp>
            <p:nvSpPr>
              <p:cNvPr id="44054" name="Oval 14"/>
              <p:cNvSpPr>
                <a:spLocks noChangeArrowheads="1"/>
              </p:cNvSpPr>
              <p:nvPr/>
            </p:nvSpPr>
            <p:spPr bwMode="auto">
              <a:xfrm>
                <a:off x="2424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5" name="Oval 15"/>
              <p:cNvSpPr>
                <a:spLocks noChangeArrowheads="1"/>
              </p:cNvSpPr>
              <p:nvPr/>
            </p:nvSpPr>
            <p:spPr bwMode="auto">
              <a:xfrm>
                <a:off x="2184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4037" name="Group 16"/>
          <p:cNvGrpSpPr>
            <a:grpSpLocks/>
          </p:cNvGrpSpPr>
          <p:nvPr/>
        </p:nvGrpSpPr>
        <p:grpSpPr bwMode="auto">
          <a:xfrm>
            <a:off x="4648200" y="4229100"/>
            <a:ext cx="1524000" cy="1654175"/>
            <a:chOff x="2928" y="2664"/>
            <a:chExt cx="960" cy="1042"/>
          </a:xfrm>
        </p:grpSpPr>
        <p:sp>
          <p:nvSpPr>
            <p:cNvPr id="44038" name="Rectangle 17"/>
            <p:cNvSpPr>
              <a:spLocks noChangeArrowheads="1"/>
            </p:cNvSpPr>
            <p:nvPr/>
          </p:nvSpPr>
          <p:spPr bwMode="auto">
            <a:xfrm>
              <a:off x="3072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4039" name="Group 18"/>
            <p:cNvGrpSpPr>
              <a:grpSpLocks/>
            </p:cNvGrpSpPr>
            <p:nvPr/>
          </p:nvGrpSpPr>
          <p:grpSpPr bwMode="auto">
            <a:xfrm>
              <a:off x="3792" y="2928"/>
              <a:ext cx="96" cy="336"/>
              <a:chOff x="3792" y="2928"/>
              <a:chExt cx="96" cy="336"/>
            </a:xfrm>
          </p:grpSpPr>
          <p:sp>
            <p:nvSpPr>
              <p:cNvPr id="44047" name="Oval 19"/>
              <p:cNvSpPr>
                <a:spLocks noChangeArrowheads="1"/>
              </p:cNvSpPr>
              <p:nvPr/>
            </p:nvSpPr>
            <p:spPr bwMode="auto">
              <a:xfrm>
                <a:off x="3792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Oval 20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40" name="Oval 21"/>
            <p:cNvSpPr>
              <a:spLocks noChangeArrowheads="1"/>
            </p:cNvSpPr>
            <p:nvPr/>
          </p:nvSpPr>
          <p:spPr bwMode="auto">
            <a:xfrm>
              <a:off x="2928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4041" name="Group 22"/>
            <p:cNvGrpSpPr>
              <a:grpSpLocks/>
            </p:cNvGrpSpPr>
            <p:nvPr/>
          </p:nvGrpSpPr>
          <p:grpSpPr bwMode="auto">
            <a:xfrm>
              <a:off x="3192" y="2664"/>
              <a:ext cx="336" cy="96"/>
              <a:chOff x="3192" y="2664"/>
              <a:chExt cx="336" cy="96"/>
            </a:xfrm>
          </p:grpSpPr>
          <p:sp>
            <p:nvSpPr>
              <p:cNvPr id="44045" name="Oval 23"/>
              <p:cNvSpPr>
                <a:spLocks noChangeArrowheads="1"/>
              </p:cNvSpPr>
              <p:nvPr/>
            </p:nvSpPr>
            <p:spPr bwMode="auto">
              <a:xfrm>
                <a:off x="343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Oval 24"/>
              <p:cNvSpPr>
                <a:spLocks noChangeArrowheads="1"/>
              </p:cNvSpPr>
              <p:nvPr/>
            </p:nvSpPr>
            <p:spPr bwMode="auto">
              <a:xfrm>
                <a:off x="31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4042" name="Group 25"/>
            <p:cNvGrpSpPr>
              <a:grpSpLocks/>
            </p:cNvGrpSpPr>
            <p:nvPr/>
          </p:nvGrpSpPr>
          <p:grpSpPr bwMode="auto">
            <a:xfrm>
              <a:off x="3240" y="3480"/>
              <a:ext cx="336" cy="96"/>
              <a:chOff x="3240" y="3480"/>
              <a:chExt cx="336" cy="96"/>
            </a:xfrm>
          </p:grpSpPr>
          <p:sp>
            <p:nvSpPr>
              <p:cNvPr id="44043" name="Oval 26"/>
              <p:cNvSpPr>
                <a:spLocks noChangeArrowheads="1"/>
              </p:cNvSpPr>
              <p:nvPr/>
            </p:nvSpPr>
            <p:spPr bwMode="auto">
              <a:xfrm>
                <a:off x="348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Oval 27"/>
              <p:cNvSpPr>
                <a:spLocks noChangeArrowheads="1"/>
              </p:cNvSpPr>
              <p:nvPr/>
            </p:nvSpPr>
            <p:spPr bwMode="auto">
              <a:xfrm>
                <a:off x="32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1141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048000" y="4229100"/>
            <a:ext cx="1524000" cy="1654175"/>
            <a:chOff x="1920" y="2664"/>
            <a:chExt cx="960" cy="1042"/>
          </a:xfrm>
        </p:grpSpPr>
        <p:sp>
          <p:nvSpPr>
            <p:cNvPr id="46097" name="Rectangle 5"/>
            <p:cNvSpPr>
              <a:spLocks noChangeArrowheads="1"/>
            </p:cNvSpPr>
            <p:nvPr/>
          </p:nvSpPr>
          <p:spPr bwMode="auto">
            <a:xfrm>
              <a:off x="2112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6098" name="Group 6"/>
            <p:cNvGrpSpPr>
              <a:grpSpLocks/>
            </p:cNvGrpSpPr>
            <p:nvPr/>
          </p:nvGrpSpPr>
          <p:grpSpPr bwMode="auto">
            <a:xfrm>
              <a:off x="1920" y="2928"/>
              <a:ext cx="96" cy="336"/>
              <a:chOff x="1920" y="2928"/>
              <a:chExt cx="96" cy="336"/>
            </a:xfrm>
          </p:grpSpPr>
          <p:sp>
            <p:nvSpPr>
              <p:cNvPr id="46106" name="Oval 7"/>
              <p:cNvSpPr>
                <a:spLocks noChangeArrowheads="1"/>
              </p:cNvSpPr>
              <p:nvPr/>
            </p:nvSpPr>
            <p:spPr bwMode="auto">
              <a:xfrm>
                <a:off x="192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7" name="Oval 8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099" name="Oval 9"/>
            <p:cNvSpPr>
              <a:spLocks noChangeArrowheads="1"/>
            </p:cNvSpPr>
            <p:nvPr/>
          </p:nvSpPr>
          <p:spPr bwMode="auto">
            <a:xfrm>
              <a:off x="2784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6100" name="Group 10"/>
            <p:cNvGrpSpPr>
              <a:grpSpLocks/>
            </p:cNvGrpSpPr>
            <p:nvPr/>
          </p:nvGrpSpPr>
          <p:grpSpPr bwMode="auto">
            <a:xfrm>
              <a:off x="2232" y="2664"/>
              <a:ext cx="336" cy="96"/>
              <a:chOff x="2232" y="2664"/>
              <a:chExt cx="336" cy="96"/>
            </a:xfrm>
          </p:grpSpPr>
          <p:sp>
            <p:nvSpPr>
              <p:cNvPr id="46104" name="Oval 11"/>
              <p:cNvSpPr>
                <a:spLocks noChangeArrowheads="1"/>
              </p:cNvSpPr>
              <p:nvPr/>
            </p:nvSpPr>
            <p:spPr bwMode="auto">
              <a:xfrm>
                <a:off x="247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5" name="Oval 12"/>
              <p:cNvSpPr>
                <a:spLocks noChangeArrowheads="1"/>
              </p:cNvSpPr>
              <p:nvPr/>
            </p:nvSpPr>
            <p:spPr bwMode="auto">
              <a:xfrm>
                <a:off x="223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101" name="Group 13"/>
            <p:cNvGrpSpPr>
              <a:grpSpLocks/>
            </p:cNvGrpSpPr>
            <p:nvPr/>
          </p:nvGrpSpPr>
          <p:grpSpPr bwMode="auto">
            <a:xfrm>
              <a:off x="2280" y="3480"/>
              <a:ext cx="336" cy="96"/>
              <a:chOff x="2280" y="3480"/>
              <a:chExt cx="336" cy="96"/>
            </a:xfrm>
          </p:grpSpPr>
          <p:sp>
            <p:nvSpPr>
              <p:cNvPr id="46102" name="Oval 14"/>
              <p:cNvSpPr>
                <a:spLocks noChangeArrowheads="1"/>
              </p:cNvSpPr>
              <p:nvPr/>
            </p:nvSpPr>
            <p:spPr bwMode="auto">
              <a:xfrm>
                <a:off x="252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3" name="Oval 15"/>
              <p:cNvSpPr>
                <a:spLocks noChangeArrowheads="1"/>
              </p:cNvSpPr>
              <p:nvPr/>
            </p:nvSpPr>
            <p:spPr bwMode="auto">
              <a:xfrm>
                <a:off x="228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6085" name="Group 16"/>
          <p:cNvGrpSpPr>
            <a:grpSpLocks/>
          </p:cNvGrpSpPr>
          <p:nvPr/>
        </p:nvGrpSpPr>
        <p:grpSpPr bwMode="auto">
          <a:xfrm>
            <a:off x="4419600" y="4229100"/>
            <a:ext cx="1524000" cy="1654175"/>
            <a:chOff x="2784" y="2664"/>
            <a:chExt cx="960" cy="1042"/>
          </a:xfrm>
        </p:grpSpPr>
        <p:sp>
          <p:nvSpPr>
            <p:cNvPr id="46086" name="Rectangle 17"/>
            <p:cNvSpPr>
              <a:spLocks noChangeArrowheads="1"/>
            </p:cNvSpPr>
            <p:nvPr/>
          </p:nvSpPr>
          <p:spPr bwMode="auto">
            <a:xfrm>
              <a:off x="2928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6087" name="Group 18"/>
            <p:cNvGrpSpPr>
              <a:grpSpLocks/>
            </p:cNvGrpSpPr>
            <p:nvPr/>
          </p:nvGrpSpPr>
          <p:grpSpPr bwMode="auto">
            <a:xfrm>
              <a:off x="3648" y="2928"/>
              <a:ext cx="96" cy="336"/>
              <a:chOff x="3648" y="2928"/>
              <a:chExt cx="96" cy="336"/>
            </a:xfrm>
          </p:grpSpPr>
          <p:sp>
            <p:nvSpPr>
              <p:cNvPr id="46095" name="Oval 19"/>
              <p:cNvSpPr>
                <a:spLocks noChangeArrowheads="1"/>
              </p:cNvSpPr>
              <p:nvPr/>
            </p:nvSpPr>
            <p:spPr bwMode="auto">
              <a:xfrm>
                <a:off x="364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6" name="Oval 20"/>
              <p:cNvSpPr>
                <a:spLocks noChangeArrowheads="1"/>
              </p:cNvSpPr>
              <p:nvPr/>
            </p:nvSpPr>
            <p:spPr bwMode="auto">
              <a:xfrm>
                <a:off x="364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088" name="Oval 21"/>
            <p:cNvSpPr>
              <a:spLocks noChangeArrowheads="1"/>
            </p:cNvSpPr>
            <p:nvPr/>
          </p:nvSpPr>
          <p:spPr bwMode="auto">
            <a:xfrm>
              <a:off x="2784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6089" name="Group 22"/>
            <p:cNvGrpSpPr>
              <a:grpSpLocks/>
            </p:cNvGrpSpPr>
            <p:nvPr/>
          </p:nvGrpSpPr>
          <p:grpSpPr bwMode="auto">
            <a:xfrm>
              <a:off x="3048" y="2664"/>
              <a:ext cx="336" cy="96"/>
              <a:chOff x="3048" y="2664"/>
              <a:chExt cx="336" cy="96"/>
            </a:xfrm>
          </p:grpSpPr>
          <p:sp>
            <p:nvSpPr>
              <p:cNvPr id="46093" name="Oval 23"/>
              <p:cNvSpPr>
                <a:spLocks noChangeArrowheads="1"/>
              </p:cNvSpPr>
              <p:nvPr/>
            </p:nvSpPr>
            <p:spPr bwMode="auto">
              <a:xfrm>
                <a:off x="328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4" name="Oval 24"/>
              <p:cNvSpPr>
                <a:spLocks noChangeArrowheads="1"/>
              </p:cNvSpPr>
              <p:nvPr/>
            </p:nvSpPr>
            <p:spPr bwMode="auto">
              <a:xfrm>
                <a:off x="304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090" name="Group 25"/>
            <p:cNvGrpSpPr>
              <a:grpSpLocks/>
            </p:cNvGrpSpPr>
            <p:nvPr/>
          </p:nvGrpSpPr>
          <p:grpSpPr bwMode="auto">
            <a:xfrm>
              <a:off x="3096" y="3480"/>
              <a:ext cx="336" cy="96"/>
              <a:chOff x="3096" y="3480"/>
              <a:chExt cx="336" cy="96"/>
            </a:xfrm>
          </p:grpSpPr>
          <p:sp>
            <p:nvSpPr>
              <p:cNvPr id="46091" name="Oval 26"/>
              <p:cNvSpPr>
                <a:spLocks noChangeArrowheads="1"/>
              </p:cNvSpPr>
              <p:nvPr/>
            </p:nvSpPr>
            <p:spPr bwMode="auto">
              <a:xfrm>
                <a:off x="333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2" name="Oval 27"/>
              <p:cNvSpPr>
                <a:spLocks noChangeArrowheads="1"/>
              </p:cNvSpPr>
              <p:nvPr/>
            </p:nvSpPr>
            <p:spPr bwMode="auto">
              <a:xfrm>
                <a:off x="309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50035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Both end with full orbitals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3048000" y="4229100"/>
            <a:ext cx="1524000" cy="1654175"/>
            <a:chOff x="1920" y="2664"/>
            <a:chExt cx="960" cy="1042"/>
          </a:xfrm>
        </p:grpSpPr>
        <p:sp>
          <p:nvSpPr>
            <p:cNvPr id="48145" name="Rectangle 5"/>
            <p:cNvSpPr>
              <a:spLocks noChangeArrowheads="1"/>
            </p:cNvSpPr>
            <p:nvPr/>
          </p:nvSpPr>
          <p:spPr bwMode="auto">
            <a:xfrm>
              <a:off x="2112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8146" name="Group 6"/>
            <p:cNvGrpSpPr>
              <a:grpSpLocks/>
            </p:cNvGrpSpPr>
            <p:nvPr/>
          </p:nvGrpSpPr>
          <p:grpSpPr bwMode="auto">
            <a:xfrm>
              <a:off x="1920" y="2928"/>
              <a:ext cx="96" cy="336"/>
              <a:chOff x="1920" y="2928"/>
              <a:chExt cx="96" cy="336"/>
            </a:xfrm>
          </p:grpSpPr>
          <p:sp>
            <p:nvSpPr>
              <p:cNvPr id="48154" name="Oval 7"/>
              <p:cNvSpPr>
                <a:spLocks noChangeArrowheads="1"/>
              </p:cNvSpPr>
              <p:nvPr/>
            </p:nvSpPr>
            <p:spPr bwMode="auto">
              <a:xfrm>
                <a:off x="192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155" name="Oval 8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7" name="Oval 9"/>
            <p:cNvSpPr>
              <a:spLocks noChangeArrowheads="1"/>
            </p:cNvSpPr>
            <p:nvPr/>
          </p:nvSpPr>
          <p:spPr bwMode="auto">
            <a:xfrm>
              <a:off x="2784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8148" name="Group 10"/>
            <p:cNvGrpSpPr>
              <a:grpSpLocks/>
            </p:cNvGrpSpPr>
            <p:nvPr/>
          </p:nvGrpSpPr>
          <p:grpSpPr bwMode="auto">
            <a:xfrm>
              <a:off x="2232" y="2664"/>
              <a:ext cx="336" cy="96"/>
              <a:chOff x="2232" y="2664"/>
              <a:chExt cx="336" cy="96"/>
            </a:xfrm>
          </p:grpSpPr>
          <p:sp>
            <p:nvSpPr>
              <p:cNvPr id="48152" name="Oval 11"/>
              <p:cNvSpPr>
                <a:spLocks noChangeArrowheads="1"/>
              </p:cNvSpPr>
              <p:nvPr/>
            </p:nvSpPr>
            <p:spPr bwMode="auto">
              <a:xfrm>
                <a:off x="247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153" name="Oval 12"/>
              <p:cNvSpPr>
                <a:spLocks noChangeArrowheads="1"/>
              </p:cNvSpPr>
              <p:nvPr/>
            </p:nvSpPr>
            <p:spPr bwMode="auto">
              <a:xfrm>
                <a:off x="223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8149" name="Group 13"/>
            <p:cNvGrpSpPr>
              <a:grpSpLocks/>
            </p:cNvGrpSpPr>
            <p:nvPr/>
          </p:nvGrpSpPr>
          <p:grpSpPr bwMode="auto">
            <a:xfrm>
              <a:off x="2280" y="3480"/>
              <a:ext cx="336" cy="96"/>
              <a:chOff x="2280" y="3480"/>
              <a:chExt cx="336" cy="96"/>
            </a:xfrm>
          </p:grpSpPr>
          <p:sp>
            <p:nvSpPr>
              <p:cNvPr id="48150" name="Oval 14"/>
              <p:cNvSpPr>
                <a:spLocks noChangeArrowheads="1"/>
              </p:cNvSpPr>
              <p:nvPr/>
            </p:nvSpPr>
            <p:spPr bwMode="auto">
              <a:xfrm>
                <a:off x="252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151" name="Oval 15"/>
              <p:cNvSpPr>
                <a:spLocks noChangeArrowheads="1"/>
              </p:cNvSpPr>
              <p:nvPr/>
            </p:nvSpPr>
            <p:spPr bwMode="auto">
              <a:xfrm>
                <a:off x="228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8133" name="Group 16"/>
          <p:cNvGrpSpPr>
            <a:grpSpLocks/>
          </p:cNvGrpSpPr>
          <p:nvPr/>
        </p:nvGrpSpPr>
        <p:grpSpPr bwMode="auto">
          <a:xfrm>
            <a:off x="4419600" y="4229100"/>
            <a:ext cx="1524000" cy="1654175"/>
            <a:chOff x="2784" y="2664"/>
            <a:chExt cx="960" cy="1042"/>
          </a:xfrm>
        </p:grpSpPr>
        <p:sp>
          <p:nvSpPr>
            <p:cNvPr id="48134" name="Rectangle 17"/>
            <p:cNvSpPr>
              <a:spLocks noChangeArrowheads="1"/>
            </p:cNvSpPr>
            <p:nvPr/>
          </p:nvSpPr>
          <p:spPr bwMode="auto">
            <a:xfrm>
              <a:off x="2928" y="2688"/>
              <a:ext cx="624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0">
                  <a:solidFill>
                    <a:srgbClr val="FFFFFF"/>
                  </a:solidFill>
                  <a:latin typeface="Arial" charset="0"/>
                </a:rPr>
                <a:t>F</a:t>
              </a:r>
            </a:p>
          </p:txBody>
        </p:sp>
        <p:grpSp>
          <p:nvGrpSpPr>
            <p:cNvPr id="48135" name="Group 18"/>
            <p:cNvGrpSpPr>
              <a:grpSpLocks/>
            </p:cNvGrpSpPr>
            <p:nvPr/>
          </p:nvGrpSpPr>
          <p:grpSpPr bwMode="auto">
            <a:xfrm>
              <a:off x="3648" y="2928"/>
              <a:ext cx="96" cy="336"/>
              <a:chOff x="3648" y="2928"/>
              <a:chExt cx="96" cy="336"/>
            </a:xfrm>
          </p:grpSpPr>
          <p:sp>
            <p:nvSpPr>
              <p:cNvPr id="48143" name="Oval 19"/>
              <p:cNvSpPr>
                <a:spLocks noChangeArrowheads="1"/>
              </p:cNvSpPr>
              <p:nvPr/>
            </p:nvSpPr>
            <p:spPr bwMode="auto">
              <a:xfrm>
                <a:off x="364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4" name="Oval 20"/>
              <p:cNvSpPr>
                <a:spLocks noChangeArrowheads="1"/>
              </p:cNvSpPr>
              <p:nvPr/>
            </p:nvSpPr>
            <p:spPr bwMode="auto">
              <a:xfrm>
                <a:off x="364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36" name="Oval 21"/>
            <p:cNvSpPr>
              <a:spLocks noChangeArrowheads="1"/>
            </p:cNvSpPr>
            <p:nvPr/>
          </p:nvSpPr>
          <p:spPr bwMode="auto">
            <a:xfrm>
              <a:off x="2784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48137" name="Group 22"/>
            <p:cNvGrpSpPr>
              <a:grpSpLocks/>
            </p:cNvGrpSpPr>
            <p:nvPr/>
          </p:nvGrpSpPr>
          <p:grpSpPr bwMode="auto">
            <a:xfrm>
              <a:off x="3048" y="2664"/>
              <a:ext cx="336" cy="96"/>
              <a:chOff x="3048" y="2664"/>
              <a:chExt cx="336" cy="96"/>
            </a:xfrm>
          </p:grpSpPr>
          <p:sp>
            <p:nvSpPr>
              <p:cNvPr id="48141" name="Oval 23"/>
              <p:cNvSpPr>
                <a:spLocks noChangeArrowheads="1"/>
              </p:cNvSpPr>
              <p:nvPr/>
            </p:nvSpPr>
            <p:spPr bwMode="auto">
              <a:xfrm>
                <a:off x="328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2" name="Oval 24"/>
              <p:cNvSpPr>
                <a:spLocks noChangeArrowheads="1"/>
              </p:cNvSpPr>
              <p:nvPr/>
            </p:nvSpPr>
            <p:spPr bwMode="auto">
              <a:xfrm>
                <a:off x="304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8138" name="Group 25"/>
            <p:cNvGrpSpPr>
              <a:grpSpLocks/>
            </p:cNvGrpSpPr>
            <p:nvPr/>
          </p:nvGrpSpPr>
          <p:grpSpPr bwMode="auto">
            <a:xfrm>
              <a:off x="3096" y="3480"/>
              <a:ext cx="336" cy="96"/>
              <a:chOff x="3096" y="3480"/>
              <a:chExt cx="336" cy="96"/>
            </a:xfrm>
          </p:grpSpPr>
          <p:sp>
            <p:nvSpPr>
              <p:cNvPr id="48139" name="Oval 26"/>
              <p:cNvSpPr>
                <a:spLocks noChangeArrowheads="1"/>
              </p:cNvSpPr>
              <p:nvPr/>
            </p:nvSpPr>
            <p:spPr bwMode="auto">
              <a:xfrm>
                <a:off x="333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Oval 27"/>
              <p:cNvSpPr>
                <a:spLocks noChangeArrowheads="1"/>
              </p:cNvSpPr>
              <p:nvPr/>
            </p:nvSpPr>
            <p:spPr bwMode="auto">
              <a:xfrm>
                <a:off x="309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27747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Both end with full orbitals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352800" y="4267200"/>
            <a:ext cx="99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>
                <a:solidFill>
                  <a:srgbClr val="FFFFFF"/>
                </a:solidFill>
                <a:latin typeface="Arial" charset="0"/>
              </a:rPr>
              <a:t>F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3048000" y="4648200"/>
            <a:ext cx="152400" cy="533400"/>
            <a:chOff x="1920" y="2928"/>
            <a:chExt cx="96" cy="336"/>
          </a:xfrm>
        </p:grpSpPr>
        <p:sp>
          <p:nvSpPr>
            <p:cNvPr id="50202" name="Oval 6"/>
            <p:cNvSpPr>
              <a:spLocks noChangeArrowheads="1"/>
            </p:cNvSpPr>
            <p:nvPr/>
          </p:nvSpPr>
          <p:spPr bwMode="auto">
            <a:xfrm>
              <a:off x="1920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0203" name="Oval 7"/>
            <p:cNvSpPr>
              <a:spLocks noChangeArrowheads="1"/>
            </p:cNvSpPr>
            <p:nvPr/>
          </p:nvSpPr>
          <p:spPr bwMode="auto">
            <a:xfrm>
              <a:off x="1920" y="316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182" name="Oval 8"/>
          <p:cNvSpPr>
            <a:spLocks noChangeArrowheads="1"/>
          </p:cNvSpPr>
          <p:nvPr/>
        </p:nvSpPr>
        <p:spPr bwMode="auto">
          <a:xfrm>
            <a:off x="44196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50183" name="Group 9"/>
          <p:cNvGrpSpPr>
            <a:grpSpLocks/>
          </p:cNvGrpSpPr>
          <p:nvPr/>
        </p:nvGrpSpPr>
        <p:grpSpPr bwMode="auto">
          <a:xfrm>
            <a:off x="3543300" y="4229100"/>
            <a:ext cx="533400" cy="152400"/>
            <a:chOff x="2232" y="2664"/>
            <a:chExt cx="336" cy="96"/>
          </a:xfrm>
        </p:grpSpPr>
        <p:sp>
          <p:nvSpPr>
            <p:cNvPr id="50200" name="Oval 10"/>
            <p:cNvSpPr>
              <a:spLocks noChangeArrowheads="1"/>
            </p:cNvSpPr>
            <p:nvPr/>
          </p:nvSpPr>
          <p:spPr bwMode="auto">
            <a:xfrm>
              <a:off x="2472" y="26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0201" name="Oval 11"/>
            <p:cNvSpPr>
              <a:spLocks noChangeArrowheads="1"/>
            </p:cNvSpPr>
            <p:nvPr/>
          </p:nvSpPr>
          <p:spPr bwMode="auto">
            <a:xfrm>
              <a:off x="2232" y="26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3619500" y="5524500"/>
            <a:ext cx="533400" cy="152400"/>
            <a:chOff x="2280" y="3480"/>
            <a:chExt cx="336" cy="96"/>
          </a:xfrm>
        </p:grpSpPr>
        <p:sp>
          <p:nvSpPr>
            <p:cNvPr id="50198" name="Oval 13"/>
            <p:cNvSpPr>
              <a:spLocks noChangeArrowheads="1"/>
            </p:cNvSpPr>
            <p:nvPr/>
          </p:nvSpPr>
          <p:spPr bwMode="auto">
            <a:xfrm>
              <a:off x="2520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0199" name="Oval 14"/>
            <p:cNvSpPr>
              <a:spLocks noChangeArrowheads="1"/>
            </p:cNvSpPr>
            <p:nvPr/>
          </p:nvSpPr>
          <p:spPr bwMode="auto">
            <a:xfrm>
              <a:off x="2280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4648200" y="4267200"/>
            <a:ext cx="99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>
                <a:solidFill>
                  <a:srgbClr val="FFFF00"/>
                </a:solidFill>
                <a:latin typeface="Arial" charset="0"/>
              </a:rPr>
              <a:t>F</a:t>
            </a:r>
          </a:p>
        </p:txBody>
      </p:sp>
      <p:grpSp>
        <p:nvGrpSpPr>
          <p:cNvPr id="50186" name="Group 16"/>
          <p:cNvGrpSpPr>
            <a:grpSpLocks/>
          </p:cNvGrpSpPr>
          <p:nvPr/>
        </p:nvGrpSpPr>
        <p:grpSpPr bwMode="auto">
          <a:xfrm>
            <a:off x="5791200" y="4648200"/>
            <a:ext cx="152400" cy="533400"/>
            <a:chOff x="3648" y="2928"/>
            <a:chExt cx="96" cy="336"/>
          </a:xfrm>
        </p:grpSpPr>
        <p:sp>
          <p:nvSpPr>
            <p:cNvPr id="50196" name="Oval 17"/>
            <p:cNvSpPr>
              <a:spLocks noChangeArrowheads="1"/>
            </p:cNvSpPr>
            <p:nvPr/>
          </p:nvSpPr>
          <p:spPr bwMode="auto">
            <a:xfrm>
              <a:off x="36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0197" name="Oval 18"/>
            <p:cNvSpPr>
              <a:spLocks noChangeArrowheads="1"/>
            </p:cNvSpPr>
            <p:nvPr/>
          </p:nvSpPr>
          <p:spPr bwMode="auto">
            <a:xfrm>
              <a:off x="3648" y="31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187" name="Oval 19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50188" name="Group 20"/>
          <p:cNvGrpSpPr>
            <a:grpSpLocks/>
          </p:cNvGrpSpPr>
          <p:nvPr/>
        </p:nvGrpSpPr>
        <p:grpSpPr bwMode="auto">
          <a:xfrm>
            <a:off x="4838700" y="4229100"/>
            <a:ext cx="533400" cy="152400"/>
            <a:chOff x="3048" y="2664"/>
            <a:chExt cx="336" cy="96"/>
          </a:xfrm>
        </p:grpSpPr>
        <p:sp>
          <p:nvSpPr>
            <p:cNvPr id="50194" name="Oval 21"/>
            <p:cNvSpPr>
              <a:spLocks noChangeArrowheads="1"/>
            </p:cNvSpPr>
            <p:nvPr/>
          </p:nvSpPr>
          <p:spPr bwMode="auto">
            <a:xfrm>
              <a:off x="3288" y="26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0195" name="Oval 22"/>
            <p:cNvSpPr>
              <a:spLocks noChangeArrowheads="1"/>
            </p:cNvSpPr>
            <p:nvPr/>
          </p:nvSpPr>
          <p:spPr bwMode="auto">
            <a:xfrm>
              <a:off x="3048" y="26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189" name="Group 23"/>
          <p:cNvGrpSpPr>
            <a:grpSpLocks/>
          </p:cNvGrpSpPr>
          <p:nvPr/>
        </p:nvGrpSpPr>
        <p:grpSpPr bwMode="auto">
          <a:xfrm>
            <a:off x="4914900" y="5524500"/>
            <a:ext cx="533400" cy="152400"/>
            <a:chOff x="3096" y="3480"/>
            <a:chExt cx="336" cy="96"/>
          </a:xfrm>
        </p:grpSpPr>
        <p:sp>
          <p:nvSpPr>
            <p:cNvPr id="50192" name="Oval 24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0193" name="Oval 25"/>
            <p:cNvSpPr>
              <a:spLocks noChangeArrowheads="1"/>
            </p:cNvSpPr>
            <p:nvPr/>
          </p:nvSpPr>
          <p:spPr bwMode="auto">
            <a:xfrm>
              <a:off x="3096" y="348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190" name="AutoShape 26"/>
          <p:cNvSpPr>
            <a:spLocks noChangeArrowheads="1"/>
          </p:cNvSpPr>
          <p:nvPr/>
        </p:nvSpPr>
        <p:spPr bwMode="auto">
          <a:xfrm>
            <a:off x="5949950" y="3892550"/>
            <a:ext cx="2806700" cy="2044700"/>
          </a:xfrm>
          <a:prstGeom prst="leftArrow">
            <a:avLst>
              <a:gd name="adj1" fmla="val 50000"/>
              <a:gd name="adj2" fmla="val 6862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91" name="Rectangle 27"/>
          <p:cNvSpPr>
            <a:spLocks noChangeArrowheads="1"/>
          </p:cNvSpPr>
          <p:nvPr/>
        </p:nvSpPr>
        <p:spPr bwMode="auto">
          <a:xfrm>
            <a:off x="6629400" y="4419600"/>
            <a:ext cx="205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Arial" charset="0"/>
              </a:rPr>
              <a:t>8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13895802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Law of Electric Charges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162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618637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Things that are negatively </a:t>
            </a:r>
            <a:r>
              <a:rPr lang="en-US" b="1" dirty="0"/>
              <a:t>charged</a:t>
            </a:r>
            <a:r>
              <a:rPr lang="en-US" dirty="0"/>
              <a:t> and things that are </a:t>
            </a:r>
            <a:r>
              <a:rPr lang="en-US" dirty="0" smtClean="0"/>
              <a:t>positively </a:t>
            </a:r>
            <a:r>
              <a:rPr lang="en-US" b="1" dirty="0" smtClean="0"/>
              <a:t>charged</a:t>
            </a:r>
            <a:r>
              <a:rPr lang="en-US" dirty="0"/>
              <a:t> pull on (attract) each other. This makes electrons and protons stick together to form atoms. Things that have the same </a:t>
            </a:r>
            <a:r>
              <a:rPr lang="en-US" b="1" dirty="0"/>
              <a:t>charge</a:t>
            </a:r>
            <a:r>
              <a:rPr lang="en-US" dirty="0"/>
              <a:t> push each other away (they repel each other). This is called the </a:t>
            </a:r>
            <a:r>
              <a:rPr lang="en-US" b="1" dirty="0"/>
              <a:t>Law</a:t>
            </a:r>
            <a:r>
              <a:rPr lang="en-US" dirty="0"/>
              <a:t> </a:t>
            </a:r>
            <a:r>
              <a:rPr lang="en-US" dirty="0" smtClean="0"/>
              <a:t>of </a:t>
            </a:r>
            <a:r>
              <a:rPr lang="en-US" b="1" dirty="0" smtClean="0"/>
              <a:t>Charges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828800" y="2057400"/>
            <a:ext cx="762000" cy="685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133600"/>
            <a:ext cx="762000" cy="685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0" y="2133600"/>
            <a:ext cx="762000" cy="685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029200"/>
            <a:ext cx="82160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4) Now, put it in your own words.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Fluorine has seven valence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 second atom also has seven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By sharing electrons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Both end with full orbitals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352800" y="4267200"/>
            <a:ext cx="99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>
                <a:solidFill>
                  <a:srgbClr val="FFFFFF"/>
                </a:solidFill>
                <a:latin typeface="Arial" charset="0"/>
              </a:rPr>
              <a:t>F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3048000" y="4648200"/>
            <a:ext cx="152400" cy="533400"/>
            <a:chOff x="1920" y="2928"/>
            <a:chExt cx="96" cy="336"/>
          </a:xfrm>
        </p:grpSpPr>
        <p:sp>
          <p:nvSpPr>
            <p:cNvPr id="52250" name="Oval 6"/>
            <p:cNvSpPr>
              <a:spLocks noChangeArrowheads="1"/>
            </p:cNvSpPr>
            <p:nvPr/>
          </p:nvSpPr>
          <p:spPr bwMode="auto">
            <a:xfrm>
              <a:off x="1920" y="292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2251" name="Oval 7"/>
            <p:cNvSpPr>
              <a:spLocks noChangeArrowheads="1"/>
            </p:cNvSpPr>
            <p:nvPr/>
          </p:nvSpPr>
          <p:spPr bwMode="auto">
            <a:xfrm>
              <a:off x="1920" y="316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2230" name="Oval 8"/>
          <p:cNvSpPr>
            <a:spLocks noChangeArrowheads="1"/>
          </p:cNvSpPr>
          <p:nvPr/>
        </p:nvSpPr>
        <p:spPr bwMode="auto">
          <a:xfrm>
            <a:off x="4419600" y="4648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52231" name="Group 9"/>
          <p:cNvGrpSpPr>
            <a:grpSpLocks/>
          </p:cNvGrpSpPr>
          <p:nvPr/>
        </p:nvGrpSpPr>
        <p:grpSpPr bwMode="auto">
          <a:xfrm>
            <a:off x="3543300" y="4229100"/>
            <a:ext cx="533400" cy="152400"/>
            <a:chOff x="2232" y="2664"/>
            <a:chExt cx="336" cy="96"/>
          </a:xfrm>
        </p:grpSpPr>
        <p:sp>
          <p:nvSpPr>
            <p:cNvPr id="52248" name="Oval 10"/>
            <p:cNvSpPr>
              <a:spLocks noChangeArrowheads="1"/>
            </p:cNvSpPr>
            <p:nvPr/>
          </p:nvSpPr>
          <p:spPr bwMode="auto">
            <a:xfrm>
              <a:off x="2472" y="26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2249" name="Oval 11"/>
            <p:cNvSpPr>
              <a:spLocks noChangeArrowheads="1"/>
            </p:cNvSpPr>
            <p:nvPr/>
          </p:nvSpPr>
          <p:spPr bwMode="auto">
            <a:xfrm>
              <a:off x="2232" y="26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3619500" y="5524500"/>
            <a:ext cx="533400" cy="152400"/>
            <a:chOff x="2280" y="3480"/>
            <a:chExt cx="336" cy="96"/>
          </a:xfrm>
        </p:grpSpPr>
        <p:sp>
          <p:nvSpPr>
            <p:cNvPr id="52246" name="Oval 13"/>
            <p:cNvSpPr>
              <a:spLocks noChangeArrowheads="1"/>
            </p:cNvSpPr>
            <p:nvPr/>
          </p:nvSpPr>
          <p:spPr bwMode="auto">
            <a:xfrm>
              <a:off x="2520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2247" name="Oval 14"/>
            <p:cNvSpPr>
              <a:spLocks noChangeArrowheads="1"/>
            </p:cNvSpPr>
            <p:nvPr/>
          </p:nvSpPr>
          <p:spPr bwMode="auto">
            <a:xfrm>
              <a:off x="2280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2233" name="Rectangle 15"/>
          <p:cNvSpPr>
            <a:spLocks noChangeArrowheads="1"/>
          </p:cNvSpPr>
          <p:nvPr/>
        </p:nvSpPr>
        <p:spPr bwMode="auto">
          <a:xfrm>
            <a:off x="4648200" y="4267200"/>
            <a:ext cx="99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>
                <a:solidFill>
                  <a:srgbClr val="FFFF00"/>
                </a:solidFill>
                <a:latin typeface="Arial" charset="0"/>
              </a:rPr>
              <a:t>F</a:t>
            </a:r>
          </a:p>
        </p:txBody>
      </p:sp>
      <p:grpSp>
        <p:nvGrpSpPr>
          <p:cNvPr id="52234" name="Group 16"/>
          <p:cNvGrpSpPr>
            <a:grpSpLocks/>
          </p:cNvGrpSpPr>
          <p:nvPr/>
        </p:nvGrpSpPr>
        <p:grpSpPr bwMode="auto">
          <a:xfrm>
            <a:off x="5791200" y="4648200"/>
            <a:ext cx="152400" cy="533400"/>
            <a:chOff x="3648" y="2928"/>
            <a:chExt cx="96" cy="336"/>
          </a:xfrm>
        </p:grpSpPr>
        <p:sp>
          <p:nvSpPr>
            <p:cNvPr id="52244" name="Oval 17"/>
            <p:cNvSpPr>
              <a:spLocks noChangeArrowheads="1"/>
            </p:cNvSpPr>
            <p:nvPr/>
          </p:nvSpPr>
          <p:spPr bwMode="auto">
            <a:xfrm>
              <a:off x="36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2245" name="Oval 18"/>
            <p:cNvSpPr>
              <a:spLocks noChangeArrowheads="1"/>
            </p:cNvSpPr>
            <p:nvPr/>
          </p:nvSpPr>
          <p:spPr bwMode="auto">
            <a:xfrm>
              <a:off x="3648" y="31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2235" name="Oval 19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52236" name="Group 20"/>
          <p:cNvGrpSpPr>
            <a:grpSpLocks/>
          </p:cNvGrpSpPr>
          <p:nvPr/>
        </p:nvGrpSpPr>
        <p:grpSpPr bwMode="auto">
          <a:xfrm>
            <a:off x="4838700" y="4229100"/>
            <a:ext cx="533400" cy="152400"/>
            <a:chOff x="3048" y="2664"/>
            <a:chExt cx="336" cy="96"/>
          </a:xfrm>
        </p:grpSpPr>
        <p:sp>
          <p:nvSpPr>
            <p:cNvPr id="52242" name="Oval 21"/>
            <p:cNvSpPr>
              <a:spLocks noChangeArrowheads="1"/>
            </p:cNvSpPr>
            <p:nvPr/>
          </p:nvSpPr>
          <p:spPr bwMode="auto">
            <a:xfrm>
              <a:off x="3288" y="26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2243" name="Oval 22"/>
            <p:cNvSpPr>
              <a:spLocks noChangeArrowheads="1"/>
            </p:cNvSpPr>
            <p:nvPr/>
          </p:nvSpPr>
          <p:spPr bwMode="auto">
            <a:xfrm>
              <a:off x="3048" y="26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237" name="Group 23"/>
          <p:cNvGrpSpPr>
            <a:grpSpLocks/>
          </p:cNvGrpSpPr>
          <p:nvPr/>
        </p:nvGrpSpPr>
        <p:grpSpPr bwMode="auto">
          <a:xfrm>
            <a:off x="4914900" y="5524500"/>
            <a:ext cx="533400" cy="152400"/>
            <a:chOff x="3096" y="3480"/>
            <a:chExt cx="336" cy="96"/>
          </a:xfrm>
        </p:grpSpPr>
        <p:sp>
          <p:nvSpPr>
            <p:cNvPr id="52240" name="Oval 24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2241" name="Oval 25"/>
            <p:cNvSpPr>
              <a:spLocks noChangeArrowheads="1"/>
            </p:cNvSpPr>
            <p:nvPr/>
          </p:nvSpPr>
          <p:spPr bwMode="auto">
            <a:xfrm>
              <a:off x="3096" y="348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2238" name="AutoShape 26"/>
          <p:cNvSpPr>
            <a:spLocks noChangeArrowheads="1"/>
          </p:cNvSpPr>
          <p:nvPr/>
        </p:nvSpPr>
        <p:spPr bwMode="auto">
          <a:xfrm>
            <a:off x="158750" y="3892550"/>
            <a:ext cx="2882900" cy="2120900"/>
          </a:xfrm>
          <a:prstGeom prst="rightArrow">
            <a:avLst>
              <a:gd name="adj1" fmla="val 50000"/>
              <a:gd name="adj2" fmla="val 6797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39" name="Rectangle 27"/>
          <p:cNvSpPr>
            <a:spLocks noChangeArrowheads="1"/>
          </p:cNvSpPr>
          <p:nvPr/>
        </p:nvSpPr>
        <p:spPr bwMode="auto">
          <a:xfrm>
            <a:off x="381000" y="4419600"/>
            <a:ext cx="205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Arial" charset="0"/>
              </a:rPr>
              <a:t>8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309697261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Water</a:t>
            </a: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1143000" y="1524000"/>
            <a:ext cx="1219200" cy="1555750"/>
            <a:chOff x="720" y="960"/>
            <a:chExt cx="768" cy="980"/>
          </a:xfrm>
        </p:grpSpPr>
        <p:sp>
          <p:nvSpPr>
            <p:cNvPr id="58383" name="Rectangle 4"/>
            <p:cNvSpPr>
              <a:spLocks noChangeArrowheads="1"/>
            </p:cNvSpPr>
            <p:nvPr/>
          </p:nvSpPr>
          <p:spPr bwMode="auto">
            <a:xfrm>
              <a:off x="720" y="96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00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58384" name="Oval 5"/>
            <p:cNvSpPr>
              <a:spLocks noChangeArrowheads="1"/>
            </p:cNvSpPr>
            <p:nvPr/>
          </p:nvSpPr>
          <p:spPr bwMode="auto">
            <a:xfrm>
              <a:off x="1392" y="120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8372" name="Group 6"/>
          <p:cNvGrpSpPr>
            <a:grpSpLocks/>
          </p:cNvGrpSpPr>
          <p:nvPr/>
        </p:nvGrpSpPr>
        <p:grpSpPr bwMode="auto">
          <a:xfrm>
            <a:off x="990600" y="4000500"/>
            <a:ext cx="1447800" cy="1593850"/>
            <a:chOff x="624" y="2520"/>
            <a:chExt cx="912" cy="1004"/>
          </a:xfrm>
        </p:grpSpPr>
        <p:sp>
          <p:nvSpPr>
            <p:cNvPr id="58374" name="Rectangle 7"/>
            <p:cNvSpPr>
              <a:spLocks noChangeArrowheads="1"/>
            </p:cNvSpPr>
            <p:nvPr/>
          </p:nvSpPr>
          <p:spPr bwMode="auto">
            <a:xfrm>
              <a:off x="720" y="2544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58375" name="Group 8"/>
            <p:cNvGrpSpPr>
              <a:grpSpLocks/>
            </p:cNvGrpSpPr>
            <p:nvPr/>
          </p:nvGrpSpPr>
          <p:grpSpPr bwMode="auto">
            <a:xfrm>
              <a:off x="1440" y="2784"/>
              <a:ext cx="96" cy="336"/>
              <a:chOff x="1440" y="2784"/>
              <a:chExt cx="96" cy="336"/>
            </a:xfrm>
          </p:grpSpPr>
          <p:sp>
            <p:nvSpPr>
              <p:cNvPr id="58381" name="Oval 9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382" name="Oval 10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8376" name="Group 11"/>
            <p:cNvGrpSpPr>
              <a:grpSpLocks/>
            </p:cNvGrpSpPr>
            <p:nvPr/>
          </p:nvGrpSpPr>
          <p:grpSpPr bwMode="auto">
            <a:xfrm>
              <a:off x="888" y="2520"/>
              <a:ext cx="336" cy="96"/>
              <a:chOff x="888" y="2520"/>
              <a:chExt cx="336" cy="96"/>
            </a:xfrm>
          </p:grpSpPr>
          <p:sp>
            <p:nvSpPr>
              <p:cNvPr id="58379" name="Oval 12"/>
              <p:cNvSpPr>
                <a:spLocks noChangeArrowheads="1"/>
              </p:cNvSpPr>
              <p:nvPr/>
            </p:nvSpPr>
            <p:spPr bwMode="auto">
              <a:xfrm>
                <a:off x="112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380" name="Oval 13"/>
              <p:cNvSpPr>
                <a:spLocks noChangeArrowheads="1"/>
              </p:cNvSpPr>
              <p:nvPr/>
            </p:nvSpPr>
            <p:spPr bwMode="auto">
              <a:xfrm>
                <a:off x="88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377" name="Oval 14"/>
            <p:cNvSpPr>
              <a:spLocks noChangeArrowheads="1"/>
            </p:cNvSpPr>
            <p:nvPr/>
          </p:nvSpPr>
          <p:spPr bwMode="auto">
            <a:xfrm>
              <a:off x="624" y="273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8378" name="Oval 15"/>
            <p:cNvSpPr>
              <a:spLocks noChangeArrowheads="1"/>
            </p:cNvSpPr>
            <p:nvPr/>
          </p:nvSpPr>
          <p:spPr bwMode="auto">
            <a:xfrm>
              <a:off x="888" y="338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5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67000" y="1295400"/>
            <a:ext cx="5943600" cy="4953000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altLang="en-US" smtClean="0"/>
              <a:t>Each hydrogen has 1 valence electron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Each hydrogen wants 1 more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The oxygen has 6 valence electrons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The oxygen wants 2 more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They share to make each other happy</a:t>
            </a:r>
          </a:p>
        </p:txBody>
      </p:sp>
    </p:spTree>
    <p:extLst>
      <p:ext uri="{BB962C8B-B14F-4D97-AF65-F5344CB8AC3E}">
        <p14:creationId xmlns:p14="http://schemas.microsoft.com/office/powerpoint/2010/main" val="13183019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4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4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4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Water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88582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Put the pieces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first hydrogen is happy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oxygen still wants one more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971800" y="32004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4038600" y="3162300"/>
            <a:ext cx="1447800" cy="1593850"/>
            <a:chOff x="2544" y="1992"/>
            <a:chExt cx="912" cy="1004"/>
          </a:xfrm>
        </p:grpSpPr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2640" y="2016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60424" name="Group 8"/>
            <p:cNvGrpSpPr>
              <a:grpSpLocks/>
            </p:cNvGrpSpPr>
            <p:nvPr/>
          </p:nvGrpSpPr>
          <p:grpSpPr bwMode="auto">
            <a:xfrm>
              <a:off x="3360" y="2256"/>
              <a:ext cx="96" cy="336"/>
              <a:chOff x="3360" y="2256"/>
              <a:chExt cx="96" cy="336"/>
            </a:xfrm>
          </p:grpSpPr>
          <p:sp>
            <p:nvSpPr>
              <p:cNvPr id="60430" name="Oval 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431" name="Oval 10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0425" name="Group 11"/>
            <p:cNvGrpSpPr>
              <a:grpSpLocks/>
            </p:cNvGrpSpPr>
            <p:nvPr/>
          </p:nvGrpSpPr>
          <p:grpSpPr bwMode="auto">
            <a:xfrm>
              <a:off x="2808" y="1992"/>
              <a:ext cx="336" cy="96"/>
              <a:chOff x="2808" y="1992"/>
              <a:chExt cx="336" cy="96"/>
            </a:xfrm>
          </p:grpSpPr>
          <p:sp>
            <p:nvSpPr>
              <p:cNvPr id="60428" name="Oval 12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426" name="Oval 14"/>
            <p:cNvSpPr>
              <a:spLocks noChangeArrowheads="1"/>
            </p:cNvSpPr>
            <p:nvPr/>
          </p:nvSpPr>
          <p:spPr bwMode="auto">
            <a:xfrm>
              <a:off x="2544" y="220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0427" name="Oval 15"/>
            <p:cNvSpPr>
              <a:spLocks noChangeArrowheads="1"/>
            </p:cNvSpPr>
            <p:nvPr/>
          </p:nvSpPr>
          <p:spPr bwMode="auto">
            <a:xfrm>
              <a:off x="2808" y="285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4728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Water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7097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The second hydrogen attaches</a:t>
            </a:r>
          </a:p>
          <a:p>
            <a:pPr eaLnBrk="1" hangingPunct="1"/>
            <a:r>
              <a:rPr lang="en-US" altLang="en-US" smtClean="0"/>
              <a:t>Every atom has full energy levels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971800" y="32004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4038600" y="3162300"/>
            <a:ext cx="1447800" cy="1593850"/>
            <a:chOff x="2544" y="1992"/>
            <a:chExt cx="912" cy="1004"/>
          </a:xfrm>
        </p:grpSpPr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2640" y="2016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62474" name="Group 8"/>
            <p:cNvGrpSpPr>
              <a:grpSpLocks/>
            </p:cNvGrpSpPr>
            <p:nvPr/>
          </p:nvGrpSpPr>
          <p:grpSpPr bwMode="auto">
            <a:xfrm>
              <a:off x="3360" y="2256"/>
              <a:ext cx="96" cy="336"/>
              <a:chOff x="3360" y="2256"/>
              <a:chExt cx="96" cy="336"/>
            </a:xfrm>
          </p:grpSpPr>
          <p:sp>
            <p:nvSpPr>
              <p:cNvPr id="62480" name="Oval 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481" name="Oval 10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2475" name="Group 11"/>
            <p:cNvGrpSpPr>
              <a:grpSpLocks/>
            </p:cNvGrpSpPr>
            <p:nvPr/>
          </p:nvGrpSpPr>
          <p:grpSpPr bwMode="auto">
            <a:xfrm>
              <a:off x="2808" y="1992"/>
              <a:ext cx="336" cy="96"/>
              <a:chOff x="2808" y="1992"/>
              <a:chExt cx="336" cy="96"/>
            </a:xfrm>
          </p:grpSpPr>
          <p:sp>
            <p:nvSpPr>
              <p:cNvPr id="62478" name="Oval 12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479" name="Oval 13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476" name="Oval 14"/>
            <p:cNvSpPr>
              <a:spLocks noChangeArrowheads="1"/>
            </p:cNvSpPr>
            <p:nvPr/>
          </p:nvSpPr>
          <p:spPr bwMode="auto">
            <a:xfrm>
              <a:off x="2544" y="220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2477" name="Oval 15"/>
            <p:cNvSpPr>
              <a:spLocks noChangeArrowheads="1"/>
            </p:cNvSpPr>
            <p:nvPr/>
          </p:nvSpPr>
          <p:spPr bwMode="auto">
            <a:xfrm>
              <a:off x="2808" y="285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2471" name="Rectangle 16"/>
          <p:cNvSpPr>
            <a:spLocks noChangeArrowheads="1"/>
          </p:cNvSpPr>
          <p:nvPr/>
        </p:nvSpPr>
        <p:spPr bwMode="auto">
          <a:xfrm>
            <a:off x="4267200" y="45720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62472" name="Oval 17"/>
          <p:cNvSpPr>
            <a:spLocks noChangeArrowheads="1"/>
          </p:cNvSpPr>
          <p:nvPr/>
        </p:nvSpPr>
        <p:spPr bwMode="auto">
          <a:xfrm>
            <a:off x="4876800" y="4572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67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Carbon dioxide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219200"/>
            <a:ext cx="56388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CO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</a:t>
            </a:r>
            <a:r>
              <a:rPr lang="en-US" altLang="en-US" sz="3600" smtClean="0"/>
              <a:t>- </a:t>
            </a:r>
            <a:r>
              <a:rPr lang="en-US" altLang="en-US" smtClean="0"/>
              <a:t>Carbon is central atom</a:t>
            </a:r>
            <a:r>
              <a:rPr lang="en-US" altLang="en-US" sz="4000" baseline="-25000" smtClean="0"/>
              <a:t> </a:t>
            </a:r>
            <a:r>
              <a:rPr lang="en-US" altLang="en-US" smtClean="0"/>
              <a:t>( I have to tell you)</a:t>
            </a:r>
            <a:endParaRPr lang="en-US" altLang="en-US" sz="4000" baseline="-25000" smtClean="0"/>
          </a:p>
          <a:p>
            <a:pPr eaLnBrk="1" hangingPunct="1"/>
            <a:r>
              <a:rPr lang="en-US" altLang="en-US" smtClean="0"/>
              <a:t>Carbon has  4 valence electrons</a:t>
            </a:r>
          </a:p>
          <a:p>
            <a:pPr eaLnBrk="1" hangingPunct="1"/>
            <a:r>
              <a:rPr lang="en-US" altLang="en-US" smtClean="0"/>
              <a:t>Wants 4 more</a:t>
            </a:r>
          </a:p>
          <a:p>
            <a:pPr eaLnBrk="1" hangingPunct="1"/>
            <a:r>
              <a:rPr lang="en-US" altLang="en-US" smtClean="0"/>
              <a:t>Oxygen has 6 valence electrons</a:t>
            </a:r>
          </a:p>
          <a:p>
            <a:pPr eaLnBrk="1" hangingPunct="1"/>
            <a:r>
              <a:rPr lang="en-US" altLang="en-US" smtClean="0"/>
              <a:t>Wants 2 more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990600" y="4000500"/>
            <a:ext cx="1447800" cy="1593850"/>
            <a:chOff x="624" y="2520"/>
            <a:chExt cx="912" cy="1004"/>
          </a:xfrm>
        </p:grpSpPr>
        <p:sp>
          <p:nvSpPr>
            <p:cNvPr id="66570" name="Rectangle 5"/>
            <p:cNvSpPr>
              <a:spLocks noChangeArrowheads="1"/>
            </p:cNvSpPr>
            <p:nvPr/>
          </p:nvSpPr>
          <p:spPr bwMode="auto">
            <a:xfrm>
              <a:off x="720" y="2544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66571" name="Group 6"/>
            <p:cNvGrpSpPr>
              <a:grpSpLocks/>
            </p:cNvGrpSpPr>
            <p:nvPr/>
          </p:nvGrpSpPr>
          <p:grpSpPr bwMode="auto">
            <a:xfrm>
              <a:off x="1440" y="2784"/>
              <a:ext cx="96" cy="336"/>
              <a:chOff x="1440" y="2784"/>
              <a:chExt cx="96" cy="336"/>
            </a:xfrm>
          </p:grpSpPr>
          <p:sp>
            <p:nvSpPr>
              <p:cNvPr id="66577" name="Oval 7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8" name="Oval 8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6572" name="Group 9"/>
            <p:cNvGrpSpPr>
              <a:grpSpLocks/>
            </p:cNvGrpSpPr>
            <p:nvPr/>
          </p:nvGrpSpPr>
          <p:grpSpPr bwMode="auto">
            <a:xfrm>
              <a:off x="888" y="2520"/>
              <a:ext cx="336" cy="96"/>
              <a:chOff x="888" y="2520"/>
              <a:chExt cx="336" cy="96"/>
            </a:xfrm>
          </p:grpSpPr>
          <p:sp>
            <p:nvSpPr>
              <p:cNvPr id="66575" name="Oval 10"/>
              <p:cNvSpPr>
                <a:spLocks noChangeArrowheads="1"/>
              </p:cNvSpPr>
              <p:nvPr/>
            </p:nvSpPr>
            <p:spPr bwMode="auto">
              <a:xfrm>
                <a:off x="112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6" name="Oval 11"/>
              <p:cNvSpPr>
                <a:spLocks noChangeArrowheads="1"/>
              </p:cNvSpPr>
              <p:nvPr/>
            </p:nvSpPr>
            <p:spPr bwMode="auto">
              <a:xfrm>
                <a:off x="88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573" name="Oval 12"/>
            <p:cNvSpPr>
              <a:spLocks noChangeArrowheads="1"/>
            </p:cNvSpPr>
            <p:nvPr/>
          </p:nvSpPr>
          <p:spPr bwMode="auto">
            <a:xfrm>
              <a:off x="624" y="273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6574" name="Oval 13"/>
            <p:cNvSpPr>
              <a:spLocks noChangeArrowheads="1"/>
            </p:cNvSpPr>
            <p:nvPr/>
          </p:nvSpPr>
          <p:spPr bwMode="auto">
            <a:xfrm>
              <a:off x="888" y="338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6565" name="Rectangle 14"/>
          <p:cNvSpPr>
            <a:spLocks noChangeArrowheads="1"/>
          </p:cNvSpPr>
          <p:nvPr/>
        </p:nvSpPr>
        <p:spPr bwMode="auto">
          <a:xfrm>
            <a:off x="1143000" y="20574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66566" name="Oval 15"/>
          <p:cNvSpPr>
            <a:spLocks noChangeArrowheads="1"/>
          </p:cNvSpPr>
          <p:nvPr/>
        </p:nvSpPr>
        <p:spPr bwMode="auto">
          <a:xfrm>
            <a:off x="2286000" y="2819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67" name="Oval 16"/>
          <p:cNvSpPr>
            <a:spLocks noChangeArrowheads="1"/>
          </p:cNvSpPr>
          <p:nvPr/>
        </p:nvSpPr>
        <p:spPr bwMode="auto">
          <a:xfrm>
            <a:off x="1790700" y="20193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68" name="Oval 17"/>
          <p:cNvSpPr>
            <a:spLocks noChangeArrowheads="1"/>
          </p:cNvSpPr>
          <p:nvPr/>
        </p:nvSpPr>
        <p:spPr bwMode="auto">
          <a:xfrm>
            <a:off x="990600" y="2362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69" name="Oval 18"/>
          <p:cNvSpPr>
            <a:spLocks noChangeArrowheads="1"/>
          </p:cNvSpPr>
          <p:nvPr/>
        </p:nvSpPr>
        <p:spPr bwMode="auto">
          <a:xfrm>
            <a:off x="1409700" y="33909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77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Ctr="1">
            <a:spAutoFit/>
          </a:bodyPr>
          <a:lstStyle/>
          <a:p>
            <a:pPr eaLnBrk="1" hangingPunct="1"/>
            <a:r>
              <a:rPr lang="en-US" altLang="en-US" smtClean="0"/>
              <a:t>Carbon dioxide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462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Attaching 1 oxygen leaves the oxygen 1 short and the carbon 3 short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68618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68619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68625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6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8620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68623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4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1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8622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68614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15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16" name="Oval 1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617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41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Attaching the second oxygen leaves both oxygen 1 short and the carbon 2 short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70676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0677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70683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684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0678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70681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682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679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680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0661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70662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63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64" name="Oval 1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65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70666" name="Group 19"/>
          <p:cNvGrpSpPr>
            <a:grpSpLocks/>
          </p:cNvGrpSpPr>
          <p:nvPr/>
        </p:nvGrpSpPr>
        <p:grpSpPr bwMode="auto">
          <a:xfrm>
            <a:off x="2362200" y="4000500"/>
            <a:ext cx="1371600" cy="1593850"/>
            <a:chOff x="1488" y="2520"/>
            <a:chExt cx="864" cy="1004"/>
          </a:xfrm>
        </p:grpSpPr>
        <p:sp>
          <p:nvSpPr>
            <p:cNvPr id="70667" name="Rectangle 20"/>
            <p:cNvSpPr>
              <a:spLocks noChangeArrowheads="1"/>
            </p:cNvSpPr>
            <p:nvPr/>
          </p:nvSpPr>
          <p:spPr bwMode="auto">
            <a:xfrm>
              <a:off x="1584" y="2544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0668" name="Group 21"/>
            <p:cNvGrpSpPr>
              <a:grpSpLocks/>
            </p:cNvGrpSpPr>
            <p:nvPr/>
          </p:nvGrpSpPr>
          <p:grpSpPr bwMode="auto">
            <a:xfrm>
              <a:off x="1488" y="2832"/>
              <a:ext cx="96" cy="336"/>
              <a:chOff x="1488" y="2832"/>
              <a:chExt cx="96" cy="336"/>
            </a:xfrm>
          </p:grpSpPr>
          <p:sp>
            <p:nvSpPr>
              <p:cNvPr id="70674" name="Oval 22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675" name="Oval 23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0669" name="Group 24"/>
            <p:cNvGrpSpPr>
              <a:grpSpLocks/>
            </p:cNvGrpSpPr>
            <p:nvPr/>
          </p:nvGrpSpPr>
          <p:grpSpPr bwMode="auto">
            <a:xfrm>
              <a:off x="1752" y="3384"/>
              <a:ext cx="336" cy="96"/>
              <a:chOff x="1752" y="3384"/>
              <a:chExt cx="336" cy="96"/>
            </a:xfrm>
          </p:grpSpPr>
          <p:sp>
            <p:nvSpPr>
              <p:cNvPr id="70672" name="Oval 25"/>
              <p:cNvSpPr>
                <a:spLocks noChangeArrowheads="1"/>
              </p:cNvSpPr>
              <p:nvPr/>
            </p:nvSpPr>
            <p:spPr bwMode="auto">
              <a:xfrm>
                <a:off x="1992" y="33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673" name="Oval 26"/>
              <p:cNvSpPr>
                <a:spLocks noChangeArrowheads="1"/>
              </p:cNvSpPr>
              <p:nvPr/>
            </p:nvSpPr>
            <p:spPr bwMode="auto">
              <a:xfrm>
                <a:off x="1752" y="33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670" name="Oval 27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671" name="Oval 28"/>
            <p:cNvSpPr>
              <a:spLocks noChangeArrowheads="1"/>
            </p:cNvSpPr>
            <p:nvPr/>
          </p:nvSpPr>
          <p:spPr bwMode="auto">
            <a:xfrm>
              <a:off x="1800" y="25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57173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72724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2725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72731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2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726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72729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0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727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2728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2709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72710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711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712" name="Oval 1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713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72714" name="Group 19"/>
          <p:cNvGrpSpPr>
            <a:grpSpLocks/>
          </p:cNvGrpSpPr>
          <p:nvPr/>
        </p:nvGrpSpPr>
        <p:grpSpPr bwMode="auto">
          <a:xfrm>
            <a:off x="2057400" y="4076700"/>
            <a:ext cx="1371600" cy="1593850"/>
            <a:chOff x="1296" y="2568"/>
            <a:chExt cx="864" cy="1004"/>
          </a:xfrm>
        </p:grpSpPr>
        <p:sp>
          <p:nvSpPr>
            <p:cNvPr id="72715" name="Rectangle 20"/>
            <p:cNvSpPr>
              <a:spLocks noChangeArrowheads="1"/>
            </p:cNvSpPr>
            <p:nvPr/>
          </p:nvSpPr>
          <p:spPr bwMode="auto">
            <a:xfrm>
              <a:off x="1392" y="2592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2716" name="Group 21"/>
            <p:cNvGrpSpPr>
              <a:grpSpLocks/>
            </p:cNvGrpSpPr>
            <p:nvPr/>
          </p:nvGrpSpPr>
          <p:grpSpPr bwMode="auto">
            <a:xfrm>
              <a:off x="1296" y="2880"/>
              <a:ext cx="96" cy="336"/>
              <a:chOff x="1296" y="2880"/>
              <a:chExt cx="96" cy="336"/>
            </a:xfrm>
          </p:grpSpPr>
          <p:sp>
            <p:nvSpPr>
              <p:cNvPr id="72722" name="Oval 22"/>
              <p:cNvSpPr>
                <a:spLocks noChangeArrowheads="1"/>
              </p:cNvSpPr>
              <p:nvPr/>
            </p:nvSpPr>
            <p:spPr bwMode="auto">
              <a:xfrm>
                <a:off x="1296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3" name="Oval 23"/>
              <p:cNvSpPr>
                <a:spLocks noChangeArrowheads="1"/>
              </p:cNvSpPr>
              <p:nvPr/>
            </p:nvSpPr>
            <p:spPr bwMode="auto">
              <a:xfrm>
                <a:off x="1296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717" name="Group 24"/>
            <p:cNvGrpSpPr>
              <a:grpSpLocks/>
            </p:cNvGrpSpPr>
            <p:nvPr/>
          </p:nvGrpSpPr>
          <p:grpSpPr bwMode="auto">
            <a:xfrm>
              <a:off x="1560" y="3432"/>
              <a:ext cx="336" cy="96"/>
              <a:chOff x="1560" y="3432"/>
              <a:chExt cx="336" cy="96"/>
            </a:xfrm>
          </p:grpSpPr>
          <p:sp>
            <p:nvSpPr>
              <p:cNvPr id="72720" name="Oval 25"/>
              <p:cNvSpPr>
                <a:spLocks noChangeArrowheads="1"/>
              </p:cNvSpPr>
              <p:nvPr/>
            </p:nvSpPr>
            <p:spPr bwMode="auto">
              <a:xfrm>
                <a:off x="1800" y="34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1" name="Oval 26"/>
              <p:cNvSpPr>
                <a:spLocks noChangeArrowheads="1"/>
              </p:cNvSpPr>
              <p:nvPr/>
            </p:nvSpPr>
            <p:spPr bwMode="auto">
              <a:xfrm>
                <a:off x="1560" y="34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718" name="Oval 27"/>
            <p:cNvSpPr>
              <a:spLocks noChangeArrowheads="1"/>
            </p:cNvSpPr>
            <p:nvPr/>
          </p:nvSpPr>
          <p:spPr bwMode="auto">
            <a:xfrm>
              <a:off x="2064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2719" name="Oval 28"/>
            <p:cNvSpPr>
              <a:spLocks noChangeArrowheads="1"/>
            </p:cNvSpPr>
            <p:nvPr/>
          </p:nvSpPr>
          <p:spPr bwMode="auto">
            <a:xfrm>
              <a:off x="1608" y="256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34096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74774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4775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74781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782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4776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74779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780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4777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4778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4757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74758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59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60" name="Oval 1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4761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74762" name="Group 19"/>
          <p:cNvGrpSpPr>
            <a:grpSpLocks/>
          </p:cNvGrpSpPr>
          <p:nvPr/>
        </p:nvGrpSpPr>
        <p:grpSpPr bwMode="auto">
          <a:xfrm>
            <a:off x="1905000" y="4076700"/>
            <a:ext cx="1371600" cy="1593850"/>
            <a:chOff x="1200" y="2568"/>
            <a:chExt cx="864" cy="1004"/>
          </a:xfrm>
        </p:grpSpPr>
        <p:sp>
          <p:nvSpPr>
            <p:cNvPr id="74765" name="Rectangle 20"/>
            <p:cNvSpPr>
              <a:spLocks noChangeArrowheads="1"/>
            </p:cNvSpPr>
            <p:nvPr/>
          </p:nvSpPr>
          <p:spPr bwMode="auto">
            <a:xfrm>
              <a:off x="1296" y="2592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4766" name="Group 21"/>
            <p:cNvGrpSpPr>
              <a:grpSpLocks/>
            </p:cNvGrpSpPr>
            <p:nvPr/>
          </p:nvGrpSpPr>
          <p:grpSpPr bwMode="auto">
            <a:xfrm>
              <a:off x="1200" y="2880"/>
              <a:ext cx="96" cy="336"/>
              <a:chOff x="1200" y="2880"/>
              <a:chExt cx="96" cy="336"/>
            </a:xfrm>
          </p:grpSpPr>
          <p:sp>
            <p:nvSpPr>
              <p:cNvPr id="74772" name="Oval 22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773" name="Oval 23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4767" name="Group 24"/>
            <p:cNvGrpSpPr>
              <a:grpSpLocks/>
            </p:cNvGrpSpPr>
            <p:nvPr/>
          </p:nvGrpSpPr>
          <p:grpSpPr bwMode="auto">
            <a:xfrm>
              <a:off x="1464" y="3432"/>
              <a:ext cx="336" cy="96"/>
              <a:chOff x="1464" y="3432"/>
              <a:chExt cx="336" cy="96"/>
            </a:xfrm>
          </p:grpSpPr>
          <p:sp>
            <p:nvSpPr>
              <p:cNvPr id="74770" name="Oval 25"/>
              <p:cNvSpPr>
                <a:spLocks noChangeArrowheads="1"/>
              </p:cNvSpPr>
              <p:nvPr/>
            </p:nvSpPr>
            <p:spPr bwMode="auto">
              <a:xfrm>
                <a:off x="1704" y="34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771" name="Oval 26"/>
              <p:cNvSpPr>
                <a:spLocks noChangeArrowheads="1"/>
              </p:cNvSpPr>
              <p:nvPr/>
            </p:nvSpPr>
            <p:spPr bwMode="auto">
              <a:xfrm>
                <a:off x="1464" y="34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4768" name="Oval 27"/>
            <p:cNvSpPr>
              <a:spLocks noChangeArrowheads="1"/>
            </p:cNvSpPr>
            <p:nvPr/>
          </p:nvSpPr>
          <p:spPr bwMode="auto">
            <a:xfrm>
              <a:off x="1968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4769" name="Oval 28"/>
            <p:cNvSpPr>
              <a:spLocks noChangeArrowheads="1"/>
            </p:cNvSpPr>
            <p:nvPr/>
          </p:nvSpPr>
          <p:spPr bwMode="auto">
            <a:xfrm>
              <a:off x="1512" y="2568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4763" name="Arc 29"/>
          <p:cNvSpPr>
            <a:spLocks/>
          </p:cNvSpPr>
          <p:nvPr/>
        </p:nvSpPr>
        <p:spPr bwMode="auto">
          <a:xfrm>
            <a:off x="2446338" y="3125788"/>
            <a:ext cx="830262" cy="1395412"/>
          </a:xfrm>
          <a:custGeom>
            <a:avLst/>
            <a:gdLst>
              <a:gd name="T0" fmla="*/ 0 w 42989"/>
              <a:gd name="T1" fmla="*/ 917716 h 28259"/>
              <a:gd name="T2" fmla="*/ 809944 w 42989"/>
              <a:gd name="T3" fmla="*/ 1395412 h 28259"/>
              <a:gd name="T4" fmla="*/ 413093 w 42989"/>
              <a:gd name="T5" fmla="*/ 1066595 h 282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89" h="28259" fill="none" extrusionOk="0">
                <a:moveTo>
                  <a:pt x="0" y="18585"/>
                </a:moveTo>
                <a:cubicBezTo>
                  <a:pt x="1502" y="7925"/>
                  <a:pt x="10624" y="0"/>
                  <a:pt x="21389" y="0"/>
                </a:cubicBezTo>
                <a:cubicBezTo>
                  <a:pt x="33318" y="0"/>
                  <a:pt x="42989" y="9670"/>
                  <a:pt x="42989" y="21600"/>
                </a:cubicBezTo>
                <a:cubicBezTo>
                  <a:pt x="42989" y="23861"/>
                  <a:pt x="42633" y="26108"/>
                  <a:pt x="41936" y="28258"/>
                </a:cubicBezTo>
              </a:path>
              <a:path w="42989" h="28259" stroke="0" extrusionOk="0">
                <a:moveTo>
                  <a:pt x="0" y="18585"/>
                </a:moveTo>
                <a:cubicBezTo>
                  <a:pt x="1502" y="7925"/>
                  <a:pt x="10624" y="0"/>
                  <a:pt x="21389" y="0"/>
                </a:cubicBezTo>
                <a:cubicBezTo>
                  <a:pt x="33318" y="0"/>
                  <a:pt x="42989" y="9670"/>
                  <a:pt x="42989" y="21600"/>
                </a:cubicBezTo>
                <a:cubicBezTo>
                  <a:pt x="42989" y="23861"/>
                  <a:pt x="42633" y="26108"/>
                  <a:pt x="41936" y="28258"/>
                </a:cubicBezTo>
                <a:lnTo>
                  <a:pt x="21389" y="21600"/>
                </a:lnTo>
                <a:lnTo>
                  <a:pt x="0" y="18585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4764" name="Arc 30"/>
          <p:cNvSpPr>
            <a:spLocks/>
          </p:cNvSpPr>
          <p:nvPr/>
        </p:nvSpPr>
        <p:spPr bwMode="auto">
          <a:xfrm>
            <a:off x="3511550" y="5106988"/>
            <a:ext cx="601663" cy="1395412"/>
          </a:xfrm>
          <a:custGeom>
            <a:avLst/>
            <a:gdLst>
              <a:gd name="T0" fmla="*/ 601663 w 42991"/>
              <a:gd name="T1" fmla="*/ 476890 h 28257"/>
              <a:gd name="T2" fmla="*/ 14723 w 42991"/>
              <a:gd name="T3" fmla="*/ 0 h 28257"/>
              <a:gd name="T4" fmla="*/ 302294 w 42991"/>
              <a:gd name="T5" fmla="*/ 328742 h 282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1" h="28257" fill="none" extrusionOk="0">
                <a:moveTo>
                  <a:pt x="42990" y="9656"/>
                </a:moveTo>
                <a:cubicBezTo>
                  <a:pt x="41494" y="20322"/>
                  <a:pt x="32370" y="28257"/>
                  <a:pt x="21600" y="28257"/>
                </a:cubicBezTo>
                <a:cubicBezTo>
                  <a:pt x="9670" y="28257"/>
                  <a:pt x="0" y="18586"/>
                  <a:pt x="0" y="6657"/>
                </a:cubicBezTo>
                <a:cubicBezTo>
                  <a:pt x="0" y="4396"/>
                  <a:pt x="354" y="2150"/>
                  <a:pt x="1051" y="-1"/>
                </a:cubicBezTo>
              </a:path>
              <a:path w="42991" h="28257" stroke="0" extrusionOk="0">
                <a:moveTo>
                  <a:pt x="42990" y="9656"/>
                </a:moveTo>
                <a:cubicBezTo>
                  <a:pt x="41494" y="20322"/>
                  <a:pt x="32370" y="28257"/>
                  <a:pt x="21600" y="28257"/>
                </a:cubicBezTo>
                <a:cubicBezTo>
                  <a:pt x="9670" y="28257"/>
                  <a:pt x="0" y="18586"/>
                  <a:pt x="0" y="6657"/>
                </a:cubicBezTo>
                <a:cubicBezTo>
                  <a:pt x="0" y="4396"/>
                  <a:pt x="354" y="2150"/>
                  <a:pt x="1051" y="-1"/>
                </a:cubicBezTo>
                <a:lnTo>
                  <a:pt x="21600" y="6657"/>
                </a:lnTo>
                <a:lnTo>
                  <a:pt x="42990" y="9656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9251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50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76803" name="Rectangle 2051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</p:txBody>
      </p:sp>
      <p:grpSp>
        <p:nvGrpSpPr>
          <p:cNvPr id="76804" name="Group 2052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76819" name="Rectangle 2053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6820" name="Group 2054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76826" name="Oval 2055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827" name="Oval 2056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6821" name="Group 2057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76824" name="Oval 2058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825" name="Oval 2059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6822" name="Oval 2060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6823" name="Oval 2061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6805" name="Rectangle 2062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76806" name="Oval 2063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07" name="Oval 2064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08" name="Oval 2065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09" name="Oval 2066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10" name="Rectangle 2067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76811" name="Group 2068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76817" name="Oval 2069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6818" name="Oval 2070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6812" name="Group 2071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76815" name="Oval 2072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6816" name="Oval 2073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6813" name="Oval 2074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6814" name="Oval 2075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066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752600"/>
            <a:ext cx="7772400" cy="1143000"/>
          </a:xfrm>
        </p:spPr>
        <p:txBody>
          <a:bodyPr/>
          <a:lstStyle/>
          <a:p>
            <a:r>
              <a:rPr lang="en-US" dirty="0" smtClean="0"/>
              <a:t>5) What is a coefficient?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77724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Number before a molecule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Tells you number of molecules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balancingequations.info/Images/coefficient-subscri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057"/>
            <a:ext cx="5114925" cy="19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685800" y="3352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9pPr>
          </a:lstStyle>
          <a:p>
            <a:r>
              <a:rPr lang="en-US" kern="0" dirty="0"/>
              <a:t>6</a:t>
            </a:r>
            <a:r>
              <a:rPr lang="en-US" kern="0" dirty="0" smtClean="0"/>
              <a:t>) What is a subscript?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435136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1" kern="0" dirty="0" smtClean="0">
                <a:solidFill>
                  <a:srgbClr val="0000FF"/>
                </a:solidFill>
              </a:rPr>
              <a:t>Small number after an element</a:t>
            </a:r>
          </a:p>
          <a:p>
            <a:r>
              <a:rPr lang="en-US" b="1" kern="0" dirty="0" smtClean="0">
                <a:solidFill>
                  <a:srgbClr val="0000FF"/>
                </a:solidFill>
              </a:rPr>
              <a:t>Tells you number of that ATOM in a molecule </a:t>
            </a:r>
            <a:endParaRPr lang="en-US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78851" name="Rectangle 1027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</p:txBody>
      </p:sp>
      <p:grpSp>
        <p:nvGrpSpPr>
          <p:cNvPr id="78852" name="Group 1028"/>
          <p:cNvGrpSpPr>
            <a:grpSpLocks/>
          </p:cNvGrpSpPr>
          <p:nvPr/>
        </p:nvGrpSpPr>
        <p:grpSpPr bwMode="auto">
          <a:xfrm>
            <a:off x="5334000" y="4152900"/>
            <a:ext cx="1447800" cy="1593850"/>
            <a:chOff x="3360" y="2616"/>
            <a:chExt cx="912" cy="1004"/>
          </a:xfrm>
        </p:grpSpPr>
        <p:sp>
          <p:nvSpPr>
            <p:cNvPr id="78867" name="Rectangle 1029"/>
            <p:cNvSpPr>
              <a:spLocks noChangeArrowheads="1"/>
            </p:cNvSpPr>
            <p:nvPr/>
          </p:nvSpPr>
          <p:spPr bwMode="auto">
            <a:xfrm>
              <a:off x="3456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78868" name="Group 1030"/>
            <p:cNvGrpSpPr>
              <a:grpSpLocks/>
            </p:cNvGrpSpPr>
            <p:nvPr/>
          </p:nvGrpSpPr>
          <p:grpSpPr bwMode="auto">
            <a:xfrm>
              <a:off x="4176" y="2880"/>
              <a:ext cx="96" cy="336"/>
              <a:chOff x="4176" y="2880"/>
              <a:chExt cx="96" cy="336"/>
            </a:xfrm>
          </p:grpSpPr>
          <p:sp>
            <p:nvSpPr>
              <p:cNvPr id="78874" name="Oval 1031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875" name="Oval 1032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8869" name="Group 1033"/>
            <p:cNvGrpSpPr>
              <a:grpSpLocks/>
            </p:cNvGrpSpPr>
            <p:nvPr/>
          </p:nvGrpSpPr>
          <p:grpSpPr bwMode="auto">
            <a:xfrm>
              <a:off x="3624" y="2616"/>
              <a:ext cx="336" cy="96"/>
              <a:chOff x="3624" y="2616"/>
              <a:chExt cx="336" cy="96"/>
            </a:xfrm>
          </p:grpSpPr>
          <p:sp>
            <p:nvSpPr>
              <p:cNvPr id="78872" name="Oval 1034"/>
              <p:cNvSpPr>
                <a:spLocks noChangeArrowheads="1"/>
              </p:cNvSpPr>
              <p:nvPr/>
            </p:nvSpPr>
            <p:spPr bwMode="auto">
              <a:xfrm>
                <a:off x="3864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873" name="Oval 1035"/>
              <p:cNvSpPr>
                <a:spLocks noChangeArrowheads="1"/>
              </p:cNvSpPr>
              <p:nvPr/>
            </p:nvSpPr>
            <p:spPr bwMode="auto">
              <a:xfrm>
                <a:off x="3624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870" name="Oval 1036"/>
            <p:cNvSpPr>
              <a:spLocks noChangeArrowheads="1"/>
            </p:cNvSpPr>
            <p:nvPr/>
          </p:nvSpPr>
          <p:spPr bwMode="auto">
            <a:xfrm>
              <a:off x="3360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8871" name="Oval 1037"/>
            <p:cNvSpPr>
              <a:spLocks noChangeArrowheads="1"/>
            </p:cNvSpPr>
            <p:nvPr/>
          </p:nvSpPr>
          <p:spPr bwMode="auto">
            <a:xfrm>
              <a:off x="3624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8853" name="Rectangle 1038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78854" name="Oval 1039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55" name="Oval 1040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56" name="Oval 1041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57" name="Oval 1042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58" name="Rectangle 1043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78859" name="Group 1044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78865" name="Oval 1045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8866" name="Oval 1046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8860" name="Group 1047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78863" name="Oval 1048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8864" name="Oval 1049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8861" name="Oval 1050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8862" name="Oval 1051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6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80899" name="Rectangle 1027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</p:txBody>
      </p:sp>
      <p:grpSp>
        <p:nvGrpSpPr>
          <p:cNvPr id="80900" name="Group 1028"/>
          <p:cNvGrpSpPr>
            <a:grpSpLocks/>
          </p:cNvGrpSpPr>
          <p:nvPr/>
        </p:nvGrpSpPr>
        <p:grpSpPr bwMode="auto">
          <a:xfrm>
            <a:off x="5334000" y="4152900"/>
            <a:ext cx="1447800" cy="1593850"/>
            <a:chOff x="3360" y="2616"/>
            <a:chExt cx="912" cy="1004"/>
          </a:xfrm>
        </p:grpSpPr>
        <p:sp>
          <p:nvSpPr>
            <p:cNvPr id="80917" name="Rectangle 1029"/>
            <p:cNvSpPr>
              <a:spLocks noChangeArrowheads="1"/>
            </p:cNvSpPr>
            <p:nvPr/>
          </p:nvSpPr>
          <p:spPr bwMode="auto">
            <a:xfrm>
              <a:off x="3456" y="2640"/>
              <a:ext cx="528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600">
                  <a:solidFill>
                    <a:srgbClr val="FFFFFF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80918" name="Group 1030"/>
            <p:cNvGrpSpPr>
              <a:grpSpLocks/>
            </p:cNvGrpSpPr>
            <p:nvPr/>
          </p:nvGrpSpPr>
          <p:grpSpPr bwMode="auto">
            <a:xfrm>
              <a:off x="4176" y="2880"/>
              <a:ext cx="96" cy="336"/>
              <a:chOff x="4176" y="2880"/>
              <a:chExt cx="96" cy="336"/>
            </a:xfrm>
          </p:grpSpPr>
          <p:sp>
            <p:nvSpPr>
              <p:cNvPr id="80924" name="Oval 1031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925" name="Oval 1032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0919" name="Group 1033"/>
            <p:cNvGrpSpPr>
              <a:grpSpLocks/>
            </p:cNvGrpSpPr>
            <p:nvPr/>
          </p:nvGrpSpPr>
          <p:grpSpPr bwMode="auto">
            <a:xfrm>
              <a:off x="3624" y="2616"/>
              <a:ext cx="336" cy="96"/>
              <a:chOff x="3624" y="2616"/>
              <a:chExt cx="336" cy="96"/>
            </a:xfrm>
          </p:grpSpPr>
          <p:sp>
            <p:nvSpPr>
              <p:cNvPr id="80922" name="Oval 1034"/>
              <p:cNvSpPr>
                <a:spLocks noChangeArrowheads="1"/>
              </p:cNvSpPr>
              <p:nvPr/>
            </p:nvSpPr>
            <p:spPr bwMode="auto">
              <a:xfrm>
                <a:off x="3864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923" name="Oval 1035"/>
              <p:cNvSpPr>
                <a:spLocks noChangeArrowheads="1"/>
              </p:cNvSpPr>
              <p:nvPr/>
            </p:nvSpPr>
            <p:spPr bwMode="auto">
              <a:xfrm>
                <a:off x="3624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920" name="Oval 1036"/>
            <p:cNvSpPr>
              <a:spLocks noChangeArrowheads="1"/>
            </p:cNvSpPr>
            <p:nvPr/>
          </p:nvSpPr>
          <p:spPr bwMode="auto">
            <a:xfrm>
              <a:off x="3360" y="28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0921" name="Oval 1037"/>
            <p:cNvSpPr>
              <a:spLocks noChangeArrowheads="1"/>
            </p:cNvSpPr>
            <p:nvPr/>
          </p:nvSpPr>
          <p:spPr bwMode="auto">
            <a:xfrm>
              <a:off x="3624" y="34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0901" name="Rectangle 1038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80902" name="Oval 1039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03" name="Oval 1040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04" name="Oval 1041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05" name="Oval 1042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06" name="Rectangle 1043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0907" name="Group 1044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80915" name="Oval 1045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0916" name="Oval 1046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0908" name="Group 1047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80913" name="Oval 1048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0914" name="Oval 1049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0909" name="Oval 1050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10" name="Oval 1051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11" name="Arc 1052"/>
          <p:cNvSpPr>
            <a:spLocks/>
          </p:cNvSpPr>
          <p:nvPr/>
        </p:nvSpPr>
        <p:spPr bwMode="auto">
          <a:xfrm>
            <a:off x="4505325" y="3124200"/>
            <a:ext cx="525463" cy="1398588"/>
          </a:xfrm>
          <a:custGeom>
            <a:avLst/>
            <a:gdLst>
              <a:gd name="T0" fmla="*/ 0 w 42990"/>
              <a:gd name="T1" fmla="*/ 918937 h 28307"/>
              <a:gd name="T2" fmla="*/ 512409 w 42990"/>
              <a:gd name="T3" fmla="*/ 1398588 h 28307"/>
              <a:gd name="T4" fmla="*/ 261448 w 42990"/>
              <a:gd name="T5" fmla="*/ 1067210 h 283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0" h="28307" fill="none" extrusionOk="0">
                <a:moveTo>
                  <a:pt x="-1" y="18598"/>
                </a:moveTo>
                <a:cubicBezTo>
                  <a:pt x="1495" y="7933"/>
                  <a:pt x="10620" y="0"/>
                  <a:pt x="21390" y="0"/>
                </a:cubicBezTo>
                <a:cubicBezTo>
                  <a:pt x="33319" y="0"/>
                  <a:pt x="42990" y="9670"/>
                  <a:pt x="42990" y="21600"/>
                </a:cubicBezTo>
                <a:cubicBezTo>
                  <a:pt x="42990" y="23878"/>
                  <a:pt x="42629" y="26141"/>
                  <a:pt x="41922" y="28307"/>
                </a:cubicBezTo>
              </a:path>
              <a:path w="42990" h="28307" stroke="0" extrusionOk="0">
                <a:moveTo>
                  <a:pt x="-1" y="18598"/>
                </a:moveTo>
                <a:cubicBezTo>
                  <a:pt x="1495" y="7933"/>
                  <a:pt x="10620" y="0"/>
                  <a:pt x="21390" y="0"/>
                </a:cubicBezTo>
                <a:cubicBezTo>
                  <a:pt x="33319" y="0"/>
                  <a:pt x="42990" y="9670"/>
                  <a:pt x="42990" y="21600"/>
                </a:cubicBezTo>
                <a:cubicBezTo>
                  <a:pt x="42990" y="23878"/>
                  <a:pt x="42629" y="26141"/>
                  <a:pt x="41922" y="28307"/>
                </a:cubicBezTo>
                <a:lnTo>
                  <a:pt x="21390" y="21600"/>
                </a:lnTo>
                <a:lnTo>
                  <a:pt x="-1" y="18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2" name="Arc 1053"/>
          <p:cNvSpPr>
            <a:spLocks/>
          </p:cNvSpPr>
          <p:nvPr/>
        </p:nvSpPr>
        <p:spPr bwMode="auto">
          <a:xfrm>
            <a:off x="5337175" y="5183188"/>
            <a:ext cx="525463" cy="1395412"/>
          </a:xfrm>
          <a:custGeom>
            <a:avLst/>
            <a:gdLst>
              <a:gd name="T0" fmla="*/ 525463 w 42990"/>
              <a:gd name="T1" fmla="*/ 477235 h 28260"/>
              <a:gd name="T2" fmla="*/ 12859 w 42990"/>
              <a:gd name="T3" fmla="*/ 0 h 28260"/>
              <a:gd name="T4" fmla="*/ 264015 w 42990"/>
              <a:gd name="T5" fmla="*/ 328855 h 282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0" h="28260" fill="none" extrusionOk="0">
                <a:moveTo>
                  <a:pt x="42989" y="9664"/>
                </a:moveTo>
                <a:cubicBezTo>
                  <a:pt x="41491" y="20328"/>
                  <a:pt x="32368" y="28260"/>
                  <a:pt x="21600" y="28260"/>
                </a:cubicBezTo>
                <a:cubicBezTo>
                  <a:pt x="9670" y="28260"/>
                  <a:pt x="0" y="18589"/>
                  <a:pt x="0" y="6660"/>
                </a:cubicBezTo>
                <a:cubicBezTo>
                  <a:pt x="0" y="4398"/>
                  <a:pt x="355" y="2151"/>
                  <a:pt x="1052" y="0"/>
                </a:cubicBezTo>
              </a:path>
              <a:path w="42990" h="28260" stroke="0" extrusionOk="0">
                <a:moveTo>
                  <a:pt x="42989" y="9664"/>
                </a:moveTo>
                <a:cubicBezTo>
                  <a:pt x="41491" y="20328"/>
                  <a:pt x="32368" y="28260"/>
                  <a:pt x="21600" y="28260"/>
                </a:cubicBezTo>
                <a:cubicBezTo>
                  <a:pt x="9670" y="28260"/>
                  <a:pt x="0" y="18589"/>
                  <a:pt x="0" y="6660"/>
                </a:cubicBezTo>
                <a:cubicBezTo>
                  <a:pt x="0" y="4398"/>
                  <a:pt x="355" y="2151"/>
                  <a:pt x="1052" y="0"/>
                </a:cubicBezTo>
                <a:lnTo>
                  <a:pt x="21600" y="6660"/>
                </a:lnTo>
                <a:lnTo>
                  <a:pt x="42989" y="9664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535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82947" name="Rectangle 1027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</p:txBody>
      </p:sp>
      <p:sp>
        <p:nvSpPr>
          <p:cNvPr id="82948" name="Rectangle 1028"/>
          <p:cNvSpPr>
            <a:spLocks noChangeArrowheads="1"/>
          </p:cNvSpPr>
          <p:nvPr/>
        </p:nvSpPr>
        <p:spPr bwMode="auto">
          <a:xfrm>
            <a:off x="5486400" y="41910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2949" name="Group 1029"/>
          <p:cNvGrpSpPr>
            <a:grpSpLocks/>
          </p:cNvGrpSpPr>
          <p:nvPr/>
        </p:nvGrpSpPr>
        <p:grpSpPr bwMode="auto">
          <a:xfrm>
            <a:off x="6629400" y="4572000"/>
            <a:ext cx="152400" cy="533400"/>
            <a:chOff x="4176" y="2880"/>
            <a:chExt cx="96" cy="336"/>
          </a:xfrm>
        </p:grpSpPr>
        <p:sp>
          <p:nvSpPr>
            <p:cNvPr id="82969" name="Oval 1030"/>
            <p:cNvSpPr>
              <a:spLocks noChangeArrowheads="1"/>
            </p:cNvSpPr>
            <p:nvPr/>
          </p:nvSpPr>
          <p:spPr bwMode="auto">
            <a:xfrm>
              <a:off x="4176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2970" name="Oval 1031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2950" name="Group 1032"/>
          <p:cNvGrpSpPr>
            <a:grpSpLocks/>
          </p:cNvGrpSpPr>
          <p:nvPr/>
        </p:nvGrpSpPr>
        <p:grpSpPr bwMode="auto">
          <a:xfrm>
            <a:off x="5753100" y="4152900"/>
            <a:ext cx="533400" cy="152400"/>
            <a:chOff x="3624" y="2616"/>
            <a:chExt cx="336" cy="96"/>
          </a:xfrm>
        </p:grpSpPr>
        <p:sp>
          <p:nvSpPr>
            <p:cNvPr id="82967" name="Oval 1033"/>
            <p:cNvSpPr>
              <a:spLocks noChangeArrowheads="1"/>
            </p:cNvSpPr>
            <p:nvPr/>
          </p:nvSpPr>
          <p:spPr bwMode="auto">
            <a:xfrm>
              <a:off x="386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2968" name="Oval 1034"/>
            <p:cNvSpPr>
              <a:spLocks noChangeArrowheads="1"/>
            </p:cNvSpPr>
            <p:nvPr/>
          </p:nvSpPr>
          <p:spPr bwMode="auto">
            <a:xfrm>
              <a:off x="362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951" name="Oval 1035"/>
          <p:cNvSpPr>
            <a:spLocks noChangeArrowheads="1"/>
          </p:cNvSpPr>
          <p:nvPr/>
        </p:nvSpPr>
        <p:spPr bwMode="auto">
          <a:xfrm>
            <a:off x="531495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52" name="Oval 1036"/>
          <p:cNvSpPr>
            <a:spLocks noChangeArrowheads="1"/>
          </p:cNvSpPr>
          <p:nvPr/>
        </p:nvSpPr>
        <p:spPr bwMode="auto">
          <a:xfrm>
            <a:off x="5314950" y="48958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53" name="Rectangle 1037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82954" name="Oval 1038"/>
          <p:cNvSpPr>
            <a:spLocks noChangeArrowheads="1"/>
          </p:cNvSpPr>
          <p:nvPr/>
        </p:nvSpPr>
        <p:spPr bwMode="auto">
          <a:xfrm>
            <a:off x="4857750" y="48958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55" name="Oval 1039"/>
          <p:cNvSpPr>
            <a:spLocks noChangeArrowheads="1"/>
          </p:cNvSpPr>
          <p:nvPr/>
        </p:nvSpPr>
        <p:spPr bwMode="auto">
          <a:xfrm>
            <a:off x="48577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56" name="Oval 1040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57" name="Oval 1041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58" name="Rectangle 1042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2959" name="Group 1043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82965" name="Oval 1044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2966" name="Oval 1045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2960" name="Group 1046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82963" name="Oval 1047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2964" name="Oval 1048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961" name="Oval 1049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62" name="Oval 1050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718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84995" name="Rectangle 1027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Requires two double bonds 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Each atom gets to count all the atoms in the bond</a:t>
            </a:r>
          </a:p>
        </p:txBody>
      </p:sp>
      <p:sp>
        <p:nvSpPr>
          <p:cNvPr id="84996" name="Rectangle 1028"/>
          <p:cNvSpPr>
            <a:spLocks noChangeArrowheads="1"/>
          </p:cNvSpPr>
          <p:nvPr/>
        </p:nvSpPr>
        <p:spPr bwMode="auto">
          <a:xfrm>
            <a:off x="5486400" y="41910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4997" name="Group 1029"/>
          <p:cNvGrpSpPr>
            <a:grpSpLocks/>
          </p:cNvGrpSpPr>
          <p:nvPr/>
        </p:nvGrpSpPr>
        <p:grpSpPr bwMode="auto">
          <a:xfrm>
            <a:off x="6629400" y="4572000"/>
            <a:ext cx="152400" cy="533400"/>
            <a:chOff x="4176" y="2880"/>
            <a:chExt cx="96" cy="336"/>
          </a:xfrm>
        </p:grpSpPr>
        <p:sp>
          <p:nvSpPr>
            <p:cNvPr id="85017" name="Oval 1030"/>
            <p:cNvSpPr>
              <a:spLocks noChangeArrowheads="1"/>
            </p:cNvSpPr>
            <p:nvPr/>
          </p:nvSpPr>
          <p:spPr bwMode="auto">
            <a:xfrm>
              <a:off x="4176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5018" name="Oval 1031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4998" name="Group 1032"/>
          <p:cNvGrpSpPr>
            <a:grpSpLocks/>
          </p:cNvGrpSpPr>
          <p:nvPr/>
        </p:nvGrpSpPr>
        <p:grpSpPr bwMode="auto">
          <a:xfrm>
            <a:off x="5753100" y="4152900"/>
            <a:ext cx="533400" cy="152400"/>
            <a:chOff x="3624" y="2616"/>
            <a:chExt cx="336" cy="96"/>
          </a:xfrm>
        </p:grpSpPr>
        <p:sp>
          <p:nvSpPr>
            <p:cNvPr id="85015" name="Oval 1033"/>
            <p:cNvSpPr>
              <a:spLocks noChangeArrowheads="1"/>
            </p:cNvSpPr>
            <p:nvPr/>
          </p:nvSpPr>
          <p:spPr bwMode="auto">
            <a:xfrm>
              <a:off x="386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5016" name="Oval 1034"/>
            <p:cNvSpPr>
              <a:spLocks noChangeArrowheads="1"/>
            </p:cNvSpPr>
            <p:nvPr/>
          </p:nvSpPr>
          <p:spPr bwMode="auto">
            <a:xfrm>
              <a:off x="362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4999" name="Oval 1035"/>
          <p:cNvSpPr>
            <a:spLocks noChangeArrowheads="1"/>
          </p:cNvSpPr>
          <p:nvPr/>
        </p:nvSpPr>
        <p:spPr bwMode="auto">
          <a:xfrm>
            <a:off x="531495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00" name="Oval 1036"/>
          <p:cNvSpPr>
            <a:spLocks noChangeArrowheads="1"/>
          </p:cNvSpPr>
          <p:nvPr/>
        </p:nvSpPr>
        <p:spPr bwMode="auto">
          <a:xfrm>
            <a:off x="5314950" y="48958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01" name="Rectangle 1037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85002" name="Oval 1038"/>
          <p:cNvSpPr>
            <a:spLocks noChangeArrowheads="1"/>
          </p:cNvSpPr>
          <p:nvPr/>
        </p:nvSpPr>
        <p:spPr bwMode="auto">
          <a:xfrm>
            <a:off x="4857750" y="48958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03" name="Oval 1039"/>
          <p:cNvSpPr>
            <a:spLocks noChangeArrowheads="1"/>
          </p:cNvSpPr>
          <p:nvPr/>
        </p:nvSpPr>
        <p:spPr bwMode="auto">
          <a:xfrm>
            <a:off x="48577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04" name="Oval 1040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05" name="Oval 1041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06" name="Rectangle 1042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5007" name="Group 1043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85013" name="Oval 1044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5014" name="Oval 1045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5008" name="Group 1046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85011" name="Oval 1047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5012" name="Oval 1048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5009" name="Oval 1049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5010" name="Oval 1050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04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048000" y="3352800"/>
            <a:ext cx="2438400" cy="2514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Requires two double bonds 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Each atom gets to count all the atoms in the bond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486400" y="41910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6629400" y="4572000"/>
            <a:ext cx="152400" cy="533400"/>
            <a:chOff x="4176" y="2880"/>
            <a:chExt cx="96" cy="336"/>
          </a:xfrm>
        </p:grpSpPr>
        <p:sp>
          <p:nvSpPr>
            <p:cNvPr id="87067" name="Oval 7"/>
            <p:cNvSpPr>
              <a:spLocks noChangeArrowheads="1"/>
            </p:cNvSpPr>
            <p:nvPr/>
          </p:nvSpPr>
          <p:spPr bwMode="auto">
            <a:xfrm>
              <a:off x="4176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7068" name="Oval 8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7047" name="Group 9"/>
          <p:cNvGrpSpPr>
            <a:grpSpLocks/>
          </p:cNvGrpSpPr>
          <p:nvPr/>
        </p:nvGrpSpPr>
        <p:grpSpPr bwMode="auto">
          <a:xfrm>
            <a:off x="5753100" y="4152900"/>
            <a:ext cx="533400" cy="152400"/>
            <a:chOff x="3624" y="2616"/>
            <a:chExt cx="336" cy="96"/>
          </a:xfrm>
        </p:grpSpPr>
        <p:sp>
          <p:nvSpPr>
            <p:cNvPr id="87065" name="Oval 10"/>
            <p:cNvSpPr>
              <a:spLocks noChangeArrowheads="1"/>
            </p:cNvSpPr>
            <p:nvPr/>
          </p:nvSpPr>
          <p:spPr bwMode="auto">
            <a:xfrm>
              <a:off x="386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7066" name="Oval 11"/>
            <p:cNvSpPr>
              <a:spLocks noChangeArrowheads="1"/>
            </p:cNvSpPr>
            <p:nvPr/>
          </p:nvSpPr>
          <p:spPr bwMode="auto">
            <a:xfrm>
              <a:off x="362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7048" name="Oval 12"/>
          <p:cNvSpPr>
            <a:spLocks noChangeArrowheads="1"/>
          </p:cNvSpPr>
          <p:nvPr/>
        </p:nvSpPr>
        <p:spPr bwMode="auto">
          <a:xfrm>
            <a:off x="531495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49" name="Oval 13"/>
          <p:cNvSpPr>
            <a:spLocks noChangeArrowheads="1"/>
          </p:cNvSpPr>
          <p:nvPr/>
        </p:nvSpPr>
        <p:spPr bwMode="auto">
          <a:xfrm>
            <a:off x="5314950" y="48958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50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87051" name="Oval 15"/>
          <p:cNvSpPr>
            <a:spLocks noChangeArrowheads="1"/>
          </p:cNvSpPr>
          <p:nvPr/>
        </p:nvSpPr>
        <p:spPr bwMode="auto">
          <a:xfrm>
            <a:off x="4857750" y="48958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52" name="Oval 16"/>
          <p:cNvSpPr>
            <a:spLocks noChangeArrowheads="1"/>
          </p:cNvSpPr>
          <p:nvPr/>
        </p:nvSpPr>
        <p:spPr bwMode="auto">
          <a:xfrm>
            <a:off x="48577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53" name="Oval 17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54" name="Oval 18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55" name="Rectangle 19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7056" name="Group 20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87063" name="Oval 21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7064" name="Oval 22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7057" name="Group 23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87061" name="Oval 24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7062" name="Oval 25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7058" name="Oval 26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59" name="Oval 27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60" name="Rectangle 28"/>
          <p:cNvSpPr>
            <a:spLocks noChangeArrowheads="1"/>
          </p:cNvSpPr>
          <p:nvPr/>
        </p:nvSpPr>
        <p:spPr bwMode="auto">
          <a:xfrm>
            <a:off x="3276600" y="33528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Arial" charset="0"/>
              </a:rPr>
              <a:t>8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26756373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ChangeArrowheads="1"/>
          </p:cNvSpPr>
          <p:nvPr/>
        </p:nvSpPr>
        <p:spPr bwMode="auto">
          <a:xfrm>
            <a:off x="1371600" y="3352800"/>
            <a:ext cx="2438400" cy="2514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091" name="Rectangle 1027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Requires two double bonds 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Each atom gets to count all the atoms in the bond</a:t>
            </a:r>
          </a:p>
        </p:txBody>
      </p:sp>
      <p:sp>
        <p:nvSpPr>
          <p:cNvPr id="89093" name="Rectangle 1029"/>
          <p:cNvSpPr>
            <a:spLocks noChangeArrowheads="1"/>
          </p:cNvSpPr>
          <p:nvPr/>
        </p:nvSpPr>
        <p:spPr bwMode="auto">
          <a:xfrm>
            <a:off x="5486400" y="41910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9094" name="Group 1030"/>
          <p:cNvGrpSpPr>
            <a:grpSpLocks/>
          </p:cNvGrpSpPr>
          <p:nvPr/>
        </p:nvGrpSpPr>
        <p:grpSpPr bwMode="auto">
          <a:xfrm>
            <a:off x="6629400" y="4572000"/>
            <a:ext cx="152400" cy="533400"/>
            <a:chOff x="4176" y="2880"/>
            <a:chExt cx="96" cy="336"/>
          </a:xfrm>
        </p:grpSpPr>
        <p:sp>
          <p:nvSpPr>
            <p:cNvPr id="89115" name="Oval 1031"/>
            <p:cNvSpPr>
              <a:spLocks noChangeArrowheads="1"/>
            </p:cNvSpPr>
            <p:nvPr/>
          </p:nvSpPr>
          <p:spPr bwMode="auto">
            <a:xfrm>
              <a:off x="4176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9116" name="Oval 1032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9095" name="Group 1033"/>
          <p:cNvGrpSpPr>
            <a:grpSpLocks/>
          </p:cNvGrpSpPr>
          <p:nvPr/>
        </p:nvGrpSpPr>
        <p:grpSpPr bwMode="auto">
          <a:xfrm>
            <a:off x="5753100" y="4152900"/>
            <a:ext cx="533400" cy="152400"/>
            <a:chOff x="3624" y="2616"/>
            <a:chExt cx="336" cy="96"/>
          </a:xfrm>
        </p:grpSpPr>
        <p:sp>
          <p:nvSpPr>
            <p:cNvPr id="89113" name="Oval 1034"/>
            <p:cNvSpPr>
              <a:spLocks noChangeArrowheads="1"/>
            </p:cNvSpPr>
            <p:nvPr/>
          </p:nvSpPr>
          <p:spPr bwMode="auto">
            <a:xfrm>
              <a:off x="386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9114" name="Oval 1035"/>
            <p:cNvSpPr>
              <a:spLocks noChangeArrowheads="1"/>
            </p:cNvSpPr>
            <p:nvPr/>
          </p:nvSpPr>
          <p:spPr bwMode="auto">
            <a:xfrm>
              <a:off x="362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096" name="Oval 1036"/>
          <p:cNvSpPr>
            <a:spLocks noChangeArrowheads="1"/>
          </p:cNvSpPr>
          <p:nvPr/>
        </p:nvSpPr>
        <p:spPr bwMode="auto">
          <a:xfrm>
            <a:off x="531495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097" name="Oval 1037"/>
          <p:cNvSpPr>
            <a:spLocks noChangeArrowheads="1"/>
          </p:cNvSpPr>
          <p:nvPr/>
        </p:nvSpPr>
        <p:spPr bwMode="auto">
          <a:xfrm>
            <a:off x="5314950" y="48958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098" name="Rectangle 1038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89099" name="Oval 1039"/>
          <p:cNvSpPr>
            <a:spLocks noChangeArrowheads="1"/>
          </p:cNvSpPr>
          <p:nvPr/>
        </p:nvSpPr>
        <p:spPr bwMode="auto">
          <a:xfrm>
            <a:off x="4857750" y="48958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00" name="Oval 1040"/>
          <p:cNvSpPr>
            <a:spLocks noChangeArrowheads="1"/>
          </p:cNvSpPr>
          <p:nvPr/>
        </p:nvSpPr>
        <p:spPr bwMode="auto">
          <a:xfrm>
            <a:off x="48577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01" name="Oval 1041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02" name="Oval 1042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03" name="Rectangle 1043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89104" name="Group 1044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89111" name="Oval 1045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9112" name="Oval 1046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9105" name="Group 1047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89109" name="Oval 1048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9110" name="Oval 1049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9106" name="Oval 1050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07" name="Oval 1051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9108" name="Rectangle 1052"/>
          <p:cNvSpPr>
            <a:spLocks noChangeArrowheads="1"/>
          </p:cNvSpPr>
          <p:nvPr/>
        </p:nvSpPr>
        <p:spPr bwMode="auto">
          <a:xfrm>
            <a:off x="1600200" y="33528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Arial" charset="0"/>
              </a:rPr>
              <a:t>8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12532354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800600" y="3200400"/>
            <a:ext cx="2438400" cy="25146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The only solution is to share more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Requires two double bonds </a:t>
            </a:r>
          </a:p>
          <a:p>
            <a:pPr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l"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Each atom gets to count all the atoms in the bond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486400" y="41910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6629400" y="4572000"/>
            <a:ext cx="152400" cy="533400"/>
            <a:chOff x="4176" y="2880"/>
            <a:chExt cx="96" cy="336"/>
          </a:xfrm>
        </p:grpSpPr>
        <p:sp>
          <p:nvSpPr>
            <p:cNvPr id="91163" name="Oval 7"/>
            <p:cNvSpPr>
              <a:spLocks noChangeArrowheads="1"/>
            </p:cNvSpPr>
            <p:nvPr/>
          </p:nvSpPr>
          <p:spPr bwMode="auto">
            <a:xfrm>
              <a:off x="4176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1164" name="Oval 8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143" name="Group 9"/>
          <p:cNvGrpSpPr>
            <a:grpSpLocks/>
          </p:cNvGrpSpPr>
          <p:nvPr/>
        </p:nvGrpSpPr>
        <p:grpSpPr bwMode="auto">
          <a:xfrm>
            <a:off x="5753100" y="4152900"/>
            <a:ext cx="533400" cy="152400"/>
            <a:chOff x="3624" y="2616"/>
            <a:chExt cx="336" cy="96"/>
          </a:xfrm>
        </p:grpSpPr>
        <p:sp>
          <p:nvSpPr>
            <p:cNvPr id="91161" name="Oval 10"/>
            <p:cNvSpPr>
              <a:spLocks noChangeArrowheads="1"/>
            </p:cNvSpPr>
            <p:nvPr/>
          </p:nvSpPr>
          <p:spPr bwMode="auto">
            <a:xfrm>
              <a:off x="386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1162" name="Oval 11"/>
            <p:cNvSpPr>
              <a:spLocks noChangeArrowheads="1"/>
            </p:cNvSpPr>
            <p:nvPr/>
          </p:nvSpPr>
          <p:spPr bwMode="auto">
            <a:xfrm>
              <a:off x="3624" y="2616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144" name="Oval 12"/>
          <p:cNvSpPr>
            <a:spLocks noChangeArrowheads="1"/>
          </p:cNvSpPr>
          <p:nvPr/>
        </p:nvSpPr>
        <p:spPr bwMode="auto">
          <a:xfrm>
            <a:off x="531495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45" name="Oval 13"/>
          <p:cNvSpPr>
            <a:spLocks noChangeArrowheads="1"/>
          </p:cNvSpPr>
          <p:nvPr/>
        </p:nvSpPr>
        <p:spPr bwMode="auto">
          <a:xfrm>
            <a:off x="5314950" y="48958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46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91147" name="Oval 15"/>
          <p:cNvSpPr>
            <a:spLocks noChangeArrowheads="1"/>
          </p:cNvSpPr>
          <p:nvPr/>
        </p:nvSpPr>
        <p:spPr bwMode="auto">
          <a:xfrm>
            <a:off x="4857750" y="48958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48" name="Oval 16"/>
          <p:cNvSpPr>
            <a:spLocks noChangeArrowheads="1"/>
          </p:cNvSpPr>
          <p:nvPr/>
        </p:nvSpPr>
        <p:spPr bwMode="auto">
          <a:xfrm>
            <a:off x="48577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49" name="Oval 17"/>
          <p:cNvSpPr>
            <a:spLocks noChangeArrowheads="1"/>
          </p:cNvSpPr>
          <p:nvPr/>
        </p:nvSpPr>
        <p:spPr bwMode="auto">
          <a:xfrm>
            <a:off x="3524250" y="44767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50" name="Oval 18"/>
          <p:cNvSpPr>
            <a:spLocks noChangeArrowheads="1"/>
          </p:cNvSpPr>
          <p:nvPr/>
        </p:nvSpPr>
        <p:spPr bwMode="auto">
          <a:xfrm>
            <a:off x="352425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51" name="Rectangle 19"/>
          <p:cNvSpPr>
            <a:spLocks noChangeArrowheads="1"/>
          </p:cNvSpPr>
          <p:nvPr/>
        </p:nvSpPr>
        <p:spPr bwMode="auto">
          <a:xfrm>
            <a:off x="2057400" y="41148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6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91152" name="Group 20"/>
          <p:cNvGrpSpPr>
            <a:grpSpLocks/>
          </p:cNvGrpSpPr>
          <p:nvPr/>
        </p:nvGrpSpPr>
        <p:grpSpPr bwMode="auto">
          <a:xfrm>
            <a:off x="1905000" y="4572000"/>
            <a:ext cx="152400" cy="533400"/>
            <a:chOff x="1200" y="2880"/>
            <a:chExt cx="96" cy="336"/>
          </a:xfrm>
        </p:grpSpPr>
        <p:sp>
          <p:nvSpPr>
            <p:cNvPr id="91159" name="Oval 21"/>
            <p:cNvSpPr>
              <a:spLocks noChangeArrowheads="1"/>
            </p:cNvSpPr>
            <p:nvPr/>
          </p:nvSpPr>
          <p:spPr bwMode="auto">
            <a:xfrm>
              <a:off x="1200" y="288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1160" name="Oval 22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153" name="Group 23"/>
          <p:cNvGrpSpPr>
            <a:grpSpLocks/>
          </p:cNvGrpSpPr>
          <p:nvPr/>
        </p:nvGrpSpPr>
        <p:grpSpPr bwMode="auto">
          <a:xfrm>
            <a:off x="2324100" y="5448300"/>
            <a:ext cx="533400" cy="152400"/>
            <a:chOff x="1464" y="3432"/>
            <a:chExt cx="336" cy="96"/>
          </a:xfrm>
        </p:grpSpPr>
        <p:sp>
          <p:nvSpPr>
            <p:cNvPr id="91157" name="Oval 24"/>
            <p:cNvSpPr>
              <a:spLocks noChangeArrowheads="1"/>
            </p:cNvSpPr>
            <p:nvPr/>
          </p:nvSpPr>
          <p:spPr bwMode="auto">
            <a:xfrm>
              <a:off x="170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1158" name="Oval 25"/>
            <p:cNvSpPr>
              <a:spLocks noChangeArrowheads="1"/>
            </p:cNvSpPr>
            <p:nvPr/>
          </p:nvSpPr>
          <p:spPr bwMode="auto">
            <a:xfrm>
              <a:off x="1464" y="343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154" name="Oval 26"/>
          <p:cNvSpPr>
            <a:spLocks noChangeArrowheads="1"/>
          </p:cNvSpPr>
          <p:nvPr/>
        </p:nvSpPr>
        <p:spPr bwMode="auto">
          <a:xfrm>
            <a:off x="3124200" y="4933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55" name="Oval 27"/>
          <p:cNvSpPr>
            <a:spLocks noChangeArrowheads="1"/>
          </p:cNvSpPr>
          <p:nvPr/>
        </p:nvSpPr>
        <p:spPr bwMode="auto">
          <a:xfrm>
            <a:off x="3162300" y="44767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156" name="Rectangle 28"/>
          <p:cNvSpPr>
            <a:spLocks noChangeArrowheads="1"/>
          </p:cNvSpPr>
          <p:nvPr/>
        </p:nvSpPr>
        <p:spPr bwMode="auto">
          <a:xfrm>
            <a:off x="5029200" y="32004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latin typeface="Arial" charset="0"/>
              </a:rPr>
              <a:t>8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25369769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89BD618-04AB-4B0A-B9A2-9C8091BD5A1A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67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9184" name="Group 32"/>
          <p:cNvGrpSpPr>
            <a:grpSpLocks/>
          </p:cNvGrpSpPr>
          <p:nvPr/>
        </p:nvGrpSpPr>
        <p:grpSpPr bwMode="auto">
          <a:xfrm>
            <a:off x="282575" y="1978025"/>
            <a:ext cx="5486400" cy="3584575"/>
            <a:chOff x="178" y="1246"/>
            <a:chExt cx="3456" cy="2258"/>
          </a:xfrm>
        </p:grpSpPr>
        <p:pic>
          <p:nvPicPr>
            <p:cNvPr id="37913" name="Picture 21" descr="cha56011_09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1246"/>
              <a:ext cx="3456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4" name="Text Box 30"/>
            <p:cNvSpPr txBox="1">
              <a:spLocks noChangeArrowheads="1"/>
            </p:cNvSpPr>
            <p:nvPr/>
          </p:nvSpPr>
          <p:spPr bwMode="auto">
            <a:xfrm>
              <a:off x="944" y="22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15" name="Text Box 31"/>
            <p:cNvSpPr txBox="1">
              <a:spLocks noChangeArrowheads="1"/>
            </p:cNvSpPr>
            <p:nvPr/>
          </p:nvSpPr>
          <p:spPr bwMode="auto">
            <a:xfrm>
              <a:off x="2408" y="2216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F</a:t>
              </a:r>
            </a:p>
          </p:txBody>
        </p:sp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6911975" y="3529013"/>
            <a:ext cx="1052513" cy="482600"/>
            <a:chOff x="2073" y="1488"/>
            <a:chExt cx="663" cy="304"/>
          </a:xfrm>
        </p:grpSpPr>
        <p:sp>
          <p:nvSpPr>
            <p:cNvPr id="37901" name="Text Box 6"/>
            <p:cNvSpPr txBox="1">
              <a:spLocks noChangeArrowheads="1"/>
            </p:cNvSpPr>
            <p:nvPr/>
          </p:nvSpPr>
          <p:spPr bwMode="auto">
            <a:xfrm>
              <a:off x="2484" y="1497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F</a:t>
              </a:r>
            </a:p>
          </p:txBody>
        </p:sp>
        <p:grpSp>
          <p:nvGrpSpPr>
            <p:cNvPr id="37902" name="Group 7"/>
            <p:cNvGrpSpPr>
              <a:grpSpLocks/>
            </p:cNvGrpSpPr>
            <p:nvPr/>
          </p:nvGrpSpPr>
          <p:grpSpPr bwMode="auto">
            <a:xfrm>
              <a:off x="2688" y="1568"/>
              <a:ext cx="48" cy="144"/>
              <a:chOff x="1440" y="2400"/>
              <a:chExt cx="48" cy="144"/>
            </a:xfrm>
          </p:grpSpPr>
          <p:sp>
            <p:nvSpPr>
              <p:cNvPr id="37911" name="Oval 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2" name="Oval 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903" name="Group 11"/>
            <p:cNvGrpSpPr>
              <a:grpSpLocks/>
            </p:cNvGrpSpPr>
            <p:nvPr/>
          </p:nvGrpSpPr>
          <p:grpSpPr bwMode="auto">
            <a:xfrm rot="5400000">
              <a:off x="2568" y="1440"/>
              <a:ext cx="48" cy="144"/>
              <a:chOff x="1440" y="2400"/>
              <a:chExt cx="48" cy="144"/>
            </a:xfrm>
          </p:grpSpPr>
          <p:sp>
            <p:nvSpPr>
              <p:cNvPr id="37909" name="Oval 12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0" name="Oval 13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904" name="Group 14"/>
            <p:cNvGrpSpPr>
              <a:grpSpLocks/>
            </p:cNvGrpSpPr>
            <p:nvPr/>
          </p:nvGrpSpPr>
          <p:grpSpPr bwMode="auto">
            <a:xfrm rot="5400000">
              <a:off x="2568" y="1688"/>
              <a:ext cx="48" cy="144"/>
              <a:chOff x="1440" y="2400"/>
              <a:chExt cx="48" cy="144"/>
            </a:xfrm>
          </p:grpSpPr>
          <p:sp>
            <p:nvSpPr>
              <p:cNvPr id="37907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8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905" name="Text Box 18"/>
            <p:cNvSpPr txBox="1">
              <a:spLocks noChangeArrowheads="1"/>
            </p:cNvSpPr>
            <p:nvPr/>
          </p:nvSpPr>
          <p:spPr bwMode="auto">
            <a:xfrm>
              <a:off x="2073" y="150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2288" y="164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893" name="Text Box 22"/>
          <p:cNvSpPr txBox="1">
            <a:spLocks noChangeArrowheads="1"/>
          </p:cNvSpPr>
          <p:nvPr/>
        </p:nvSpPr>
        <p:spPr bwMode="auto">
          <a:xfrm>
            <a:off x="246063" y="1066800"/>
            <a:ext cx="8897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A covalent bond with greater electron density around one of the two atoms</a:t>
            </a: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3224213" y="2551113"/>
            <a:ext cx="156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electron rich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841375" y="2703513"/>
            <a:ext cx="1665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CC"/>
                </a:solidFill>
              </a:rPr>
              <a:t>electron poor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CC"/>
                </a:solidFill>
              </a:rPr>
              <a:t>region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7521575" y="3084513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e</a:t>
            </a:r>
            <a:r>
              <a:rPr lang="en-US" altLang="en-US" sz="2000" baseline="30000">
                <a:solidFill>
                  <a:srgbClr val="FF0000"/>
                </a:solidFill>
              </a:rPr>
              <a:t>-</a:t>
            </a:r>
            <a:r>
              <a:rPr lang="en-US" altLang="en-US" sz="2000">
                <a:solidFill>
                  <a:srgbClr val="FF0000"/>
                </a:solidFill>
              </a:rPr>
              <a:t> rich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6378575" y="3084513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CC"/>
                </a:solidFill>
              </a:rPr>
              <a:t>e</a:t>
            </a:r>
            <a:r>
              <a:rPr lang="en-US" altLang="en-US" sz="2000" baseline="30000">
                <a:solidFill>
                  <a:srgbClr val="3333CC"/>
                </a:solidFill>
              </a:rPr>
              <a:t>-</a:t>
            </a:r>
            <a:r>
              <a:rPr lang="en-US" altLang="en-US" sz="2000">
                <a:solidFill>
                  <a:srgbClr val="3333CC"/>
                </a:solidFill>
              </a:rPr>
              <a:t> poor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11975" y="3998913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CC"/>
                </a:solidFill>
                <a:latin typeface="Symbol" pitchFamily="18" charset="2"/>
              </a:rPr>
              <a:t>d</a:t>
            </a:r>
            <a:r>
              <a:rPr lang="en-US" altLang="en-US" baseline="30000">
                <a:solidFill>
                  <a:srgbClr val="3333CC"/>
                </a:solidFill>
              </a:rPr>
              <a:t>+</a:t>
            </a:r>
            <a:endParaRPr lang="en-US" altLang="en-US">
              <a:solidFill>
                <a:srgbClr val="3333CC"/>
              </a:solidFill>
            </a:endParaRP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7600950" y="3998913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baseline="30000">
                <a:solidFill>
                  <a:srgbClr val="FF0000"/>
                </a:solidFill>
              </a:rPr>
              <a:t>-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7900" name="Text Box 33"/>
          <p:cNvSpPr txBox="1">
            <a:spLocks noChangeArrowheads="1"/>
          </p:cNvSpPr>
          <p:nvPr/>
        </p:nvSpPr>
        <p:spPr bwMode="auto">
          <a:xfrm>
            <a:off x="2514600" y="304800"/>
            <a:ext cx="417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Polar Covalent Bond</a:t>
            </a:r>
          </a:p>
        </p:txBody>
      </p:sp>
    </p:spTree>
    <p:extLst>
      <p:ext uri="{BB962C8B-B14F-4D97-AF65-F5344CB8AC3E}">
        <p14:creationId xmlns:p14="http://schemas.microsoft.com/office/powerpoint/2010/main" val="33500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 autoUpdateAnimBg="0"/>
      <p:bldP spid="49176" grpId="0" autoUpdateAnimBg="0"/>
      <p:bldP spid="49177" grpId="0" autoUpdateAnimBg="0"/>
      <p:bldP spid="49178" grpId="0" autoUpdateAnimBg="0"/>
      <p:bldP spid="49179" grpId="0" autoUpdateAnimBg="0"/>
      <p:bldP spid="49180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BD2CD80-FDB3-4C15-87C0-730FDCE1BEC1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/>
              <a:t>68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Electron density distributions in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H</a:t>
            </a:r>
            <a:r>
              <a:rPr lang="en-US" altLang="en-US" sz="3200" b="1" baseline="-25000">
                <a:solidFill>
                  <a:srgbClr val="000000"/>
                </a:solidFill>
              </a:rPr>
              <a:t>2</a:t>
            </a:r>
            <a:r>
              <a:rPr lang="en-US" altLang="en-US" sz="3200" b="1">
                <a:solidFill>
                  <a:srgbClr val="000000"/>
                </a:solidFill>
              </a:rPr>
              <a:t>, F</a:t>
            </a:r>
            <a:r>
              <a:rPr lang="en-US" altLang="en-US" sz="3200" b="1" baseline="-25000">
                <a:solidFill>
                  <a:srgbClr val="000000"/>
                </a:solidFill>
              </a:rPr>
              <a:t>2</a:t>
            </a:r>
            <a:r>
              <a:rPr lang="en-US" altLang="en-US" sz="3200" b="1">
                <a:solidFill>
                  <a:srgbClr val="000000"/>
                </a:solidFill>
              </a:rPr>
              <a:t>, and HF.</a:t>
            </a:r>
          </a:p>
        </p:txBody>
      </p:sp>
      <p:pic>
        <p:nvPicPr>
          <p:cNvPr id="39940" name="Picture 4" descr="siL58202_092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962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5400" b="1" u="sng" smtClean="0"/>
              <a:t>Metallic Bonds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b="1" smtClean="0"/>
              <a:t>How atoms are held together in the solid.</a:t>
            </a:r>
          </a:p>
          <a:p>
            <a:pPr eaLnBrk="1" hangingPunct="1"/>
            <a:r>
              <a:rPr lang="en-US" altLang="en-US" sz="4000" b="1" smtClean="0">
                <a:solidFill>
                  <a:srgbClr val="000066"/>
                </a:solidFill>
              </a:rPr>
              <a:t>Metals hold onto there valence electrons very weakly</a:t>
            </a:r>
            <a:r>
              <a:rPr lang="en-US" altLang="en-US" sz="4000" b="1" smtClean="0"/>
              <a:t>.</a:t>
            </a:r>
          </a:p>
          <a:p>
            <a:pPr eaLnBrk="1" hangingPunct="1"/>
            <a:r>
              <a:rPr lang="en-US" altLang="en-US" sz="4000" b="1" smtClean="0"/>
              <a:t>Think of them as positive ions floating in a sea of electrons.</a:t>
            </a:r>
          </a:p>
        </p:txBody>
      </p:sp>
    </p:spTree>
    <p:extLst>
      <p:ext uri="{BB962C8B-B14F-4D97-AF65-F5344CB8AC3E}">
        <p14:creationId xmlns:p14="http://schemas.microsoft.com/office/powerpoint/2010/main" val="28467097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algn="l"/>
            <a:r>
              <a:rPr lang="en-US" sz="4800" dirty="0" smtClean="0"/>
              <a:t>7) What is an oxidation number?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for an element to become stable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30480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9pPr>
          </a:lstStyle>
          <a:p>
            <a:pPr algn="l"/>
            <a:r>
              <a:rPr lang="en-US" sz="4800" kern="0" dirty="0" smtClean="0"/>
              <a:t>**write them on the periodic table</a:t>
            </a:r>
            <a:endParaRPr lang="en-US" sz="4800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3" y="4038600"/>
            <a:ext cx="742621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8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5400" b="1" u="sng" smtClean="0"/>
              <a:t>Sea of Electrons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2390775" y="3522663"/>
            <a:ext cx="3617913" cy="1989137"/>
            <a:chOff x="1506" y="2219"/>
            <a:chExt cx="2279" cy="1253"/>
          </a:xfrm>
        </p:grpSpPr>
        <p:grpSp>
          <p:nvGrpSpPr>
            <p:cNvPr id="160773" name="Group 4"/>
            <p:cNvGrpSpPr>
              <a:grpSpLocks/>
            </p:cNvGrpSpPr>
            <p:nvPr/>
          </p:nvGrpSpPr>
          <p:grpSpPr bwMode="auto">
            <a:xfrm>
              <a:off x="1506" y="2219"/>
              <a:ext cx="288" cy="442"/>
              <a:chOff x="1506" y="2219"/>
              <a:chExt cx="288" cy="442"/>
            </a:xfrm>
          </p:grpSpPr>
          <p:sp>
            <p:nvSpPr>
              <p:cNvPr id="160821" name="Oval 5"/>
              <p:cNvSpPr>
                <a:spLocks noChangeArrowheads="1"/>
              </p:cNvSpPr>
              <p:nvPr/>
            </p:nvSpPr>
            <p:spPr bwMode="auto">
              <a:xfrm>
                <a:off x="1506" y="227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22" name="Rectangle 6"/>
              <p:cNvSpPr>
                <a:spLocks noChangeArrowheads="1"/>
              </p:cNvSpPr>
              <p:nvPr/>
            </p:nvSpPr>
            <p:spPr bwMode="auto">
              <a:xfrm>
                <a:off x="1525" y="221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74" name="Group 7"/>
            <p:cNvGrpSpPr>
              <a:grpSpLocks/>
            </p:cNvGrpSpPr>
            <p:nvPr/>
          </p:nvGrpSpPr>
          <p:grpSpPr bwMode="auto">
            <a:xfrm>
              <a:off x="2028" y="2219"/>
              <a:ext cx="288" cy="442"/>
              <a:chOff x="2028" y="2219"/>
              <a:chExt cx="288" cy="442"/>
            </a:xfrm>
          </p:grpSpPr>
          <p:sp>
            <p:nvSpPr>
              <p:cNvPr id="160819" name="Oval 8"/>
              <p:cNvSpPr>
                <a:spLocks noChangeArrowheads="1"/>
              </p:cNvSpPr>
              <p:nvPr/>
            </p:nvSpPr>
            <p:spPr bwMode="auto">
              <a:xfrm>
                <a:off x="2028" y="227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20" name="Rectangle 9"/>
              <p:cNvSpPr>
                <a:spLocks noChangeArrowheads="1"/>
              </p:cNvSpPr>
              <p:nvPr/>
            </p:nvSpPr>
            <p:spPr bwMode="auto">
              <a:xfrm>
                <a:off x="2047" y="221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75" name="Group 10"/>
            <p:cNvGrpSpPr>
              <a:grpSpLocks/>
            </p:cNvGrpSpPr>
            <p:nvPr/>
          </p:nvGrpSpPr>
          <p:grpSpPr bwMode="auto">
            <a:xfrm>
              <a:off x="2434" y="2219"/>
              <a:ext cx="288" cy="442"/>
              <a:chOff x="2434" y="2219"/>
              <a:chExt cx="288" cy="442"/>
            </a:xfrm>
          </p:grpSpPr>
          <p:sp>
            <p:nvSpPr>
              <p:cNvPr id="160817" name="Oval 11"/>
              <p:cNvSpPr>
                <a:spLocks noChangeArrowheads="1"/>
              </p:cNvSpPr>
              <p:nvPr/>
            </p:nvSpPr>
            <p:spPr bwMode="auto">
              <a:xfrm>
                <a:off x="2434" y="227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18" name="Rectangle 12"/>
              <p:cNvSpPr>
                <a:spLocks noChangeArrowheads="1"/>
              </p:cNvSpPr>
              <p:nvPr/>
            </p:nvSpPr>
            <p:spPr bwMode="auto">
              <a:xfrm>
                <a:off x="2453" y="221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76" name="Group 13"/>
            <p:cNvGrpSpPr>
              <a:grpSpLocks/>
            </p:cNvGrpSpPr>
            <p:nvPr/>
          </p:nvGrpSpPr>
          <p:grpSpPr bwMode="auto">
            <a:xfrm>
              <a:off x="2947" y="2219"/>
              <a:ext cx="288" cy="442"/>
              <a:chOff x="2947" y="2219"/>
              <a:chExt cx="288" cy="442"/>
            </a:xfrm>
          </p:grpSpPr>
          <p:sp>
            <p:nvSpPr>
              <p:cNvPr id="160815" name="Oval 14"/>
              <p:cNvSpPr>
                <a:spLocks noChangeArrowheads="1"/>
              </p:cNvSpPr>
              <p:nvPr/>
            </p:nvSpPr>
            <p:spPr bwMode="auto">
              <a:xfrm>
                <a:off x="2947" y="227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16" name="Rectangle 15"/>
              <p:cNvSpPr>
                <a:spLocks noChangeArrowheads="1"/>
              </p:cNvSpPr>
              <p:nvPr/>
            </p:nvSpPr>
            <p:spPr bwMode="auto">
              <a:xfrm>
                <a:off x="2966" y="221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77" name="Group 16"/>
            <p:cNvGrpSpPr>
              <a:grpSpLocks/>
            </p:cNvGrpSpPr>
            <p:nvPr/>
          </p:nvGrpSpPr>
          <p:grpSpPr bwMode="auto">
            <a:xfrm>
              <a:off x="1776" y="2629"/>
              <a:ext cx="288" cy="442"/>
              <a:chOff x="1776" y="2629"/>
              <a:chExt cx="288" cy="442"/>
            </a:xfrm>
          </p:grpSpPr>
          <p:sp>
            <p:nvSpPr>
              <p:cNvPr id="160813" name="Oval 17"/>
              <p:cNvSpPr>
                <a:spLocks noChangeArrowheads="1"/>
              </p:cNvSpPr>
              <p:nvPr/>
            </p:nvSpPr>
            <p:spPr bwMode="auto">
              <a:xfrm>
                <a:off x="1776" y="268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14" name="Rectangle 18"/>
              <p:cNvSpPr>
                <a:spLocks noChangeArrowheads="1"/>
              </p:cNvSpPr>
              <p:nvPr/>
            </p:nvSpPr>
            <p:spPr bwMode="auto">
              <a:xfrm>
                <a:off x="1795" y="262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78" name="Group 19"/>
            <p:cNvGrpSpPr>
              <a:grpSpLocks/>
            </p:cNvGrpSpPr>
            <p:nvPr/>
          </p:nvGrpSpPr>
          <p:grpSpPr bwMode="auto">
            <a:xfrm>
              <a:off x="2299" y="2629"/>
              <a:ext cx="288" cy="442"/>
              <a:chOff x="2299" y="2629"/>
              <a:chExt cx="288" cy="442"/>
            </a:xfrm>
          </p:grpSpPr>
          <p:sp>
            <p:nvSpPr>
              <p:cNvPr id="160811" name="Oval 20"/>
              <p:cNvSpPr>
                <a:spLocks noChangeArrowheads="1"/>
              </p:cNvSpPr>
              <p:nvPr/>
            </p:nvSpPr>
            <p:spPr bwMode="auto">
              <a:xfrm>
                <a:off x="2299" y="268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12" name="Rectangle 21"/>
              <p:cNvSpPr>
                <a:spLocks noChangeArrowheads="1"/>
              </p:cNvSpPr>
              <p:nvPr/>
            </p:nvSpPr>
            <p:spPr bwMode="auto">
              <a:xfrm>
                <a:off x="2318" y="262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79" name="Group 22"/>
            <p:cNvGrpSpPr>
              <a:grpSpLocks/>
            </p:cNvGrpSpPr>
            <p:nvPr/>
          </p:nvGrpSpPr>
          <p:grpSpPr bwMode="auto">
            <a:xfrm>
              <a:off x="2793" y="2629"/>
              <a:ext cx="288" cy="442"/>
              <a:chOff x="2793" y="2629"/>
              <a:chExt cx="288" cy="442"/>
            </a:xfrm>
          </p:grpSpPr>
          <p:sp>
            <p:nvSpPr>
              <p:cNvPr id="160809" name="Oval 23"/>
              <p:cNvSpPr>
                <a:spLocks noChangeArrowheads="1"/>
              </p:cNvSpPr>
              <p:nvPr/>
            </p:nvSpPr>
            <p:spPr bwMode="auto">
              <a:xfrm>
                <a:off x="2793" y="268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10" name="Rectangle 24"/>
              <p:cNvSpPr>
                <a:spLocks noChangeArrowheads="1"/>
              </p:cNvSpPr>
              <p:nvPr/>
            </p:nvSpPr>
            <p:spPr bwMode="auto">
              <a:xfrm>
                <a:off x="2812" y="262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80" name="Group 25"/>
            <p:cNvGrpSpPr>
              <a:grpSpLocks/>
            </p:cNvGrpSpPr>
            <p:nvPr/>
          </p:nvGrpSpPr>
          <p:grpSpPr bwMode="auto">
            <a:xfrm>
              <a:off x="3286" y="2629"/>
              <a:ext cx="288" cy="442"/>
              <a:chOff x="3286" y="2629"/>
              <a:chExt cx="288" cy="442"/>
            </a:xfrm>
          </p:grpSpPr>
          <p:sp>
            <p:nvSpPr>
              <p:cNvPr id="160807" name="Oval 26"/>
              <p:cNvSpPr>
                <a:spLocks noChangeArrowheads="1"/>
              </p:cNvSpPr>
              <p:nvPr/>
            </p:nvSpPr>
            <p:spPr bwMode="auto">
              <a:xfrm>
                <a:off x="3286" y="268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08" name="Rectangle 27"/>
              <p:cNvSpPr>
                <a:spLocks noChangeArrowheads="1"/>
              </p:cNvSpPr>
              <p:nvPr/>
            </p:nvSpPr>
            <p:spPr bwMode="auto">
              <a:xfrm>
                <a:off x="3305" y="2629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81" name="Group 28"/>
            <p:cNvGrpSpPr>
              <a:grpSpLocks/>
            </p:cNvGrpSpPr>
            <p:nvPr/>
          </p:nvGrpSpPr>
          <p:grpSpPr bwMode="auto">
            <a:xfrm>
              <a:off x="2056" y="3030"/>
              <a:ext cx="288" cy="442"/>
              <a:chOff x="2056" y="3030"/>
              <a:chExt cx="288" cy="442"/>
            </a:xfrm>
          </p:grpSpPr>
          <p:sp>
            <p:nvSpPr>
              <p:cNvPr id="160805" name="Oval 29"/>
              <p:cNvSpPr>
                <a:spLocks noChangeArrowheads="1"/>
              </p:cNvSpPr>
              <p:nvPr/>
            </p:nvSpPr>
            <p:spPr bwMode="auto">
              <a:xfrm>
                <a:off x="2056" y="308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06" name="Rectangle 30"/>
              <p:cNvSpPr>
                <a:spLocks noChangeArrowheads="1"/>
              </p:cNvSpPr>
              <p:nvPr/>
            </p:nvSpPr>
            <p:spPr bwMode="auto">
              <a:xfrm>
                <a:off x="2075" y="3030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82" name="Group 31"/>
            <p:cNvGrpSpPr>
              <a:grpSpLocks/>
            </p:cNvGrpSpPr>
            <p:nvPr/>
          </p:nvGrpSpPr>
          <p:grpSpPr bwMode="auto">
            <a:xfrm>
              <a:off x="2578" y="3030"/>
              <a:ext cx="288" cy="442"/>
              <a:chOff x="2578" y="3030"/>
              <a:chExt cx="288" cy="442"/>
            </a:xfrm>
          </p:grpSpPr>
          <p:sp>
            <p:nvSpPr>
              <p:cNvPr id="160803" name="Oval 32"/>
              <p:cNvSpPr>
                <a:spLocks noChangeArrowheads="1"/>
              </p:cNvSpPr>
              <p:nvPr/>
            </p:nvSpPr>
            <p:spPr bwMode="auto">
              <a:xfrm>
                <a:off x="2578" y="308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04" name="Rectangle 33"/>
              <p:cNvSpPr>
                <a:spLocks noChangeArrowheads="1"/>
              </p:cNvSpPr>
              <p:nvPr/>
            </p:nvSpPr>
            <p:spPr bwMode="auto">
              <a:xfrm>
                <a:off x="2597" y="3030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83" name="Group 34"/>
            <p:cNvGrpSpPr>
              <a:grpSpLocks/>
            </p:cNvGrpSpPr>
            <p:nvPr/>
          </p:nvGrpSpPr>
          <p:grpSpPr bwMode="auto">
            <a:xfrm>
              <a:off x="2984" y="3030"/>
              <a:ext cx="288" cy="442"/>
              <a:chOff x="2984" y="3030"/>
              <a:chExt cx="288" cy="442"/>
            </a:xfrm>
          </p:grpSpPr>
          <p:sp>
            <p:nvSpPr>
              <p:cNvPr id="160801" name="Oval 35"/>
              <p:cNvSpPr>
                <a:spLocks noChangeArrowheads="1"/>
              </p:cNvSpPr>
              <p:nvPr/>
            </p:nvSpPr>
            <p:spPr bwMode="auto">
              <a:xfrm>
                <a:off x="2984" y="308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02" name="Rectangle 36"/>
              <p:cNvSpPr>
                <a:spLocks noChangeArrowheads="1"/>
              </p:cNvSpPr>
              <p:nvPr/>
            </p:nvSpPr>
            <p:spPr bwMode="auto">
              <a:xfrm>
                <a:off x="3003" y="3030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0784" name="Group 37"/>
            <p:cNvGrpSpPr>
              <a:grpSpLocks/>
            </p:cNvGrpSpPr>
            <p:nvPr/>
          </p:nvGrpSpPr>
          <p:grpSpPr bwMode="auto">
            <a:xfrm>
              <a:off x="3497" y="3030"/>
              <a:ext cx="288" cy="442"/>
              <a:chOff x="3497" y="3030"/>
              <a:chExt cx="288" cy="442"/>
            </a:xfrm>
          </p:grpSpPr>
          <p:sp>
            <p:nvSpPr>
              <p:cNvPr id="160799" name="Oval 38"/>
              <p:cNvSpPr>
                <a:spLocks noChangeArrowheads="1"/>
              </p:cNvSpPr>
              <p:nvPr/>
            </p:nvSpPr>
            <p:spPr bwMode="auto">
              <a:xfrm>
                <a:off x="3497" y="308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800" name="Rectangle 39"/>
              <p:cNvSpPr>
                <a:spLocks noChangeArrowheads="1"/>
              </p:cNvSpPr>
              <p:nvPr/>
            </p:nvSpPr>
            <p:spPr bwMode="auto">
              <a:xfrm>
                <a:off x="3516" y="3030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sp>
          <p:nvSpPr>
            <p:cNvPr id="160785" name="Oval 40"/>
            <p:cNvSpPr>
              <a:spLocks noChangeArrowheads="1"/>
            </p:cNvSpPr>
            <p:nvPr/>
          </p:nvSpPr>
          <p:spPr bwMode="auto">
            <a:xfrm>
              <a:off x="2657" y="2576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86" name="Oval 41"/>
            <p:cNvSpPr>
              <a:spLocks noChangeArrowheads="1"/>
            </p:cNvSpPr>
            <p:nvPr/>
          </p:nvSpPr>
          <p:spPr bwMode="auto">
            <a:xfrm>
              <a:off x="1882" y="2518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87" name="Oval 42"/>
            <p:cNvSpPr>
              <a:spLocks noChangeArrowheads="1"/>
            </p:cNvSpPr>
            <p:nvPr/>
          </p:nvSpPr>
          <p:spPr bwMode="auto">
            <a:xfrm>
              <a:off x="1901" y="3069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88" name="Oval 43"/>
            <p:cNvSpPr>
              <a:spLocks noChangeArrowheads="1"/>
            </p:cNvSpPr>
            <p:nvPr/>
          </p:nvSpPr>
          <p:spPr bwMode="auto">
            <a:xfrm>
              <a:off x="2124" y="2768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89" name="Oval 44"/>
            <p:cNvSpPr>
              <a:spLocks noChangeArrowheads="1"/>
            </p:cNvSpPr>
            <p:nvPr/>
          </p:nvSpPr>
          <p:spPr bwMode="auto">
            <a:xfrm>
              <a:off x="2210" y="2575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0" name="Oval 45"/>
            <p:cNvSpPr>
              <a:spLocks noChangeArrowheads="1"/>
            </p:cNvSpPr>
            <p:nvPr/>
          </p:nvSpPr>
          <p:spPr bwMode="auto">
            <a:xfrm>
              <a:off x="2423" y="3193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1" name="Oval 46"/>
            <p:cNvSpPr>
              <a:spLocks noChangeArrowheads="1"/>
            </p:cNvSpPr>
            <p:nvPr/>
          </p:nvSpPr>
          <p:spPr bwMode="auto">
            <a:xfrm>
              <a:off x="3314" y="3098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2" name="Oval 47"/>
            <p:cNvSpPr>
              <a:spLocks noChangeArrowheads="1"/>
            </p:cNvSpPr>
            <p:nvPr/>
          </p:nvSpPr>
          <p:spPr bwMode="auto">
            <a:xfrm>
              <a:off x="2665" y="2932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3" name="Oval 48"/>
            <p:cNvSpPr>
              <a:spLocks noChangeArrowheads="1"/>
            </p:cNvSpPr>
            <p:nvPr/>
          </p:nvSpPr>
          <p:spPr bwMode="auto">
            <a:xfrm>
              <a:off x="2890" y="3031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4" name="Oval 49"/>
            <p:cNvSpPr>
              <a:spLocks noChangeArrowheads="1"/>
            </p:cNvSpPr>
            <p:nvPr/>
          </p:nvSpPr>
          <p:spPr bwMode="auto">
            <a:xfrm>
              <a:off x="3130" y="2875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5" name="Oval 50"/>
            <p:cNvSpPr>
              <a:spLocks noChangeArrowheads="1"/>
            </p:cNvSpPr>
            <p:nvPr/>
          </p:nvSpPr>
          <p:spPr bwMode="auto">
            <a:xfrm>
              <a:off x="3111" y="2604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6" name="Oval 51"/>
            <p:cNvSpPr>
              <a:spLocks noChangeArrowheads="1"/>
            </p:cNvSpPr>
            <p:nvPr/>
          </p:nvSpPr>
          <p:spPr bwMode="auto">
            <a:xfrm>
              <a:off x="2790" y="2399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7" name="Oval 52"/>
            <p:cNvSpPr>
              <a:spLocks noChangeArrowheads="1"/>
            </p:cNvSpPr>
            <p:nvPr/>
          </p:nvSpPr>
          <p:spPr bwMode="auto">
            <a:xfrm>
              <a:off x="1671" y="2605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798" name="Oval 53"/>
            <p:cNvSpPr>
              <a:spLocks noChangeArrowheads="1"/>
            </p:cNvSpPr>
            <p:nvPr/>
          </p:nvSpPr>
          <p:spPr bwMode="auto">
            <a:xfrm>
              <a:off x="2375" y="3020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7750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b="1" smtClean="0">
                <a:solidFill>
                  <a:srgbClr val="000066"/>
                </a:solidFill>
              </a:rPr>
              <a:t>Electrons are free to move through the solid.</a:t>
            </a:r>
          </a:p>
          <a:p>
            <a:pPr eaLnBrk="1" hangingPunct="1"/>
            <a:r>
              <a:rPr lang="en-US" altLang="en-US" b="1" smtClean="0">
                <a:solidFill>
                  <a:srgbClr val="000066"/>
                </a:solidFill>
              </a:rPr>
              <a:t>Metals conduct electricity.</a:t>
            </a:r>
          </a:p>
        </p:txBody>
      </p:sp>
    </p:spTree>
    <p:extLst>
      <p:ext uri="{BB962C8B-B14F-4D97-AF65-F5344CB8AC3E}">
        <p14:creationId xmlns:p14="http://schemas.microsoft.com/office/powerpoint/2010/main" val="40199341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7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7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50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3913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4800" b="1" u="sng" smtClean="0"/>
              <a:t>Metals are Malleable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5400" b="1" smtClean="0"/>
              <a:t>Hammered into shape (bend).</a:t>
            </a:r>
          </a:p>
          <a:p>
            <a:pPr eaLnBrk="1" hangingPunct="1"/>
            <a:r>
              <a:rPr lang="en-US" altLang="en-US" sz="5400" b="1" smtClean="0"/>
              <a:t>Ductile - drawn into wires.</a:t>
            </a:r>
          </a:p>
        </p:txBody>
      </p:sp>
    </p:spTree>
    <p:extLst>
      <p:ext uri="{BB962C8B-B14F-4D97-AF65-F5344CB8AC3E}">
        <p14:creationId xmlns:p14="http://schemas.microsoft.com/office/powerpoint/2010/main" val="9434658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3913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4800" b="1" u="sng" smtClean="0"/>
              <a:t>Malleable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3511550" y="2954338"/>
            <a:ext cx="3617913" cy="1989137"/>
            <a:chOff x="2212" y="1861"/>
            <a:chExt cx="2279" cy="1253"/>
          </a:xfrm>
        </p:grpSpPr>
        <p:grpSp>
          <p:nvGrpSpPr>
            <p:cNvPr id="164869" name="Group 4"/>
            <p:cNvGrpSpPr>
              <a:grpSpLocks/>
            </p:cNvGrpSpPr>
            <p:nvPr/>
          </p:nvGrpSpPr>
          <p:grpSpPr bwMode="auto">
            <a:xfrm>
              <a:off x="2212" y="1861"/>
              <a:ext cx="288" cy="442"/>
              <a:chOff x="2212" y="1861"/>
              <a:chExt cx="288" cy="442"/>
            </a:xfrm>
          </p:grpSpPr>
          <p:sp>
            <p:nvSpPr>
              <p:cNvPr id="164917" name="Oval 5"/>
              <p:cNvSpPr>
                <a:spLocks noChangeArrowheads="1"/>
              </p:cNvSpPr>
              <p:nvPr/>
            </p:nvSpPr>
            <p:spPr bwMode="auto">
              <a:xfrm>
                <a:off x="2212" y="191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18" name="Rectangle 6"/>
              <p:cNvSpPr>
                <a:spLocks noChangeArrowheads="1"/>
              </p:cNvSpPr>
              <p:nvPr/>
            </p:nvSpPr>
            <p:spPr bwMode="auto">
              <a:xfrm>
                <a:off x="2231" y="186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0" name="Group 7"/>
            <p:cNvGrpSpPr>
              <a:grpSpLocks/>
            </p:cNvGrpSpPr>
            <p:nvPr/>
          </p:nvGrpSpPr>
          <p:grpSpPr bwMode="auto">
            <a:xfrm>
              <a:off x="2734" y="1861"/>
              <a:ext cx="288" cy="442"/>
              <a:chOff x="2734" y="1861"/>
              <a:chExt cx="288" cy="442"/>
            </a:xfrm>
          </p:grpSpPr>
          <p:sp>
            <p:nvSpPr>
              <p:cNvPr id="164915" name="Oval 8"/>
              <p:cNvSpPr>
                <a:spLocks noChangeArrowheads="1"/>
              </p:cNvSpPr>
              <p:nvPr/>
            </p:nvSpPr>
            <p:spPr bwMode="auto">
              <a:xfrm>
                <a:off x="2734" y="191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16" name="Rectangle 9"/>
              <p:cNvSpPr>
                <a:spLocks noChangeArrowheads="1"/>
              </p:cNvSpPr>
              <p:nvPr/>
            </p:nvSpPr>
            <p:spPr bwMode="auto">
              <a:xfrm>
                <a:off x="2753" y="186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1" name="Group 10"/>
            <p:cNvGrpSpPr>
              <a:grpSpLocks/>
            </p:cNvGrpSpPr>
            <p:nvPr/>
          </p:nvGrpSpPr>
          <p:grpSpPr bwMode="auto">
            <a:xfrm>
              <a:off x="3140" y="1861"/>
              <a:ext cx="288" cy="442"/>
              <a:chOff x="3140" y="1861"/>
              <a:chExt cx="288" cy="442"/>
            </a:xfrm>
          </p:grpSpPr>
          <p:sp>
            <p:nvSpPr>
              <p:cNvPr id="164913" name="Oval 11"/>
              <p:cNvSpPr>
                <a:spLocks noChangeArrowheads="1"/>
              </p:cNvSpPr>
              <p:nvPr/>
            </p:nvSpPr>
            <p:spPr bwMode="auto">
              <a:xfrm>
                <a:off x="3140" y="191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14" name="Rectangle 12"/>
              <p:cNvSpPr>
                <a:spLocks noChangeArrowheads="1"/>
              </p:cNvSpPr>
              <p:nvPr/>
            </p:nvSpPr>
            <p:spPr bwMode="auto">
              <a:xfrm>
                <a:off x="3159" y="186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2" name="Group 13"/>
            <p:cNvGrpSpPr>
              <a:grpSpLocks/>
            </p:cNvGrpSpPr>
            <p:nvPr/>
          </p:nvGrpSpPr>
          <p:grpSpPr bwMode="auto">
            <a:xfrm>
              <a:off x="3653" y="1861"/>
              <a:ext cx="288" cy="442"/>
              <a:chOff x="3653" y="1861"/>
              <a:chExt cx="288" cy="442"/>
            </a:xfrm>
          </p:grpSpPr>
          <p:sp>
            <p:nvSpPr>
              <p:cNvPr id="164911" name="Oval 14"/>
              <p:cNvSpPr>
                <a:spLocks noChangeArrowheads="1"/>
              </p:cNvSpPr>
              <p:nvPr/>
            </p:nvSpPr>
            <p:spPr bwMode="auto">
              <a:xfrm>
                <a:off x="3653" y="191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12" name="Rectangle 15"/>
              <p:cNvSpPr>
                <a:spLocks noChangeArrowheads="1"/>
              </p:cNvSpPr>
              <p:nvPr/>
            </p:nvSpPr>
            <p:spPr bwMode="auto">
              <a:xfrm>
                <a:off x="3672" y="186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3" name="Group 16"/>
            <p:cNvGrpSpPr>
              <a:grpSpLocks/>
            </p:cNvGrpSpPr>
            <p:nvPr/>
          </p:nvGrpSpPr>
          <p:grpSpPr bwMode="auto">
            <a:xfrm>
              <a:off x="2482" y="2271"/>
              <a:ext cx="288" cy="442"/>
              <a:chOff x="2482" y="2271"/>
              <a:chExt cx="288" cy="442"/>
            </a:xfrm>
          </p:grpSpPr>
          <p:sp>
            <p:nvSpPr>
              <p:cNvPr id="164909" name="Oval 17"/>
              <p:cNvSpPr>
                <a:spLocks noChangeArrowheads="1"/>
              </p:cNvSpPr>
              <p:nvPr/>
            </p:nvSpPr>
            <p:spPr bwMode="auto">
              <a:xfrm>
                <a:off x="2482" y="232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10" name="Rectangle 18"/>
              <p:cNvSpPr>
                <a:spLocks noChangeArrowheads="1"/>
              </p:cNvSpPr>
              <p:nvPr/>
            </p:nvSpPr>
            <p:spPr bwMode="auto">
              <a:xfrm>
                <a:off x="2501" y="227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4" name="Group 19"/>
            <p:cNvGrpSpPr>
              <a:grpSpLocks/>
            </p:cNvGrpSpPr>
            <p:nvPr/>
          </p:nvGrpSpPr>
          <p:grpSpPr bwMode="auto">
            <a:xfrm>
              <a:off x="3005" y="2271"/>
              <a:ext cx="288" cy="442"/>
              <a:chOff x="3005" y="2271"/>
              <a:chExt cx="288" cy="442"/>
            </a:xfrm>
          </p:grpSpPr>
          <p:sp>
            <p:nvSpPr>
              <p:cNvPr id="164907" name="Oval 20"/>
              <p:cNvSpPr>
                <a:spLocks noChangeArrowheads="1"/>
              </p:cNvSpPr>
              <p:nvPr/>
            </p:nvSpPr>
            <p:spPr bwMode="auto">
              <a:xfrm>
                <a:off x="3005" y="232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8" name="Rectangle 21"/>
              <p:cNvSpPr>
                <a:spLocks noChangeArrowheads="1"/>
              </p:cNvSpPr>
              <p:nvPr/>
            </p:nvSpPr>
            <p:spPr bwMode="auto">
              <a:xfrm>
                <a:off x="3024" y="227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5" name="Group 22"/>
            <p:cNvGrpSpPr>
              <a:grpSpLocks/>
            </p:cNvGrpSpPr>
            <p:nvPr/>
          </p:nvGrpSpPr>
          <p:grpSpPr bwMode="auto">
            <a:xfrm>
              <a:off x="3499" y="2271"/>
              <a:ext cx="288" cy="442"/>
              <a:chOff x="3499" y="2271"/>
              <a:chExt cx="288" cy="442"/>
            </a:xfrm>
          </p:grpSpPr>
          <p:sp>
            <p:nvSpPr>
              <p:cNvPr id="164905" name="Oval 23"/>
              <p:cNvSpPr>
                <a:spLocks noChangeArrowheads="1"/>
              </p:cNvSpPr>
              <p:nvPr/>
            </p:nvSpPr>
            <p:spPr bwMode="auto">
              <a:xfrm>
                <a:off x="3499" y="232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6" name="Rectangle 24"/>
              <p:cNvSpPr>
                <a:spLocks noChangeArrowheads="1"/>
              </p:cNvSpPr>
              <p:nvPr/>
            </p:nvSpPr>
            <p:spPr bwMode="auto">
              <a:xfrm>
                <a:off x="3518" y="227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6" name="Group 25"/>
            <p:cNvGrpSpPr>
              <a:grpSpLocks/>
            </p:cNvGrpSpPr>
            <p:nvPr/>
          </p:nvGrpSpPr>
          <p:grpSpPr bwMode="auto">
            <a:xfrm>
              <a:off x="3992" y="2271"/>
              <a:ext cx="288" cy="442"/>
              <a:chOff x="3992" y="2271"/>
              <a:chExt cx="288" cy="442"/>
            </a:xfrm>
          </p:grpSpPr>
          <p:sp>
            <p:nvSpPr>
              <p:cNvPr id="164903" name="Oval 26"/>
              <p:cNvSpPr>
                <a:spLocks noChangeArrowheads="1"/>
              </p:cNvSpPr>
              <p:nvPr/>
            </p:nvSpPr>
            <p:spPr bwMode="auto">
              <a:xfrm>
                <a:off x="3992" y="2327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4" name="Rectangle 27"/>
              <p:cNvSpPr>
                <a:spLocks noChangeArrowheads="1"/>
              </p:cNvSpPr>
              <p:nvPr/>
            </p:nvSpPr>
            <p:spPr bwMode="auto">
              <a:xfrm>
                <a:off x="4011" y="2271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7" name="Group 28"/>
            <p:cNvGrpSpPr>
              <a:grpSpLocks/>
            </p:cNvGrpSpPr>
            <p:nvPr/>
          </p:nvGrpSpPr>
          <p:grpSpPr bwMode="auto">
            <a:xfrm>
              <a:off x="2762" y="2672"/>
              <a:ext cx="288" cy="442"/>
              <a:chOff x="2762" y="2672"/>
              <a:chExt cx="288" cy="442"/>
            </a:xfrm>
          </p:grpSpPr>
          <p:sp>
            <p:nvSpPr>
              <p:cNvPr id="164901" name="Oval 29"/>
              <p:cNvSpPr>
                <a:spLocks noChangeArrowheads="1"/>
              </p:cNvSpPr>
              <p:nvPr/>
            </p:nvSpPr>
            <p:spPr bwMode="auto">
              <a:xfrm>
                <a:off x="2762" y="272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2" name="Rectangle 30"/>
              <p:cNvSpPr>
                <a:spLocks noChangeArrowheads="1"/>
              </p:cNvSpPr>
              <p:nvPr/>
            </p:nvSpPr>
            <p:spPr bwMode="auto">
              <a:xfrm>
                <a:off x="2781" y="2672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8" name="Group 31"/>
            <p:cNvGrpSpPr>
              <a:grpSpLocks/>
            </p:cNvGrpSpPr>
            <p:nvPr/>
          </p:nvGrpSpPr>
          <p:grpSpPr bwMode="auto">
            <a:xfrm>
              <a:off x="3284" y="2672"/>
              <a:ext cx="288" cy="442"/>
              <a:chOff x="3284" y="2672"/>
              <a:chExt cx="288" cy="442"/>
            </a:xfrm>
          </p:grpSpPr>
          <p:sp>
            <p:nvSpPr>
              <p:cNvPr id="164899" name="Oval 32"/>
              <p:cNvSpPr>
                <a:spLocks noChangeArrowheads="1"/>
              </p:cNvSpPr>
              <p:nvPr/>
            </p:nvSpPr>
            <p:spPr bwMode="auto">
              <a:xfrm>
                <a:off x="3284" y="272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0" name="Rectangle 33"/>
              <p:cNvSpPr>
                <a:spLocks noChangeArrowheads="1"/>
              </p:cNvSpPr>
              <p:nvPr/>
            </p:nvSpPr>
            <p:spPr bwMode="auto">
              <a:xfrm>
                <a:off x="3303" y="2672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79" name="Group 34"/>
            <p:cNvGrpSpPr>
              <a:grpSpLocks/>
            </p:cNvGrpSpPr>
            <p:nvPr/>
          </p:nvGrpSpPr>
          <p:grpSpPr bwMode="auto">
            <a:xfrm>
              <a:off x="3690" y="2672"/>
              <a:ext cx="288" cy="442"/>
              <a:chOff x="3690" y="2672"/>
              <a:chExt cx="288" cy="442"/>
            </a:xfrm>
          </p:grpSpPr>
          <p:sp>
            <p:nvSpPr>
              <p:cNvPr id="164897" name="Oval 35"/>
              <p:cNvSpPr>
                <a:spLocks noChangeArrowheads="1"/>
              </p:cNvSpPr>
              <p:nvPr/>
            </p:nvSpPr>
            <p:spPr bwMode="auto">
              <a:xfrm>
                <a:off x="3690" y="272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98" name="Rectangle 36"/>
              <p:cNvSpPr>
                <a:spLocks noChangeArrowheads="1"/>
              </p:cNvSpPr>
              <p:nvPr/>
            </p:nvSpPr>
            <p:spPr bwMode="auto">
              <a:xfrm>
                <a:off x="3709" y="2672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164880" name="Group 37"/>
            <p:cNvGrpSpPr>
              <a:grpSpLocks/>
            </p:cNvGrpSpPr>
            <p:nvPr/>
          </p:nvGrpSpPr>
          <p:grpSpPr bwMode="auto">
            <a:xfrm>
              <a:off x="4203" y="2672"/>
              <a:ext cx="288" cy="442"/>
              <a:chOff x="4203" y="2672"/>
              <a:chExt cx="288" cy="442"/>
            </a:xfrm>
          </p:grpSpPr>
          <p:sp>
            <p:nvSpPr>
              <p:cNvPr id="164895" name="Oval 38"/>
              <p:cNvSpPr>
                <a:spLocks noChangeArrowheads="1"/>
              </p:cNvSpPr>
              <p:nvPr/>
            </p:nvSpPr>
            <p:spPr bwMode="auto">
              <a:xfrm>
                <a:off x="4203" y="272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96" name="Rectangle 39"/>
              <p:cNvSpPr>
                <a:spLocks noChangeArrowheads="1"/>
              </p:cNvSpPr>
              <p:nvPr/>
            </p:nvSpPr>
            <p:spPr bwMode="auto">
              <a:xfrm>
                <a:off x="4222" y="2672"/>
                <a:ext cx="1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</p:grpSp>
        <p:sp>
          <p:nvSpPr>
            <p:cNvPr id="164881" name="Oval 40"/>
            <p:cNvSpPr>
              <a:spLocks noChangeArrowheads="1"/>
            </p:cNvSpPr>
            <p:nvPr/>
          </p:nvSpPr>
          <p:spPr bwMode="auto">
            <a:xfrm>
              <a:off x="3363" y="2218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2" name="Oval 41"/>
            <p:cNvSpPr>
              <a:spLocks noChangeArrowheads="1"/>
            </p:cNvSpPr>
            <p:nvPr/>
          </p:nvSpPr>
          <p:spPr bwMode="auto">
            <a:xfrm>
              <a:off x="2588" y="2160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3" name="Oval 42"/>
            <p:cNvSpPr>
              <a:spLocks noChangeArrowheads="1"/>
            </p:cNvSpPr>
            <p:nvPr/>
          </p:nvSpPr>
          <p:spPr bwMode="auto">
            <a:xfrm>
              <a:off x="2607" y="2711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4" name="Oval 43"/>
            <p:cNvSpPr>
              <a:spLocks noChangeArrowheads="1"/>
            </p:cNvSpPr>
            <p:nvPr/>
          </p:nvSpPr>
          <p:spPr bwMode="auto">
            <a:xfrm>
              <a:off x="2830" y="2410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5" name="Oval 44"/>
            <p:cNvSpPr>
              <a:spLocks noChangeArrowheads="1"/>
            </p:cNvSpPr>
            <p:nvPr/>
          </p:nvSpPr>
          <p:spPr bwMode="auto">
            <a:xfrm>
              <a:off x="2916" y="2217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6" name="Oval 45"/>
            <p:cNvSpPr>
              <a:spLocks noChangeArrowheads="1"/>
            </p:cNvSpPr>
            <p:nvPr/>
          </p:nvSpPr>
          <p:spPr bwMode="auto">
            <a:xfrm>
              <a:off x="3129" y="2835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7" name="Oval 46"/>
            <p:cNvSpPr>
              <a:spLocks noChangeArrowheads="1"/>
            </p:cNvSpPr>
            <p:nvPr/>
          </p:nvSpPr>
          <p:spPr bwMode="auto">
            <a:xfrm>
              <a:off x="4020" y="2740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8" name="Oval 47"/>
            <p:cNvSpPr>
              <a:spLocks noChangeArrowheads="1"/>
            </p:cNvSpPr>
            <p:nvPr/>
          </p:nvSpPr>
          <p:spPr bwMode="auto">
            <a:xfrm>
              <a:off x="3371" y="2574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89" name="Oval 48"/>
            <p:cNvSpPr>
              <a:spLocks noChangeArrowheads="1"/>
            </p:cNvSpPr>
            <p:nvPr/>
          </p:nvSpPr>
          <p:spPr bwMode="auto">
            <a:xfrm>
              <a:off x="3596" y="2673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90" name="Oval 49"/>
            <p:cNvSpPr>
              <a:spLocks noChangeArrowheads="1"/>
            </p:cNvSpPr>
            <p:nvPr/>
          </p:nvSpPr>
          <p:spPr bwMode="auto">
            <a:xfrm>
              <a:off x="3836" y="2517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91" name="Oval 50"/>
            <p:cNvSpPr>
              <a:spLocks noChangeArrowheads="1"/>
            </p:cNvSpPr>
            <p:nvPr/>
          </p:nvSpPr>
          <p:spPr bwMode="auto">
            <a:xfrm>
              <a:off x="3817" y="2246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92" name="Oval 51"/>
            <p:cNvSpPr>
              <a:spLocks noChangeArrowheads="1"/>
            </p:cNvSpPr>
            <p:nvPr/>
          </p:nvSpPr>
          <p:spPr bwMode="auto">
            <a:xfrm>
              <a:off x="3496" y="2041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93" name="Oval 52"/>
            <p:cNvSpPr>
              <a:spLocks noChangeArrowheads="1"/>
            </p:cNvSpPr>
            <p:nvPr/>
          </p:nvSpPr>
          <p:spPr bwMode="auto">
            <a:xfrm>
              <a:off x="2377" y="2247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894" name="Oval 53"/>
            <p:cNvSpPr>
              <a:spLocks noChangeArrowheads="1"/>
            </p:cNvSpPr>
            <p:nvPr/>
          </p:nvSpPr>
          <p:spPr bwMode="auto">
            <a:xfrm>
              <a:off x="3081" y="2662"/>
              <a:ext cx="107" cy="1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4868" name="AutoShape 54"/>
          <p:cNvSpPr>
            <a:spLocks noChangeArrowheads="1"/>
          </p:cNvSpPr>
          <p:nvPr/>
        </p:nvSpPr>
        <p:spPr bwMode="auto">
          <a:xfrm>
            <a:off x="962025" y="2784475"/>
            <a:ext cx="2519363" cy="1704975"/>
          </a:xfrm>
          <a:prstGeom prst="rightArrow">
            <a:avLst>
              <a:gd name="adj1" fmla="val 50000"/>
              <a:gd name="adj2" fmla="val 7389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23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3913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4800" b="1" u="sng" smtClean="0"/>
              <a:t>Malleable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4110038" y="2862263"/>
            <a:ext cx="457200" cy="701675"/>
            <a:chOff x="2589" y="1803"/>
            <a:chExt cx="288" cy="442"/>
          </a:xfrm>
        </p:grpSpPr>
        <p:sp>
          <p:nvSpPr>
            <p:cNvPr id="166965" name="Oval 4"/>
            <p:cNvSpPr>
              <a:spLocks noChangeArrowheads="1"/>
            </p:cNvSpPr>
            <p:nvPr/>
          </p:nvSpPr>
          <p:spPr bwMode="auto">
            <a:xfrm>
              <a:off x="2589" y="1859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66" name="Rectangle 5"/>
            <p:cNvSpPr>
              <a:spLocks noChangeArrowheads="1"/>
            </p:cNvSpPr>
            <p:nvPr/>
          </p:nvSpPr>
          <p:spPr bwMode="auto">
            <a:xfrm>
              <a:off x="2608" y="1803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16" name="Group 6"/>
          <p:cNvGrpSpPr>
            <a:grpSpLocks/>
          </p:cNvGrpSpPr>
          <p:nvPr/>
        </p:nvGrpSpPr>
        <p:grpSpPr bwMode="auto">
          <a:xfrm>
            <a:off x="4938713" y="2862263"/>
            <a:ext cx="457200" cy="701675"/>
            <a:chOff x="3111" y="1803"/>
            <a:chExt cx="288" cy="442"/>
          </a:xfrm>
        </p:grpSpPr>
        <p:sp>
          <p:nvSpPr>
            <p:cNvPr id="166963" name="Oval 7"/>
            <p:cNvSpPr>
              <a:spLocks noChangeArrowheads="1"/>
            </p:cNvSpPr>
            <p:nvPr/>
          </p:nvSpPr>
          <p:spPr bwMode="auto">
            <a:xfrm>
              <a:off x="3111" y="1859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64" name="Rectangle 8"/>
            <p:cNvSpPr>
              <a:spLocks noChangeArrowheads="1"/>
            </p:cNvSpPr>
            <p:nvPr/>
          </p:nvSpPr>
          <p:spPr bwMode="auto">
            <a:xfrm>
              <a:off x="3130" y="1803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17" name="Group 9"/>
          <p:cNvGrpSpPr>
            <a:grpSpLocks/>
          </p:cNvGrpSpPr>
          <p:nvPr/>
        </p:nvGrpSpPr>
        <p:grpSpPr bwMode="auto">
          <a:xfrm>
            <a:off x="5583238" y="2862263"/>
            <a:ext cx="457200" cy="701675"/>
            <a:chOff x="3517" y="1803"/>
            <a:chExt cx="288" cy="442"/>
          </a:xfrm>
        </p:grpSpPr>
        <p:sp>
          <p:nvSpPr>
            <p:cNvPr id="166961" name="Oval 10"/>
            <p:cNvSpPr>
              <a:spLocks noChangeArrowheads="1"/>
            </p:cNvSpPr>
            <p:nvPr/>
          </p:nvSpPr>
          <p:spPr bwMode="auto">
            <a:xfrm>
              <a:off x="3517" y="1859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62" name="Rectangle 11"/>
            <p:cNvSpPr>
              <a:spLocks noChangeArrowheads="1"/>
            </p:cNvSpPr>
            <p:nvPr/>
          </p:nvSpPr>
          <p:spPr bwMode="auto">
            <a:xfrm>
              <a:off x="3536" y="1803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18" name="Group 12"/>
          <p:cNvGrpSpPr>
            <a:grpSpLocks/>
          </p:cNvGrpSpPr>
          <p:nvPr/>
        </p:nvGrpSpPr>
        <p:grpSpPr bwMode="auto">
          <a:xfrm>
            <a:off x="6397625" y="2862263"/>
            <a:ext cx="457200" cy="701675"/>
            <a:chOff x="4030" y="1803"/>
            <a:chExt cx="288" cy="442"/>
          </a:xfrm>
        </p:grpSpPr>
        <p:sp>
          <p:nvSpPr>
            <p:cNvPr id="166959" name="Oval 13"/>
            <p:cNvSpPr>
              <a:spLocks noChangeArrowheads="1"/>
            </p:cNvSpPr>
            <p:nvPr/>
          </p:nvSpPr>
          <p:spPr bwMode="auto">
            <a:xfrm>
              <a:off x="4030" y="1859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60" name="Rectangle 14"/>
            <p:cNvSpPr>
              <a:spLocks noChangeArrowheads="1"/>
            </p:cNvSpPr>
            <p:nvPr/>
          </p:nvSpPr>
          <p:spPr bwMode="auto">
            <a:xfrm>
              <a:off x="4049" y="1803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19" name="Group 15"/>
          <p:cNvGrpSpPr>
            <a:grpSpLocks/>
          </p:cNvGrpSpPr>
          <p:nvPr/>
        </p:nvGrpSpPr>
        <p:grpSpPr bwMode="auto">
          <a:xfrm>
            <a:off x="3940175" y="3605213"/>
            <a:ext cx="457200" cy="701675"/>
            <a:chOff x="2482" y="2271"/>
            <a:chExt cx="288" cy="442"/>
          </a:xfrm>
        </p:grpSpPr>
        <p:sp>
          <p:nvSpPr>
            <p:cNvPr id="166957" name="Oval 16"/>
            <p:cNvSpPr>
              <a:spLocks noChangeArrowheads="1"/>
            </p:cNvSpPr>
            <p:nvPr/>
          </p:nvSpPr>
          <p:spPr bwMode="auto">
            <a:xfrm>
              <a:off x="2482" y="2327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58" name="Rectangle 17"/>
            <p:cNvSpPr>
              <a:spLocks noChangeArrowheads="1"/>
            </p:cNvSpPr>
            <p:nvPr/>
          </p:nvSpPr>
          <p:spPr bwMode="auto">
            <a:xfrm>
              <a:off x="2501" y="2271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0" name="Group 18"/>
          <p:cNvGrpSpPr>
            <a:grpSpLocks/>
          </p:cNvGrpSpPr>
          <p:nvPr/>
        </p:nvGrpSpPr>
        <p:grpSpPr bwMode="auto">
          <a:xfrm>
            <a:off x="4770438" y="3605213"/>
            <a:ext cx="457200" cy="701675"/>
            <a:chOff x="3005" y="2271"/>
            <a:chExt cx="288" cy="442"/>
          </a:xfrm>
        </p:grpSpPr>
        <p:sp>
          <p:nvSpPr>
            <p:cNvPr id="166955" name="Oval 19"/>
            <p:cNvSpPr>
              <a:spLocks noChangeArrowheads="1"/>
            </p:cNvSpPr>
            <p:nvPr/>
          </p:nvSpPr>
          <p:spPr bwMode="auto">
            <a:xfrm>
              <a:off x="3005" y="2327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56" name="Rectangle 20"/>
            <p:cNvSpPr>
              <a:spLocks noChangeArrowheads="1"/>
            </p:cNvSpPr>
            <p:nvPr/>
          </p:nvSpPr>
          <p:spPr bwMode="auto">
            <a:xfrm>
              <a:off x="3024" y="2271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1" name="Group 21"/>
          <p:cNvGrpSpPr>
            <a:grpSpLocks/>
          </p:cNvGrpSpPr>
          <p:nvPr/>
        </p:nvGrpSpPr>
        <p:grpSpPr bwMode="auto">
          <a:xfrm>
            <a:off x="5554663" y="3605213"/>
            <a:ext cx="457200" cy="701675"/>
            <a:chOff x="3499" y="2271"/>
            <a:chExt cx="288" cy="442"/>
          </a:xfrm>
        </p:grpSpPr>
        <p:sp>
          <p:nvSpPr>
            <p:cNvPr id="166953" name="Oval 22"/>
            <p:cNvSpPr>
              <a:spLocks noChangeArrowheads="1"/>
            </p:cNvSpPr>
            <p:nvPr/>
          </p:nvSpPr>
          <p:spPr bwMode="auto">
            <a:xfrm>
              <a:off x="3499" y="2327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54" name="Rectangle 23"/>
            <p:cNvSpPr>
              <a:spLocks noChangeArrowheads="1"/>
            </p:cNvSpPr>
            <p:nvPr/>
          </p:nvSpPr>
          <p:spPr bwMode="auto">
            <a:xfrm>
              <a:off x="3518" y="2271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2" name="Group 24"/>
          <p:cNvGrpSpPr>
            <a:grpSpLocks/>
          </p:cNvGrpSpPr>
          <p:nvPr/>
        </p:nvGrpSpPr>
        <p:grpSpPr bwMode="auto">
          <a:xfrm>
            <a:off x="6337300" y="3605213"/>
            <a:ext cx="457200" cy="701675"/>
            <a:chOff x="3992" y="2271"/>
            <a:chExt cx="288" cy="442"/>
          </a:xfrm>
        </p:grpSpPr>
        <p:sp>
          <p:nvSpPr>
            <p:cNvPr id="166951" name="Oval 25"/>
            <p:cNvSpPr>
              <a:spLocks noChangeArrowheads="1"/>
            </p:cNvSpPr>
            <p:nvPr/>
          </p:nvSpPr>
          <p:spPr bwMode="auto">
            <a:xfrm>
              <a:off x="3992" y="2327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52" name="Rectangle 26"/>
            <p:cNvSpPr>
              <a:spLocks noChangeArrowheads="1"/>
            </p:cNvSpPr>
            <p:nvPr/>
          </p:nvSpPr>
          <p:spPr bwMode="auto">
            <a:xfrm>
              <a:off x="4011" y="2271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3" name="Group 27"/>
          <p:cNvGrpSpPr>
            <a:grpSpLocks/>
          </p:cNvGrpSpPr>
          <p:nvPr/>
        </p:nvGrpSpPr>
        <p:grpSpPr bwMode="auto">
          <a:xfrm>
            <a:off x="4384675" y="4241800"/>
            <a:ext cx="457200" cy="701675"/>
            <a:chOff x="2762" y="2672"/>
            <a:chExt cx="288" cy="442"/>
          </a:xfrm>
        </p:grpSpPr>
        <p:sp>
          <p:nvSpPr>
            <p:cNvPr id="166949" name="Oval 28"/>
            <p:cNvSpPr>
              <a:spLocks noChangeArrowheads="1"/>
            </p:cNvSpPr>
            <p:nvPr/>
          </p:nvSpPr>
          <p:spPr bwMode="auto">
            <a:xfrm>
              <a:off x="2762" y="2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50" name="Rectangle 29"/>
            <p:cNvSpPr>
              <a:spLocks noChangeArrowheads="1"/>
            </p:cNvSpPr>
            <p:nvPr/>
          </p:nvSpPr>
          <p:spPr bwMode="auto">
            <a:xfrm>
              <a:off x="2781" y="2672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4" name="Group 30"/>
          <p:cNvGrpSpPr>
            <a:grpSpLocks/>
          </p:cNvGrpSpPr>
          <p:nvPr/>
        </p:nvGrpSpPr>
        <p:grpSpPr bwMode="auto">
          <a:xfrm>
            <a:off x="5213350" y="4241800"/>
            <a:ext cx="457200" cy="701675"/>
            <a:chOff x="3284" y="2672"/>
            <a:chExt cx="288" cy="442"/>
          </a:xfrm>
        </p:grpSpPr>
        <p:sp>
          <p:nvSpPr>
            <p:cNvPr id="166947" name="Oval 31"/>
            <p:cNvSpPr>
              <a:spLocks noChangeArrowheads="1"/>
            </p:cNvSpPr>
            <p:nvPr/>
          </p:nvSpPr>
          <p:spPr bwMode="auto">
            <a:xfrm>
              <a:off x="3284" y="2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48" name="Rectangle 32"/>
            <p:cNvSpPr>
              <a:spLocks noChangeArrowheads="1"/>
            </p:cNvSpPr>
            <p:nvPr/>
          </p:nvSpPr>
          <p:spPr bwMode="auto">
            <a:xfrm>
              <a:off x="3303" y="2672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5" name="Group 33"/>
          <p:cNvGrpSpPr>
            <a:grpSpLocks/>
          </p:cNvGrpSpPr>
          <p:nvPr/>
        </p:nvGrpSpPr>
        <p:grpSpPr bwMode="auto">
          <a:xfrm>
            <a:off x="5857875" y="4241800"/>
            <a:ext cx="457200" cy="701675"/>
            <a:chOff x="3690" y="2672"/>
            <a:chExt cx="288" cy="442"/>
          </a:xfrm>
        </p:grpSpPr>
        <p:sp>
          <p:nvSpPr>
            <p:cNvPr id="166945" name="Oval 34"/>
            <p:cNvSpPr>
              <a:spLocks noChangeArrowheads="1"/>
            </p:cNvSpPr>
            <p:nvPr/>
          </p:nvSpPr>
          <p:spPr bwMode="auto">
            <a:xfrm>
              <a:off x="3690" y="2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46" name="Rectangle 35"/>
            <p:cNvSpPr>
              <a:spLocks noChangeArrowheads="1"/>
            </p:cNvSpPr>
            <p:nvPr/>
          </p:nvSpPr>
          <p:spPr bwMode="auto">
            <a:xfrm>
              <a:off x="3709" y="2672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66926" name="Group 36"/>
          <p:cNvGrpSpPr>
            <a:grpSpLocks/>
          </p:cNvGrpSpPr>
          <p:nvPr/>
        </p:nvGrpSpPr>
        <p:grpSpPr bwMode="auto">
          <a:xfrm>
            <a:off x="6672263" y="4241800"/>
            <a:ext cx="457200" cy="701675"/>
            <a:chOff x="4203" y="2672"/>
            <a:chExt cx="288" cy="442"/>
          </a:xfrm>
        </p:grpSpPr>
        <p:sp>
          <p:nvSpPr>
            <p:cNvPr id="166943" name="Oval 37"/>
            <p:cNvSpPr>
              <a:spLocks noChangeArrowheads="1"/>
            </p:cNvSpPr>
            <p:nvPr/>
          </p:nvSpPr>
          <p:spPr bwMode="auto">
            <a:xfrm>
              <a:off x="4203" y="2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C0128"/>
                </a:gs>
                <a:gs pos="100000">
                  <a:srgbClr val="65001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6944" name="Rectangle 38"/>
            <p:cNvSpPr>
              <a:spLocks noChangeArrowheads="1"/>
            </p:cNvSpPr>
            <p:nvPr/>
          </p:nvSpPr>
          <p:spPr bwMode="auto">
            <a:xfrm>
              <a:off x="4222" y="2672"/>
              <a:ext cx="1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  <p:sp>
        <p:nvSpPr>
          <p:cNvPr id="166927" name="Oval 39"/>
          <p:cNvSpPr>
            <a:spLocks noChangeArrowheads="1"/>
          </p:cNvSpPr>
          <p:nvPr/>
        </p:nvSpPr>
        <p:spPr bwMode="auto">
          <a:xfrm>
            <a:off x="5937250" y="3429000"/>
            <a:ext cx="169863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28" name="Oval 40"/>
          <p:cNvSpPr>
            <a:spLocks noChangeArrowheads="1"/>
          </p:cNvSpPr>
          <p:nvPr/>
        </p:nvSpPr>
        <p:spPr bwMode="auto">
          <a:xfrm>
            <a:off x="4706938" y="3336925"/>
            <a:ext cx="169862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29" name="Oval 41"/>
          <p:cNvSpPr>
            <a:spLocks noChangeArrowheads="1"/>
          </p:cNvSpPr>
          <p:nvPr/>
        </p:nvSpPr>
        <p:spPr bwMode="auto">
          <a:xfrm>
            <a:off x="4138613" y="4303713"/>
            <a:ext cx="169862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0" name="Oval 42"/>
          <p:cNvSpPr>
            <a:spLocks noChangeArrowheads="1"/>
          </p:cNvSpPr>
          <p:nvPr/>
        </p:nvSpPr>
        <p:spPr bwMode="auto">
          <a:xfrm>
            <a:off x="4492625" y="3825875"/>
            <a:ext cx="169863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1" name="Oval 43"/>
          <p:cNvSpPr>
            <a:spLocks noChangeArrowheads="1"/>
          </p:cNvSpPr>
          <p:nvPr/>
        </p:nvSpPr>
        <p:spPr bwMode="auto">
          <a:xfrm>
            <a:off x="5227638" y="3427413"/>
            <a:ext cx="169862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2" name="Oval 44"/>
          <p:cNvSpPr>
            <a:spLocks noChangeArrowheads="1"/>
          </p:cNvSpPr>
          <p:nvPr/>
        </p:nvSpPr>
        <p:spPr bwMode="auto">
          <a:xfrm>
            <a:off x="4967288" y="4500563"/>
            <a:ext cx="169862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3" name="Oval 45"/>
          <p:cNvSpPr>
            <a:spLocks noChangeArrowheads="1"/>
          </p:cNvSpPr>
          <p:nvPr/>
        </p:nvSpPr>
        <p:spPr bwMode="auto">
          <a:xfrm>
            <a:off x="6381750" y="4349750"/>
            <a:ext cx="169863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4" name="Oval 46"/>
          <p:cNvSpPr>
            <a:spLocks noChangeArrowheads="1"/>
          </p:cNvSpPr>
          <p:nvPr/>
        </p:nvSpPr>
        <p:spPr bwMode="auto">
          <a:xfrm>
            <a:off x="5351463" y="4086225"/>
            <a:ext cx="169862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5" name="Oval 47"/>
          <p:cNvSpPr>
            <a:spLocks noChangeArrowheads="1"/>
          </p:cNvSpPr>
          <p:nvPr/>
        </p:nvSpPr>
        <p:spPr bwMode="auto">
          <a:xfrm>
            <a:off x="5708650" y="4243388"/>
            <a:ext cx="169863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6" name="Oval 48"/>
          <p:cNvSpPr>
            <a:spLocks noChangeArrowheads="1"/>
          </p:cNvSpPr>
          <p:nvPr/>
        </p:nvSpPr>
        <p:spPr bwMode="auto">
          <a:xfrm>
            <a:off x="6089650" y="3995738"/>
            <a:ext cx="169863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7" name="Oval 49"/>
          <p:cNvSpPr>
            <a:spLocks noChangeArrowheads="1"/>
          </p:cNvSpPr>
          <p:nvPr/>
        </p:nvSpPr>
        <p:spPr bwMode="auto">
          <a:xfrm>
            <a:off x="6657975" y="3473450"/>
            <a:ext cx="169863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8" name="Oval 50"/>
          <p:cNvSpPr>
            <a:spLocks noChangeArrowheads="1"/>
          </p:cNvSpPr>
          <p:nvPr/>
        </p:nvSpPr>
        <p:spPr bwMode="auto">
          <a:xfrm>
            <a:off x="6148388" y="3148013"/>
            <a:ext cx="169862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39" name="Oval 51"/>
          <p:cNvSpPr>
            <a:spLocks noChangeArrowheads="1"/>
          </p:cNvSpPr>
          <p:nvPr/>
        </p:nvSpPr>
        <p:spPr bwMode="auto">
          <a:xfrm>
            <a:off x="4371975" y="3475038"/>
            <a:ext cx="169863" cy="1698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40" name="Oval 52"/>
          <p:cNvSpPr>
            <a:spLocks noChangeArrowheads="1"/>
          </p:cNvSpPr>
          <p:nvPr/>
        </p:nvSpPr>
        <p:spPr bwMode="auto">
          <a:xfrm>
            <a:off x="4891088" y="4225925"/>
            <a:ext cx="169862" cy="1698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41" name="AutoShape 53"/>
          <p:cNvSpPr>
            <a:spLocks noChangeArrowheads="1"/>
          </p:cNvSpPr>
          <p:nvPr/>
        </p:nvSpPr>
        <p:spPr bwMode="auto">
          <a:xfrm>
            <a:off x="962025" y="2784475"/>
            <a:ext cx="2519363" cy="1704975"/>
          </a:xfrm>
          <a:prstGeom prst="rightArrow">
            <a:avLst>
              <a:gd name="adj1" fmla="val 50000"/>
              <a:gd name="adj2" fmla="val 7389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94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b="1" smtClean="0"/>
              <a:t>Electrons allow atoms to slide by.</a:t>
            </a:r>
          </a:p>
        </p:txBody>
      </p:sp>
    </p:spTree>
    <p:extLst>
      <p:ext uri="{BB962C8B-B14F-4D97-AF65-F5344CB8AC3E}">
        <p14:creationId xmlns:p14="http://schemas.microsoft.com/office/powerpoint/2010/main" val="27484019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4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>
            <a:fillRect/>
          </a:stretch>
        </p:blipFill>
        <p:spPr bwMode="auto">
          <a:xfrm>
            <a:off x="3362325" y="1333500"/>
            <a:ext cx="25161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6143625" y="1295400"/>
            <a:ext cx="254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143000" y="30163"/>
            <a:ext cx="701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Three models of chemical bonding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609600" y="1295400"/>
            <a:ext cx="254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09600" y="6172200"/>
            <a:ext cx="242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Electron transfer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352800" y="6172200"/>
            <a:ext cx="238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Electron sharing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204743" y="619587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Electron pooling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1371600" y="6858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Ionic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836988" y="762000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Covalent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6781800" y="762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23263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467600" cy="556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492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u="sng" smtClean="0"/>
              <a:t>CHEMICAL BONDING</a:t>
            </a:r>
          </a:p>
        </p:txBody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IONIC BONDS</a:t>
            </a:r>
          </a:p>
          <a:p>
            <a:pPr eaLnBrk="1" hangingPunct="1"/>
            <a:r>
              <a:rPr lang="en-US" altLang="en-US" sz="5400" b="1" dirty="0" smtClean="0"/>
              <a:t>COVALENT BONDS</a:t>
            </a:r>
          </a:p>
          <a:p>
            <a:pPr eaLnBrk="1" hangingPunct="1"/>
            <a:r>
              <a:rPr lang="en-US" altLang="en-US" sz="5400" b="1" dirty="0" smtClean="0"/>
              <a:t>METALLIC BONDS</a:t>
            </a:r>
          </a:p>
        </p:txBody>
      </p:sp>
      <p:pic>
        <p:nvPicPr>
          <p:cNvPr id="3076" name="Picture 1028" descr="C:\Documents and Settings\tpol\My Documents\My Pictures\Molecular Shapes\Octahedral-AX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209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2001theme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0878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  <p:bldLst>
      <p:bldP spid="166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 anchor="ctr"/>
          <a:lstStyle/>
          <a:p>
            <a:pPr eaLnBrk="1" hangingPunct="1"/>
            <a:r>
              <a:rPr lang="en-US" altLang="en-US" sz="5400" b="1" u="sng" dirty="0" smtClean="0"/>
              <a:t>8) How do you form an ionic bond?</a:t>
            </a:r>
            <a:endParaRPr lang="en-US" altLang="en-US" sz="5400" b="1" u="sng" dirty="0" smtClean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53275" y="1447800"/>
            <a:ext cx="76787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C00000"/>
                </a:solidFill>
                <a:latin typeface="Tahoma" pitchFamily="34" charset="0"/>
              </a:rPr>
              <a:t>A</a:t>
            </a:r>
            <a:r>
              <a:rPr lang="en-US" altLang="en-US" sz="40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4000" b="1" dirty="0" smtClean="0">
                <a:solidFill>
                  <a:schemeClr val="accent2"/>
                </a:solidFill>
                <a:latin typeface="Tahoma" pitchFamily="34" charset="0"/>
              </a:rPr>
              <a:t>nonmetal </a:t>
            </a:r>
            <a:r>
              <a:rPr lang="en-US" altLang="en-US" sz="4000" b="1" dirty="0" smtClean="0">
                <a:solidFill>
                  <a:srgbClr val="C00000"/>
                </a:solidFill>
                <a:latin typeface="Tahoma" pitchFamily="34" charset="0"/>
              </a:rPr>
              <a:t>takes electron(s)</a:t>
            </a:r>
            <a:endParaRPr lang="en-US" altLang="en-US" sz="40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C00000"/>
                </a:solidFill>
                <a:latin typeface="Tahoma" pitchFamily="34" charset="0"/>
              </a:rPr>
              <a:t>from an atom of a</a:t>
            </a:r>
            <a:r>
              <a:rPr lang="en-US" altLang="en-US" sz="40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en-US" sz="4000" b="1" dirty="0" smtClean="0">
                <a:solidFill>
                  <a:srgbClr val="3333CC"/>
                </a:solidFill>
                <a:latin typeface="Tahoma" pitchFamily="34" charset="0"/>
              </a:rPr>
              <a:t>metal</a:t>
            </a:r>
            <a:endParaRPr lang="en-US" altLang="en-US" sz="4000" b="1" dirty="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927" y="45720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ahoma" pitchFamily="34" charset="0"/>
              </a:rPr>
              <a:t>a. What’s </a:t>
            </a:r>
            <a:r>
              <a:rPr lang="en-US" altLang="en-US" sz="2800" b="1" dirty="0">
                <a:solidFill>
                  <a:srgbClr val="000000"/>
                </a:solidFill>
                <a:latin typeface="Tahoma" pitchFamily="34" charset="0"/>
              </a:rPr>
              <a:t>the a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itchFamily="34" charset="0"/>
              </a:rPr>
              <a:t>ction happening in an ionic bond?  </a:t>
            </a:r>
            <a:endParaRPr lang="en-US" altLang="en-US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ahoma" pitchFamily="34" charset="0"/>
              </a:rPr>
              <a:t>Transferring of Electrons</a:t>
            </a:r>
            <a:endParaRPr lang="en-US" altLang="en-US" sz="28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1778</Words>
  <Application>Microsoft Office PowerPoint</Application>
  <PresentationFormat>On-screen Show (4:3)</PresentationFormat>
  <Paragraphs>611</Paragraphs>
  <Slides>75</Slides>
  <Notes>51</Notes>
  <HiddenSlides>1</HiddenSlides>
  <MMClips>1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92" baseType="lpstr">
      <vt:lpstr>Office Theme</vt:lpstr>
      <vt:lpstr>Default Design</vt:lpstr>
      <vt:lpstr>2_Default Design</vt:lpstr>
      <vt:lpstr>Blank Presentation</vt:lpstr>
      <vt:lpstr>1_Blank Presentation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2_Blank Presentation</vt:lpstr>
      <vt:lpstr>10_Default Design</vt:lpstr>
      <vt:lpstr>1_Default Design</vt:lpstr>
      <vt:lpstr>CorelDRAW!</vt:lpstr>
      <vt:lpstr>Clip</vt:lpstr>
      <vt:lpstr>PowerPoint Presentation</vt:lpstr>
      <vt:lpstr>Chemical Bonding!</vt:lpstr>
      <vt:lpstr>1) What is a Chemical Bond?</vt:lpstr>
      <vt:lpstr>2) Describe the Octet rule.</vt:lpstr>
      <vt:lpstr>Law of Electric Charges</vt:lpstr>
      <vt:lpstr>5) What is a coefficient?</vt:lpstr>
      <vt:lpstr>7) What is an oxidation number?</vt:lpstr>
      <vt:lpstr>CHEMICAL BONDING</vt:lpstr>
      <vt:lpstr>8) How do you form an ionic bond?</vt:lpstr>
      <vt:lpstr>PowerPoint Presentation</vt:lpstr>
      <vt:lpstr>PowerPoint Presentation</vt:lpstr>
      <vt:lpstr>9) What two types of substances form ionic bonds?</vt:lpstr>
      <vt:lpstr>PowerPoint Presentation</vt:lpstr>
      <vt:lpstr>PowerPoint Presentation</vt:lpstr>
      <vt:lpstr>12) Properties of Ionic Compounds</vt:lpstr>
      <vt:lpstr>IONIC BONDING</vt:lpstr>
      <vt:lpstr>13) What is the name for an ion with a positive charge?</vt:lpstr>
      <vt:lpstr>14) What is the name for anion for an ion with a negative charge?</vt:lpstr>
      <vt:lpstr>Work on the worksheet in your packet. Use your periodic table.</vt:lpstr>
      <vt:lpstr>IONic Bonding</vt:lpstr>
      <vt:lpstr>IONic bonding</vt:lpstr>
      <vt:lpstr>IONIC BONDING</vt:lpstr>
      <vt:lpstr>IONIC BONDING</vt:lpstr>
      <vt:lpstr>IONIC BONDING</vt:lpstr>
      <vt:lpstr>IONIC BONDING</vt:lpstr>
      <vt:lpstr>Crystalline structure</vt:lpstr>
      <vt:lpstr>Ionic Bonds…Do they Conduct?</vt:lpstr>
      <vt:lpstr>Ionic solids are brittle</vt:lpstr>
      <vt:lpstr>Ionic solids are brittle</vt:lpstr>
      <vt:lpstr>PowerPoint Presentation</vt:lpstr>
      <vt:lpstr>COVALENT BONDING</vt:lpstr>
      <vt:lpstr>COVALENT BOND FORMATION</vt:lpstr>
      <vt:lpstr>COVALENT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Covalent bonding</vt:lpstr>
      <vt:lpstr>Covalent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</vt:lpstr>
      <vt:lpstr>Water</vt:lpstr>
      <vt:lpstr>Water</vt:lpstr>
      <vt:lpstr>Carbon dioxide</vt:lpstr>
      <vt:lpstr>Carbon dioxide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Metallic Bonds</vt:lpstr>
      <vt:lpstr>Sea of Electrons</vt:lpstr>
      <vt:lpstr>Metals are Malleable</vt:lpstr>
      <vt:lpstr>Malleable</vt:lpstr>
      <vt:lpstr>Malleable</vt:lpstr>
      <vt:lpstr>PowerPoint Presentation</vt:lpstr>
      <vt:lpstr>PowerPoint Presentation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Benjamin</dc:creator>
  <cp:lastModifiedBy>Perry, Juliet</cp:lastModifiedBy>
  <cp:revision>20</cp:revision>
  <dcterms:created xsi:type="dcterms:W3CDTF">2016-03-01T14:08:10Z</dcterms:created>
  <dcterms:modified xsi:type="dcterms:W3CDTF">2016-03-09T13:23:23Z</dcterms:modified>
</cp:coreProperties>
</file>