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0DF34-E81B-4BA1-B399-1F7B7A1EE51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684BA-B850-4ECB-AC9B-2A05746A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3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fld id="{43EE7BF8-4698-45A0-B4D0-80BA399FD420}" type="slidenum">
              <a:rPr lang="en-US" altLang="en-US">
                <a:latin typeface="Times New Roman" pitchFamily="18" charset="0"/>
                <a:ea typeface="MS Gothic" pitchFamily="49" charset="-128"/>
              </a:rPr>
              <a:pPr>
                <a:spcBef>
                  <a:spcPct val="0"/>
                </a:spcBef>
                <a:buFont typeface="Times New Roman" pitchFamily="18" charset="0"/>
                <a:buNone/>
              </a:pPr>
              <a:t>8</a:t>
            </a:fld>
            <a:endParaRPr lang="en-US" altLang="en-US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fld id="{72F72290-3802-4F10-AB2D-2720EF63AC72}" type="slidenum">
              <a:rPr lang="en-US" altLang="en-US">
                <a:latin typeface="Times New Roman" pitchFamily="18" charset="0"/>
                <a:ea typeface="MS Gothic" pitchFamily="49" charset="-128"/>
              </a:rPr>
              <a:pPr>
                <a:spcBef>
                  <a:spcPct val="0"/>
                </a:spcBef>
                <a:buFont typeface="Times New Roman" pitchFamily="18" charset="0"/>
                <a:buNone/>
              </a:pPr>
              <a:t>9</a:t>
            </a:fld>
            <a:endParaRPr lang="en-US" altLang="en-US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fld id="{BF0AB531-37A1-4B31-9122-977C941A9A53}" type="slidenum">
              <a:rPr lang="en-US" altLang="en-US">
                <a:latin typeface="Times New Roman" pitchFamily="18" charset="0"/>
                <a:ea typeface="MS Gothic" pitchFamily="49" charset="-128"/>
              </a:rPr>
              <a:pPr>
                <a:spcBef>
                  <a:spcPct val="0"/>
                </a:spcBef>
                <a:buFont typeface="Times New Roman" pitchFamily="18" charset="0"/>
                <a:buNone/>
              </a:pPr>
              <a:t>10</a:t>
            </a:fld>
            <a:endParaRPr lang="en-US" altLang="en-US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itchFamily="18" charset="0"/>
              <a:buNone/>
            </a:pPr>
            <a:fld id="{CA47F1FE-930D-418D-80D0-EE7D17D63A73}" type="slidenum">
              <a:rPr lang="en-US" altLang="en-US">
                <a:latin typeface="Times New Roman" pitchFamily="18" charset="0"/>
                <a:ea typeface="MS Gothic" pitchFamily="49" charset="-128"/>
              </a:rPr>
              <a:pPr>
                <a:spcBef>
                  <a:spcPct val="0"/>
                </a:spcBef>
                <a:buFont typeface="Times New Roman" pitchFamily="18" charset="0"/>
                <a:buNone/>
              </a:pPr>
              <a:t>11</a:t>
            </a:fld>
            <a:endParaRPr lang="en-US" altLang="en-US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041C703-B0C7-4D28-9EA6-B418425BD1E4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8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AC0C-1CAF-4DC2-AD1C-07F67523BAF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ITY2rXYU-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4LMt9iUfl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italjhhk7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Bellwork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What do you remember about ionic bonds?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/>
              <a:t>W</a:t>
            </a:r>
            <a:r>
              <a:rPr lang="en-US" dirty="0" smtClean="0"/>
              <a:t>hat do you remember about covalent bonds?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810000" cy="212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922338"/>
            <a:ext cx="891698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55221" rIns="81639" bIns="40820"/>
          <a:lstStyle>
            <a:lvl1pPr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13. </a:t>
            </a:r>
            <a:r>
              <a:rPr lang="en-US" altLang="en-US" sz="2800" dirty="0"/>
              <a:t>A </a:t>
            </a:r>
            <a:r>
              <a:rPr lang="en-US" altLang="en-US" sz="2800" b="1" u="sng" dirty="0">
                <a:solidFill>
                  <a:srgbClr val="FF0000"/>
                </a:solidFill>
              </a:rPr>
              <a:t>single-displacement</a:t>
            </a:r>
            <a:r>
              <a:rPr lang="en-US" altLang="en-US" sz="2800" dirty="0"/>
              <a:t> reaction occurs when one </a:t>
            </a:r>
            <a:r>
              <a:rPr lang="en-US" altLang="en-US" sz="2800" b="1" u="sng" dirty="0">
                <a:solidFill>
                  <a:srgbClr val="FF0000"/>
                </a:solidFill>
              </a:rPr>
              <a:t>element</a:t>
            </a:r>
            <a:r>
              <a:rPr lang="en-US" altLang="en-US" sz="2800" dirty="0"/>
              <a:t> takes the place of another in a </a:t>
            </a:r>
            <a:r>
              <a:rPr lang="en-US" altLang="en-US" sz="2800" b="1" u="sng" dirty="0">
                <a:solidFill>
                  <a:srgbClr val="FF0000"/>
                </a:solidFill>
              </a:rPr>
              <a:t>compound</a:t>
            </a:r>
            <a:r>
              <a:rPr lang="en-US" altLang="en-US" sz="2800" dirty="0"/>
              <a:t>.</a:t>
            </a:r>
            <a:r>
              <a:rPr lang="en-US" altLang="en-US" sz="2800" b="1" dirty="0"/>
              <a:t>      </a:t>
            </a:r>
            <a:br>
              <a:rPr lang="en-US" altLang="en-US" sz="2800" b="1" dirty="0"/>
            </a:br>
            <a:r>
              <a:rPr lang="en-US" altLang="en-US" sz="2800" b="1" dirty="0"/>
              <a:t>   </a:t>
            </a:r>
            <a:br>
              <a:rPr lang="en-US" altLang="en-US" sz="2800" b="1" dirty="0"/>
            </a:br>
            <a:endParaRPr lang="en-US" altLang="en-US" sz="20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Al(</a:t>
            </a:r>
            <a:r>
              <a:rPr lang="en-US" altLang="en-US" i="1" dirty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)  +  CuCl</a:t>
            </a:r>
            <a:r>
              <a:rPr lang="en-US" altLang="en-US" sz="18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sym typeface="Symbol" pitchFamily="18" charset="2"/>
              </a:rPr>
              <a:t>aq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)   AlCl</a:t>
            </a:r>
            <a:r>
              <a:rPr lang="en-US" altLang="en-US" sz="1800" dirty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sym typeface="Symbol" pitchFamily="18" charset="2"/>
              </a:rPr>
              <a:t>aq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)  +  Cu(</a:t>
            </a:r>
            <a:r>
              <a:rPr lang="en-US" altLang="en-US" i="1" dirty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1371600" y="169863"/>
            <a:ext cx="5662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4400" b="1"/>
              <a:t> A  +  BC </a:t>
            </a:r>
            <a:r>
              <a:rPr lang="en-US" altLang="en-US" sz="4400" b="1">
                <a:sym typeface="Wingdings" pitchFamily="2" charset="2"/>
              </a:rPr>
              <a:t>  B  +  AC</a:t>
            </a:r>
            <a:endParaRPr lang="en-US" altLang="en-US" sz="440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3429000"/>
            <a:ext cx="82359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141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0" y="922338"/>
            <a:ext cx="891698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55221" rIns="81639" bIns="40820"/>
          <a:lstStyle>
            <a:lvl1pPr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/>
              <a:t>14. </a:t>
            </a:r>
            <a:r>
              <a:rPr lang="en-US" altLang="en-US" dirty="0"/>
              <a:t>A </a:t>
            </a:r>
            <a:r>
              <a:rPr lang="en-US" altLang="en-US" b="1" u="sng" dirty="0">
                <a:solidFill>
                  <a:srgbClr val="FF0000"/>
                </a:solidFill>
              </a:rPr>
              <a:t>double-displacement</a:t>
            </a:r>
            <a:r>
              <a:rPr lang="en-US" altLang="en-US" dirty="0"/>
              <a:t> reaction occurs when ions </a:t>
            </a:r>
            <a:r>
              <a:rPr lang="en-US" altLang="en-US" b="1" u="sng" dirty="0">
                <a:solidFill>
                  <a:srgbClr val="FF0000"/>
                </a:solidFill>
              </a:rPr>
              <a:t>exchange</a:t>
            </a:r>
            <a:r>
              <a:rPr lang="en-US" altLang="en-US" dirty="0"/>
              <a:t> places in </a:t>
            </a:r>
            <a:r>
              <a:rPr lang="en-US" altLang="en-US" b="1" u="sng" dirty="0">
                <a:solidFill>
                  <a:srgbClr val="FF0000"/>
                </a:solidFill>
              </a:rPr>
              <a:t>two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u="sng" dirty="0">
                <a:solidFill>
                  <a:srgbClr val="FF0000"/>
                </a:solidFill>
              </a:rPr>
              <a:t>compounds</a:t>
            </a:r>
            <a:r>
              <a:rPr lang="en-US" altLang="en-US" dirty="0"/>
              <a:t>.</a:t>
            </a:r>
            <a:r>
              <a:rPr lang="en-US" altLang="en-US" b="1" dirty="0"/>
              <a:t>      </a:t>
            </a:r>
            <a:br>
              <a:rPr lang="en-US" altLang="en-US" b="1" dirty="0"/>
            </a:br>
            <a:r>
              <a:rPr lang="en-US" altLang="en-US" b="1" dirty="0"/>
              <a:t>   </a:t>
            </a:r>
            <a:endParaRPr lang="en-US" altLang="en-US" sz="2400" b="1" dirty="0"/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1371600" y="169863"/>
            <a:ext cx="64992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4400" b="1"/>
              <a:t> AB  +  CD </a:t>
            </a:r>
            <a:r>
              <a:rPr lang="en-US" altLang="en-US" sz="4400" b="1">
                <a:sym typeface="Wingdings" pitchFamily="2" charset="2"/>
              </a:rPr>
              <a:t>  AD  +  CB</a:t>
            </a:r>
            <a:endParaRPr lang="en-US" altLang="en-US" sz="4400"/>
          </a:p>
        </p:txBody>
      </p:sp>
      <p:pic>
        <p:nvPicPr>
          <p:cNvPr id="22532" name="Picture 2" descr="https://classconnection.s3.amazonaws.com/792/flashcards/883792/jpg/double_replacement_reaction13201603346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777240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281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6324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 smtClean="0"/>
              <a:t>15. A 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combustion</a:t>
            </a:r>
            <a:r>
              <a:rPr lang="en-US" altLang="en-US" sz="2800" b="1" dirty="0" smtClean="0"/>
              <a:t> reaction </a:t>
            </a:r>
            <a:r>
              <a:rPr lang="en-US" altLang="en-US" sz="2800" dirty="0" smtClean="0"/>
              <a:t>is a reaction of a carbon-based compound with 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oxygen</a:t>
            </a:r>
            <a:r>
              <a:rPr lang="en-US" altLang="en-US" sz="2800" dirty="0" smtClean="0"/>
              <a:t>.</a:t>
            </a:r>
            <a:endParaRPr lang="en-US" alt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u="sng" dirty="0" smtClean="0"/>
              <a:t>Combustion of propane: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C</a:t>
            </a:r>
            <a:r>
              <a:rPr lang="en-US" altLang="en-US" sz="1200" dirty="0" smtClean="0"/>
              <a:t>3</a:t>
            </a:r>
            <a:r>
              <a:rPr lang="en-US" altLang="en-US" sz="2800" dirty="0" smtClean="0"/>
              <a:t>H</a:t>
            </a:r>
            <a:r>
              <a:rPr lang="en-US" altLang="en-US" sz="1600" dirty="0" smtClean="0"/>
              <a:t>8</a:t>
            </a:r>
            <a:r>
              <a:rPr lang="en-US" altLang="en-US" sz="2800" dirty="0" smtClean="0"/>
              <a:t> + O</a:t>
            </a:r>
            <a:r>
              <a:rPr lang="en-US" altLang="en-US" sz="1200" dirty="0" smtClean="0"/>
              <a:t>2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 CO</a:t>
            </a:r>
            <a:r>
              <a:rPr lang="en-US" altLang="en-US" sz="12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 + H</a:t>
            </a:r>
            <a:r>
              <a:rPr lang="en-US" altLang="en-US" sz="12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O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u="sng" dirty="0" smtClean="0"/>
              <a:t>Combustion of ethanol:</a:t>
            </a:r>
            <a:endParaRPr lang="en-US" altLang="en-US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ym typeface="Symbol" pitchFamily="18" charset="2"/>
              </a:rPr>
              <a:t>CH</a:t>
            </a:r>
            <a:r>
              <a:rPr lang="en-US" altLang="en-US" sz="1400" dirty="0" smtClean="0">
                <a:sym typeface="Symbol" pitchFamily="18" charset="2"/>
              </a:rPr>
              <a:t>3</a:t>
            </a:r>
            <a:r>
              <a:rPr lang="en-US" altLang="en-US" sz="2800" dirty="0" smtClean="0">
                <a:sym typeface="Symbol" pitchFamily="18" charset="2"/>
              </a:rPr>
              <a:t>CH</a:t>
            </a:r>
            <a:r>
              <a:rPr lang="en-US" altLang="en-US" sz="14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OH + O</a:t>
            </a:r>
            <a:r>
              <a:rPr lang="en-US" altLang="en-US" sz="12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  CO</a:t>
            </a:r>
            <a:r>
              <a:rPr lang="en-US" altLang="en-US" sz="12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 + H</a:t>
            </a:r>
            <a:r>
              <a:rPr lang="en-US" altLang="en-US" sz="12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O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9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Now, work on the vocabulary and the worksheets attached. You will need colored pencils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 smtClean="0"/>
              <a:t> 3. Remember </a:t>
            </a:r>
            <a:r>
              <a:rPr lang="en-US" sz="3200" dirty="0"/>
              <a:t>that atoms bond together to have a full ________________ shell, and to create _________ substances.</a:t>
            </a:r>
            <a:br>
              <a:rPr lang="en-US" sz="3200" dirty="0"/>
            </a:br>
            <a:r>
              <a:rPr lang="en-US" sz="3200" dirty="0" smtClean="0"/>
              <a:t>4. This </a:t>
            </a:r>
            <a:r>
              <a:rPr lang="en-US" sz="3200" dirty="0"/>
              <a:t>chapter, we will be looking at ________________ ______________, which is a process that one or more substances ______________ to form new substances.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5. There </a:t>
            </a:r>
            <a:r>
              <a:rPr lang="en-US" sz="3200" dirty="0"/>
              <a:t>are many different types of </a:t>
            </a:r>
            <a:r>
              <a:rPr lang="en-US" sz="3200" b="1" dirty="0"/>
              <a:t>chemical reactions</a:t>
            </a:r>
            <a:r>
              <a:rPr lang="en-US" sz="3200" dirty="0"/>
              <a:t>. Can you give an example of </a:t>
            </a:r>
            <a:r>
              <a:rPr lang="en-US" sz="3200" i="1" dirty="0"/>
              <a:t>two</a:t>
            </a:r>
            <a:r>
              <a:rPr lang="en-US" sz="3200" dirty="0"/>
              <a:t>? Write the examples below.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600670"/>
            <a:ext cx="2370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91505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086570"/>
            <a:ext cx="31610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chemical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3991" y="208657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76858" y="302895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5334000"/>
            <a:ext cx="2347609" cy="190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5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4000" b="1" dirty="0" smtClean="0"/>
              <a:t>6. What are some things that show a chemical reaction is happening?</a:t>
            </a:r>
            <a:endParaRPr lang="en-US" altLang="en-US" sz="4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>
              <a:solidFill>
                <a:srgbClr val="FF99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 smtClean="0">
              <a:solidFill>
                <a:srgbClr val="FF9900"/>
              </a:solidFill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66245" y="2967335"/>
            <a:ext cx="42795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Gas 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91788" y="4069404"/>
            <a:ext cx="48013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Solid 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1359" y="3238407"/>
            <a:ext cx="394428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Energy Change</a:t>
            </a:r>
          </a:p>
        </p:txBody>
      </p:sp>
      <p:sp>
        <p:nvSpPr>
          <p:cNvPr id="9" name="Rectangle 8"/>
          <p:cNvSpPr/>
          <p:nvPr/>
        </p:nvSpPr>
        <p:spPr>
          <a:xfrm>
            <a:off x="5219945" y="4069404"/>
            <a:ext cx="39138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 change</a:t>
            </a:r>
          </a:p>
        </p:txBody>
      </p:sp>
    </p:spTree>
    <p:extLst>
      <p:ext uri="{BB962C8B-B14F-4D97-AF65-F5344CB8AC3E}">
        <p14:creationId xmlns:p14="http://schemas.microsoft.com/office/powerpoint/2010/main" val="159075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376020" y="4876800"/>
            <a:ext cx="83919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Let’s watch a precipitate.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6997" y="122813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4000" b="1" kern="0" dirty="0"/>
              <a:t>7</a:t>
            </a:r>
            <a:r>
              <a:rPr lang="en-US" altLang="en-US" sz="4000" b="1" kern="0" dirty="0" smtClean="0"/>
              <a:t>. What do we call a solid formation in a chemical reaction?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4000" kern="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kern="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4000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83077" y="2967335"/>
            <a:ext cx="33778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precipitate</a:t>
            </a:r>
          </a:p>
        </p:txBody>
      </p:sp>
    </p:spTree>
    <p:extLst>
      <p:ext uri="{BB962C8B-B14F-4D97-AF65-F5344CB8AC3E}">
        <p14:creationId xmlns:p14="http://schemas.microsoft.com/office/powerpoint/2010/main" val="326105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8. What is are the parts in a chemical reaction?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u="sng" dirty="0" smtClean="0">
                <a:solidFill>
                  <a:srgbClr val="FF0000"/>
                </a:solidFill>
              </a:rPr>
              <a:t>Reactants</a:t>
            </a:r>
            <a:r>
              <a:rPr lang="en-US" altLang="en-US" sz="4000" b="1" dirty="0" smtClean="0"/>
              <a:t> </a:t>
            </a:r>
            <a:r>
              <a:rPr lang="en-US" altLang="en-US" sz="4000" dirty="0" smtClean="0"/>
              <a:t>are the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</a:rPr>
              <a:t>original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dirty="0" smtClean="0"/>
              <a:t>substances in a chemical reaction.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u="sng" dirty="0" smtClean="0">
                <a:solidFill>
                  <a:srgbClr val="FF0000"/>
                </a:solidFill>
              </a:rPr>
              <a:t>Products</a:t>
            </a:r>
            <a:r>
              <a:rPr lang="en-US" altLang="en-US" sz="4000" b="1" dirty="0" smtClean="0"/>
              <a:t> </a:t>
            </a:r>
            <a:r>
              <a:rPr lang="en-US" altLang="en-US" sz="4000" dirty="0" smtClean="0"/>
              <a:t>are the substances that are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</a:rPr>
              <a:t>created</a:t>
            </a:r>
            <a:r>
              <a:rPr lang="en-US" altLang="en-US" sz="4000" dirty="0" smtClean="0">
                <a:solidFill>
                  <a:srgbClr val="FF0000"/>
                </a:solidFill>
              </a:rPr>
              <a:t> </a:t>
            </a:r>
            <a:r>
              <a:rPr lang="en-US" altLang="en-US" sz="4000" dirty="0" smtClean="0"/>
              <a:t>in a chemical reaction.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39631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9</a:t>
            </a:r>
            <a:r>
              <a:rPr lang="en-US" altLang="en-US" dirty="0" smtClean="0"/>
              <a:t>. Label the formula for a reaction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6019800" cy="14478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2Al + 3Br</a:t>
            </a:r>
            <a:r>
              <a:rPr lang="en-US" altLang="en-US" sz="4800" baseline="-25000" smtClean="0"/>
              <a:t>2</a:t>
            </a:r>
            <a:r>
              <a:rPr lang="en-US" altLang="en-US" sz="4800" smtClean="0"/>
              <a:t> </a:t>
            </a:r>
            <a:r>
              <a:rPr lang="en-US" altLang="en-US" sz="4800" smtClean="0">
                <a:sym typeface="Wingdings" pitchFamily="2" charset="2"/>
              </a:rPr>
              <a:t> 2AlBr</a:t>
            </a:r>
            <a:r>
              <a:rPr lang="en-US" altLang="en-US" sz="4800" baseline="-25000" smtClean="0">
                <a:sym typeface="Wingdings" pitchFamily="2" charset="2"/>
              </a:rPr>
              <a:t>3</a:t>
            </a:r>
            <a:endParaRPr lang="en-US" altLang="en-US" sz="4800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286000" y="30480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962400" y="30480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33600" y="4191000"/>
            <a:ext cx="2667000" cy="7016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4000" b="1" u="sng" dirty="0" smtClean="0"/>
              <a:t>Reactants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477000" y="29718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43600" y="4648200"/>
            <a:ext cx="2209800" cy="6413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600" b="1" u="sng" dirty="0" smtClean="0"/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31660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10. What are the five types of reaction?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3269" y="2967335"/>
            <a:ext cx="214546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synthesis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811185" y="4069404"/>
            <a:ext cx="336252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decomposition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636065" y="3028890"/>
            <a:ext cx="404681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Single-displacement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2923" y="4131012"/>
            <a:ext cx="428405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Double-displacement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267934" y="5410200"/>
            <a:ext cx="249901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ombustion</a:t>
            </a:r>
            <a:endParaRPr lang="en-US" sz="36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78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2225" y="922338"/>
            <a:ext cx="891698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55221" rIns="81639" bIns="40820"/>
          <a:lstStyle>
            <a:lvl1pPr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11. </a:t>
            </a:r>
            <a:r>
              <a:rPr lang="en-US" altLang="en-US" sz="2400" dirty="0"/>
              <a:t>A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>
                <a:solidFill>
                  <a:srgbClr val="FF0000"/>
                </a:solidFill>
              </a:rPr>
              <a:t>synthesis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reaction occurs when two substances, usually two </a:t>
            </a:r>
            <a:r>
              <a:rPr lang="en-US" altLang="en-US" sz="2400" b="1" u="sng" dirty="0">
                <a:solidFill>
                  <a:srgbClr val="FF0000"/>
                </a:solidFill>
              </a:rPr>
              <a:t>elements </a:t>
            </a:r>
            <a:r>
              <a:rPr lang="en-US" altLang="en-US" sz="2400" dirty="0"/>
              <a:t>combine and form one </a:t>
            </a:r>
            <a:r>
              <a:rPr lang="en-US" altLang="en-US" sz="2400" b="1" u="sng" dirty="0">
                <a:solidFill>
                  <a:srgbClr val="FF0000"/>
                </a:solidFill>
              </a:rPr>
              <a:t>compound</a:t>
            </a:r>
            <a:r>
              <a:rPr lang="en-US" altLang="en-US" sz="2400" dirty="0"/>
              <a:t>.</a:t>
            </a:r>
            <a:r>
              <a:rPr lang="en-US" altLang="en-US" sz="2400" b="1" dirty="0"/>
              <a:t>      </a:t>
            </a:r>
            <a:br>
              <a:rPr lang="en-US" altLang="en-US" sz="2400" b="1" dirty="0"/>
            </a:br>
            <a:r>
              <a:rPr lang="en-US" altLang="en-US" sz="2400" b="1" dirty="0"/>
              <a:t>   </a:t>
            </a:r>
            <a:br>
              <a:rPr lang="en-US" altLang="en-US" sz="2400" b="1" dirty="0"/>
            </a:br>
            <a:endParaRPr lang="en-US" altLang="en-US" sz="1800" b="1" dirty="0"/>
          </a:p>
          <a:p>
            <a:pPr eaLnBrk="1" hangingPunct="1">
              <a:lnSpc>
                <a:spcPct val="84000"/>
              </a:lnSpc>
              <a:spcBef>
                <a:spcPts val="638"/>
              </a:spcBef>
              <a:buFontTx/>
              <a:buNone/>
            </a:pPr>
            <a:r>
              <a:rPr lang="en-US" altLang="en-US" sz="2500" dirty="0"/>
              <a:t> Example: 2H</a:t>
            </a:r>
            <a:r>
              <a:rPr lang="en-US" altLang="en-US" sz="2500" baseline="-25000" dirty="0"/>
              <a:t>2 </a:t>
            </a:r>
            <a:r>
              <a:rPr lang="en-US" altLang="en-US" sz="2500" dirty="0"/>
              <a:t>+ O</a:t>
            </a:r>
            <a:r>
              <a:rPr lang="en-US" altLang="en-US" sz="2500" baseline="-25000" dirty="0"/>
              <a:t>2 </a:t>
            </a:r>
            <a:r>
              <a:rPr lang="en-US" altLang="en-US" sz="2500" dirty="0">
                <a:latin typeface="Wingdings" pitchFamily="2" charset="2"/>
              </a:rPr>
              <a:t></a:t>
            </a:r>
            <a:r>
              <a:rPr lang="en-US" altLang="en-US" sz="2500" dirty="0"/>
              <a:t> 2H</a:t>
            </a:r>
            <a:r>
              <a:rPr lang="en-US" altLang="en-US" sz="2500" baseline="-25000" dirty="0"/>
              <a:t>2</a:t>
            </a:r>
            <a:r>
              <a:rPr lang="en-US" altLang="en-US" sz="2500" dirty="0"/>
              <a:t>O</a:t>
            </a:r>
            <a:r>
              <a:rPr lang="en-US" altLang="en-US" sz="2500" baseline="-25000" dirty="0"/>
              <a:t> </a:t>
            </a:r>
          </a:p>
          <a:p>
            <a:pPr eaLnBrk="1" hangingPunct="1">
              <a:lnSpc>
                <a:spcPct val="84000"/>
              </a:lnSpc>
              <a:spcBef>
                <a:spcPts val="638"/>
              </a:spcBef>
              <a:buFontTx/>
              <a:buNone/>
            </a:pPr>
            <a:r>
              <a:rPr lang="en-US" altLang="en-US" sz="2500" dirty="0"/>
              <a:t>Example: C</a:t>
            </a:r>
            <a:r>
              <a:rPr lang="en-US" altLang="en-US" sz="2500" baseline="-25000" dirty="0"/>
              <a:t> </a:t>
            </a:r>
            <a:r>
              <a:rPr lang="en-US" altLang="en-US" sz="2500" dirty="0"/>
              <a:t>+ O</a:t>
            </a:r>
            <a:r>
              <a:rPr lang="en-US" altLang="en-US" sz="2500" baseline="-25000" dirty="0"/>
              <a:t>2 </a:t>
            </a:r>
            <a:r>
              <a:rPr lang="en-US" altLang="en-US" sz="2500" dirty="0">
                <a:latin typeface="Wingdings" pitchFamily="2" charset="2"/>
              </a:rPr>
              <a:t></a:t>
            </a:r>
            <a:r>
              <a:rPr lang="en-US" altLang="en-US" sz="2500" dirty="0"/>
              <a:t> CO</a:t>
            </a:r>
            <a:r>
              <a:rPr lang="en-US" altLang="en-US" sz="2500" baseline="-25000" dirty="0"/>
              <a:t>2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355850" y="76200"/>
            <a:ext cx="42052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4400" b="1"/>
              <a:t> A  +  B  </a:t>
            </a:r>
            <a:r>
              <a:rPr lang="en-US" altLang="en-US" sz="4400" b="1">
                <a:sym typeface="Wingdings" pitchFamily="2" charset="2"/>
              </a:rPr>
              <a:t></a:t>
            </a:r>
            <a:r>
              <a:rPr lang="en-US" altLang="en-US" sz="4400" b="1"/>
              <a:t>   AB</a:t>
            </a:r>
            <a:endParaRPr lang="en-US" altLang="en-US" sz="4400"/>
          </a:p>
        </p:txBody>
      </p:sp>
      <p:pic>
        <p:nvPicPr>
          <p:cNvPr id="19460" name="Picture 5" descr="https://40.media.tumblr.com/tumblr_lvtj5lI48d1qjd95mo1_128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2933700"/>
            <a:ext cx="52387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036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0" y="922338"/>
            <a:ext cx="891698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55221" rIns="81639" bIns="40820"/>
          <a:lstStyle>
            <a:lvl1pPr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12. </a:t>
            </a:r>
            <a:r>
              <a:rPr lang="en-US" altLang="en-US" sz="2400" dirty="0"/>
              <a:t>A </a:t>
            </a:r>
            <a:r>
              <a:rPr lang="en-US" altLang="en-US" sz="2400" b="1" u="sng" dirty="0">
                <a:solidFill>
                  <a:srgbClr val="FF0000"/>
                </a:solidFill>
              </a:rPr>
              <a:t>decomposition</a:t>
            </a:r>
            <a:r>
              <a:rPr lang="en-US" altLang="en-US" sz="2400" dirty="0"/>
              <a:t> reaction occurs when one </a:t>
            </a:r>
            <a:r>
              <a:rPr lang="en-US" altLang="en-US" sz="2400" b="1" u="sng" dirty="0">
                <a:solidFill>
                  <a:srgbClr val="FF0000"/>
                </a:solidFill>
              </a:rPr>
              <a:t>larger</a:t>
            </a:r>
            <a:r>
              <a:rPr lang="en-US" altLang="en-US" sz="2400" dirty="0"/>
              <a:t> compound is broken down into </a:t>
            </a:r>
            <a:r>
              <a:rPr lang="en-US" altLang="en-US" sz="2800" b="1" u="sng" dirty="0">
                <a:solidFill>
                  <a:srgbClr val="FF0000"/>
                </a:solidFill>
              </a:rPr>
              <a:t>two smaller </a:t>
            </a:r>
            <a:r>
              <a:rPr lang="en-US" altLang="en-US" sz="2400" dirty="0"/>
              <a:t>substances.</a:t>
            </a:r>
            <a:r>
              <a:rPr lang="en-US" altLang="en-US" sz="2400" b="1" dirty="0"/>
              <a:t>      </a:t>
            </a:r>
            <a:br>
              <a:rPr lang="en-US" altLang="en-US" sz="2400" b="1" dirty="0"/>
            </a:br>
            <a:r>
              <a:rPr lang="en-US" altLang="en-US" sz="2400" b="1" dirty="0"/>
              <a:t>   </a:t>
            </a:r>
            <a:br>
              <a:rPr lang="en-US" altLang="en-US" sz="2400" b="1" dirty="0"/>
            </a:br>
            <a:endParaRPr lang="en-US" altLang="en-US" sz="1800" b="1" dirty="0"/>
          </a:p>
          <a:p>
            <a:pPr eaLnBrk="1" hangingPunct="1">
              <a:spcBef>
                <a:spcPts val="725"/>
              </a:spcBef>
              <a:buFontTx/>
              <a:buNone/>
            </a:pPr>
            <a:r>
              <a:rPr lang="en-US" altLang="en-US" sz="2800" dirty="0"/>
              <a:t>Example:       2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 </a:t>
            </a:r>
            <a:r>
              <a:rPr lang="en-US" altLang="en-US" sz="2800" dirty="0">
                <a:latin typeface="Wingdings" pitchFamily="2" charset="2"/>
              </a:rPr>
              <a:t></a:t>
            </a:r>
            <a:r>
              <a:rPr lang="en-US" altLang="en-US" sz="2800" dirty="0"/>
              <a:t> 2H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 O</a:t>
            </a:r>
            <a:r>
              <a:rPr lang="en-US" altLang="en-US" sz="2800" baseline="-25000" dirty="0"/>
              <a:t>2</a:t>
            </a:r>
          </a:p>
          <a:p>
            <a:pPr eaLnBrk="1" hangingPunct="1">
              <a:spcBef>
                <a:spcPts val="725"/>
              </a:spcBef>
              <a:buFontTx/>
              <a:buNone/>
            </a:pPr>
            <a:r>
              <a:rPr lang="en-US" altLang="en-US" sz="2800" dirty="0"/>
              <a:t>Example:      2 </a:t>
            </a:r>
            <a:r>
              <a:rPr lang="en-US" altLang="en-US" sz="2800" dirty="0" err="1"/>
              <a:t>HgO</a:t>
            </a:r>
            <a:r>
              <a:rPr lang="en-US" altLang="en-US" sz="2800" dirty="0"/>
              <a:t> </a:t>
            </a:r>
            <a:r>
              <a:rPr lang="en-US" altLang="en-US" sz="2800" dirty="0">
                <a:latin typeface="Wingdings" pitchFamily="2" charset="2"/>
              </a:rPr>
              <a:t></a:t>
            </a:r>
            <a:r>
              <a:rPr lang="en-US" altLang="en-US" sz="2800" dirty="0"/>
              <a:t> 2Hg + O</a:t>
            </a:r>
            <a:r>
              <a:rPr lang="en-US" altLang="en-US" sz="2800" baseline="-25000" dirty="0"/>
              <a:t>2</a:t>
            </a: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2355850" y="76200"/>
            <a:ext cx="3419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4400" b="1"/>
              <a:t> AB </a:t>
            </a:r>
            <a:r>
              <a:rPr lang="en-US" altLang="en-US" sz="4400" b="1">
                <a:sym typeface="Wingdings" pitchFamily="2" charset="2"/>
              </a:rPr>
              <a:t> A + B</a:t>
            </a:r>
            <a:endParaRPr lang="en-US" altLang="en-US" sz="4400"/>
          </a:p>
        </p:txBody>
      </p:sp>
      <p:pic>
        <p:nvPicPr>
          <p:cNvPr id="2048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88" y="4219575"/>
            <a:ext cx="42291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065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289</Words>
  <Application>Microsoft Office PowerPoint</Application>
  <PresentationFormat>On-screen Show (4:3)</PresentationFormat>
  <Paragraphs>59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Bellwork  1. What do you remember about ionic bonds?    2. What do you remember about covalent bonds?</vt:lpstr>
      <vt:lpstr> 3. Remember that atoms bond together to have a full ________________ shell, and to create _________ substances. 4. This chapter, we will be looking at ________________ ______________, which is a process that one or more substances ______________ to form new substances.  5. There are many different types of chemical reactions. Can you give an example of two? Write the examples below.</vt:lpstr>
      <vt:lpstr>PowerPoint Presentation</vt:lpstr>
      <vt:lpstr>PowerPoint Presentation</vt:lpstr>
      <vt:lpstr>8. What is are the parts in a chemical reaction?</vt:lpstr>
      <vt:lpstr>9. Label the formula for a reaction</vt:lpstr>
      <vt:lpstr>10. What are the five types of reaction?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Now, work on the vocabulary and the worksheets attached. You will need colored pencils! 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 1. What are valence electrons?  2. How can you figure out valence electrons?</dc:title>
  <dc:creator>Perry, Juliet</dc:creator>
  <cp:lastModifiedBy>Perry, Juliet</cp:lastModifiedBy>
  <cp:revision>15</cp:revision>
  <dcterms:created xsi:type="dcterms:W3CDTF">2016-03-08T12:40:18Z</dcterms:created>
  <dcterms:modified xsi:type="dcterms:W3CDTF">2018-04-09T11:01:05Z</dcterms:modified>
</cp:coreProperties>
</file>