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72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72EC-D02F-49C6-855F-1E5083315A6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A97D-2234-4B6C-92B2-547504DE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74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72EC-D02F-49C6-855F-1E5083315A6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A97D-2234-4B6C-92B2-547504DE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72EC-D02F-49C6-855F-1E5083315A6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A97D-2234-4B6C-92B2-547504DE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70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72EC-D02F-49C6-855F-1E5083315A6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A97D-2234-4B6C-92B2-547504DE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40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72EC-D02F-49C6-855F-1E5083315A6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A97D-2234-4B6C-92B2-547504DE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1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72EC-D02F-49C6-855F-1E5083315A6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A97D-2234-4B6C-92B2-547504DE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958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72EC-D02F-49C6-855F-1E5083315A6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A97D-2234-4B6C-92B2-547504DE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72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72EC-D02F-49C6-855F-1E5083315A6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A97D-2234-4B6C-92B2-547504DE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396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72EC-D02F-49C6-855F-1E5083315A6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A97D-2234-4B6C-92B2-547504DE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176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72EC-D02F-49C6-855F-1E5083315A6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A97D-2234-4B6C-92B2-547504DE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60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72EC-D02F-49C6-855F-1E5083315A6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A97D-2234-4B6C-92B2-547504DE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68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372EC-D02F-49C6-855F-1E5083315A6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DA97D-2234-4B6C-92B2-547504DE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49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562" y="30804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Bellwork</a:t>
            </a:r>
            <a:r>
              <a:rPr lang="en-US" sz="48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types of orbitals?</a:t>
            </a:r>
            <a:endParaRPr lang="en-US" sz="4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 descr="http://www.chromacademy.com/lms/sco534/images/P3-orbital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743200"/>
            <a:ext cx="6715125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dr282zn36sxxg.cloudfront.net/datastreams/f-d%3A785069ec6faa45579557d72acc00c81d85cc475dd00d036dd3a1f032%2BIMAGE_THUMB_POSTCARD%2BIMAGE_THUMB_POSTCARD.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570041"/>
            <a:ext cx="3197225" cy="2270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upload.wikimedia.org/wikipedia/commons/b/bb/F-orbital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5459" y="4571999"/>
            <a:ext cx="47244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41023" y="1676400"/>
            <a:ext cx="24288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p, d, f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363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047" y="533400"/>
            <a:ext cx="9144000" cy="2590800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We can also express isotopes with chemical symbols. Let’s do Carbon-12.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utoShape 2" descr="Image result for electron energy levels emits phot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electron energy levels emits phot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109375" y="2967335"/>
            <a:ext cx="92525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80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32150" y="2674947"/>
            <a:ext cx="320472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Chemical symbol</a:t>
            </a:r>
            <a:endParaRPr lang="en-US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/>
          <p:cNvCxnSpPr>
            <a:stCxn id="7" idx="1"/>
          </p:cNvCxnSpPr>
          <p:nvPr/>
        </p:nvCxnSpPr>
        <p:spPr>
          <a:xfrm flipH="1">
            <a:off x="5034628" y="2967335"/>
            <a:ext cx="397522" cy="5378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142032" y="4495800"/>
            <a:ext cx="295305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Atomic number</a:t>
            </a:r>
            <a:endParaRPr lang="en-US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Arrow Connector 12"/>
          <p:cNvCxnSpPr>
            <a:stCxn id="12" idx="1"/>
            <a:endCxn id="14" idx="2"/>
          </p:cNvCxnSpPr>
          <p:nvPr/>
        </p:nvCxnSpPr>
        <p:spPr>
          <a:xfrm flipH="1" flipV="1">
            <a:off x="3934283" y="4275385"/>
            <a:ext cx="207749" cy="5128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726533" y="3629054"/>
            <a:ext cx="41549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36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95700" y="2877194"/>
            <a:ext cx="6463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36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36715" y="2382560"/>
            <a:ext cx="259077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Mass number</a:t>
            </a:r>
            <a:endParaRPr lang="en-US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917064" y="2716767"/>
            <a:ext cx="478050" cy="38992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itle 1"/>
          <p:cNvSpPr txBox="1">
            <a:spLocks/>
          </p:cNvSpPr>
          <p:nvPr/>
        </p:nvSpPr>
        <p:spPr>
          <a:xfrm>
            <a:off x="293351" y="5123393"/>
            <a:ext cx="9144000" cy="11832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Mass number – atomic number = neutrons</a:t>
            </a:r>
            <a:b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5181600" y="5562600"/>
            <a:ext cx="5029200" cy="11832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12– 6= 6 neutrons</a:t>
            </a:r>
            <a:b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-12905" y="6154207"/>
            <a:ext cx="9144000" cy="7037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many neutrons does </a:t>
            </a:r>
            <a:r>
              <a:rPr lang="en-US" sz="2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235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have?</a:t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86200" y="6248400"/>
            <a:ext cx="3930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92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5333000" y="6217622"/>
            <a:ext cx="352417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235-92 = 143 neutrons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30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2" grpId="0"/>
      <p:bldP spid="14" grpId="0"/>
      <p:bldP spid="16" grpId="0"/>
      <p:bldP spid="17" grpId="0"/>
      <p:bldP spid="20" grpId="0"/>
      <p:bldP spid="21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047" y="533400"/>
            <a:ext cx="9144000" cy="2590800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some on your own! Work on the </a:t>
            </a:r>
            <a:r>
              <a:rPr lang="en-US" b="1" u="sng" dirty="0" smtClean="0">
                <a:solidFill>
                  <a:srgbClr val="FF0000"/>
                </a:solidFill>
              </a:rPr>
              <a:t>Homework packet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Then, complete the 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exit ticket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turn it in.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utoShape 2" descr="Image result for electron energy levels emits phot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electron energy levels emits phot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8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59" y="22860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Remind Me: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can an electron configuration be compared to an address?</a:t>
            </a:r>
            <a:endParaRPr lang="en-US" sz="4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s://upload.wikimedia.org/wikipedia/commons/thumb/1/1c/Hafnium_diagonal_rule.svg/700px-Hafnium_diagonal_rul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99489"/>
            <a:ext cx="8783533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14400" y="2390159"/>
            <a:ext cx="6178725" cy="258532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Probable energy levels/orbitals the electrons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794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59" y="22860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Remind Me: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can an electron </a:t>
            </a:r>
            <a:r>
              <a:rPr lang="en-US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its “address”?</a:t>
            </a:r>
            <a:endParaRPr lang="en-US" sz="4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https://upload.wikimedia.org/wikipedia/commons/thumb/1/1c/Hafnium_diagonal_rule.svg/700px-Hafnium_diagonal_rul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90800"/>
            <a:ext cx="8556725" cy="4082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937098" y="2107057"/>
            <a:ext cx="6178725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Absorb or release energy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79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58775"/>
            <a:ext cx="7772400" cy="1470025"/>
          </a:xfrm>
        </p:spPr>
        <p:txBody>
          <a:bodyPr>
            <a:no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Electrons in the outmost </a:t>
            </a:r>
            <a:r>
              <a:rPr lang="en-US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 levels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called </a:t>
            </a:r>
            <a:r>
              <a:rPr lang="en-US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valence electrons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They are important to an atom’s </a:t>
            </a:r>
            <a:r>
              <a:rPr lang="en-US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reactivity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bonding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C:\Documents and Settings\Travis\My Documents\My Pictures\img01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400300"/>
            <a:ext cx="59436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523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772400" cy="1470025"/>
          </a:xfrm>
        </p:spPr>
        <p:txBody>
          <a:bodyPr>
            <a:noAutofit/>
          </a:bodyPr>
          <a:lstStyle/>
          <a:p>
            <a:pPr lvl="1"/>
            <a:r>
              <a:rPr lang="en-US" altLang="en-US" sz="2600" dirty="0" smtClean="0"/>
              <a:t>An atom is more</a:t>
            </a:r>
            <a:r>
              <a:rPr lang="en-US" altLang="en-US" sz="26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600" b="1" u="sng" dirty="0" smtClean="0">
                <a:solidFill>
                  <a:srgbClr val="FF0000"/>
                </a:solidFill>
              </a:rPr>
              <a:t>stable</a:t>
            </a:r>
            <a:r>
              <a:rPr lang="en-US" altLang="en-US" sz="26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600" dirty="0" smtClean="0"/>
              <a:t>if it has </a:t>
            </a:r>
            <a:r>
              <a:rPr lang="en-US" altLang="en-US" sz="2600" b="1" u="sng" dirty="0" smtClean="0">
                <a:solidFill>
                  <a:srgbClr val="FF0000"/>
                </a:solidFill>
              </a:rPr>
              <a:t>8</a:t>
            </a:r>
            <a:r>
              <a:rPr lang="en-US" altLang="en-US" sz="2600" dirty="0" smtClean="0"/>
              <a:t> electrons in its outermost energy level. (There are two exceptions; </a:t>
            </a:r>
            <a:r>
              <a:rPr lang="en-US" altLang="en-US" sz="2600" b="1" u="sng" dirty="0" smtClean="0">
                <a:solidFill>
                  <a:srgbClr val="FF0000"/>
                </a:solidFill>
              </a:rPr>
              <a:t>hydrogen</a:t>
            </a:r>
            <a:r>
              <a:rPr lang="en-US" altLang="en-US" sz="2600" dirty="0" smtClean="0"/>
              <a:t> and </a:t>
            </a:r>
            <a:r>
              <a:rPr lang="en-US" altLang="en-US" sz="2600" b="1" u="sng" dirty="0" smtClean="0">
                <a:solidFill>
                  <a:srgbClr val="FF0000"/>
                </a:solidFill>
              </a:rPr>
              <a:t>helium</a:t>
            </a:r>
            <a:r>
              <a:rPr lang="en-US" altLang="en-US" sz="2600" dirty="0" smtClean="0"/>
              <a:t> only need two electrons to fill their outermost energy level)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4038600"/>
            <a:ext cx="4038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2743200" y="-304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Ions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utoShape 2" descr="data:image/png;base64,iVBORw0KGgoAAAANSUhEUgAAATwAAACeCAMAAACYeEZlAAABmFBMVEX///8AAP//AAAAAAD8/Pw2Njb5+flubm7z8/Pf39/29vbIyMji4uL/qKjv7+/Ozs5zc3Po6OidnZ21tbX/7Oz/09PBwcGWlpZhYWHZ2dn/9/ejo6P/zs7n5///pKT/ODhYWFh7e3uMjIz/cXFMTExnZ2e3t7eqqqpycnIdHf//3Nz/6urKyv/l5f9AQEDV1f/x8f//r6//wcH/Pj5JSf//amrd3f+Xl///IiI/Pz8wMDCFhYX/eXn29v+srP/AwP93d///SkoAAM5XV/84OP9ubv/Gxv+env8yMv//XFz/bm7/HR2Jif9/f/8AALJdXf8AAOj/jIxCQv8AAIAjIyOvr/8AAHMAAJqGhv//mZkAAKhlZf8AAMAAANJRUf//kZE/PzEcHHQAADIAAGNHR25XV3BlZXEAAH0AAO4AAE8uLk9nZ1kAACeDg3cfH0UgIBc4OEknJztWVkIODmYAABQAAD4dHQArKwswMCdISFkWFj0cHDcZGRwAAA8iIlkDA0EeHmc+PlYxMWhKSm8zM3JdXUcAACEAAEKPWkLfAAAd2ElEQVR4nO1diV/bSLKWjXwbybKNZNkcsmP5BF+A8YkhXHaAEAgJCQEmk2zO2cybmd15u9nJm5d9u7P7b79uHXa3DrCxgWSH7/dLkHXr66rq6lJ1iSCGAV3/IcYPdYbfL9jP90+Of6Vv+ja+SpCvTywWy/3oTd/H14cEx8XenwLyTn4AS86bvp2vAxTjFVNxmy3k57i/34WS99HPRXO2akpMehn3Td/elws7zSaFUNSfSNil34E3d0/v/skjLdMJtu4QfAmP9ybv8IsFxYlCFCPHnXz96nWC7P3mAbmCz3MDN/dlIyF+SlGUVi2dTq21o6jAYTxqv67b+grAxGohRMIugjd6GGVv+xAJPBePsYMdwgQcocAtfYQ3luNcgx/m9ohCoH9h/c9EslpnLnekm86Jv2fbZ2dqIYOxq5NhtKy4GUavpW7uMEldzZ0NDSb+g6AZWFKOH+ujG6m7YvGIwWra8f0fPuDi6PK9f+8zUG4mKgRGdjujhOtvxyf3X2BUMR+PTo6/H5Wb6spxRhrL/HD39PT+B1T2nL+dnJ7e/clIyhLx+ohuZ6T4AIflD54nAl2w3DFYdcSN5vz+T8ZdbPIhuIjlV18MwT/hqs+G+9vjoUsazSuE87u38I7HhGgX4hgcbB6PpKm9Ytx4g/u7+/C671IRv4pY7iVc9W3S+IhAbUBH54rh9LLicxjTePsbujoJn+u4Fk0MPULnxZjRKZy0PxV68cBiOcmhFo5+D8n7OR5LGBlc0pNLfjk+n5f1VblA4NeT05N3WKN6vr9/evffkYRPjLJDdXNsNWLgozm5uIOjvcK/37z5F4duJz+8uX//4QeXx5GLGkkZE/J9Iezx0bgvAFuYjr/6mMA2kbGxP4/5wF8vmxPql3BtFbCfDDodXqhFXVAcnf6UQzNYIyOpFKTb7mSrhwbaa499EexRYs3vVDTK7daqlp2iKLkbdDr9h9FLWupETcedmxZzRm6LAbwhW0B3YZLz3bjHx0Rr/v699rotehm3ha3pLBefEpL9m1E6Gk9o7xLI3s1GSr3+EDdQ+zGRWmLgBtfrrJM7ZAcSYjvvC2ltn51L3aTmenL1gQWJdoQGjE2yh9qLsLnBBZhkbdoXQ+RN2r3IOe4Sb6rLZOJwIPY8WnvnTFbNTkAyfMRlJpJUPa7ZBOzeIHcyQjCpuGm71X9+9+6j6ZCWsRm6bMag4przuFMOU7Hzfnx49Oa1qV3gtKprT5m40VcMlyNmepP8O+C1HpmHvr1RozG7IShB83iueN00KGevHwHX+GHM9GweQaO6ztpNhAk8Vb/xMySSSe6v8Bke/Cwmk0ljBbNztj7Zi2ncEd52js47X8HR4Mlr8z1ILXuUVpWvAZ5DQ6UMiLVqPRr1wXDAgz/wsWg9ZzPuHzy2vgJVyTgmvmSkZphLQbr4mMORqv0ikfdL3eEQeN5YMUKaeGAgdM3uHlnP6R7d7U1EbQ7Zm/LDYflJXDZNnGgL8S6dmNK2PmIttIgLaMwoEkq4ArFc3c+yrMsH4yuP616WTcZEMHAzMK2kP4SfkzPX8quAOxbV3hXpiYrRgHpXzOHj4+MXnCo0fLKei+kkhhIuZi/EYqRzcQMp8ftyIZqX9/P8+PLxnxSlYGhOjHMGghrANdWpjd9eLRJ67uq5hBd5Ttr3009o3ILkI9WI9iAqfpHd84jYz0BOv0uyFmfdPdUGliLWO6vdxdlE/UUSAvaTF3R7XB3oQ+39gEGrxnsg7dqu1inUtHER+gK757ZhIkLHtbrv9GgtmB6xalLn2dRxR6B+fYrr0vYVSZvYV4/lStnwkAvwHM6TPXsdcyMYrZPmZh2hwMXjaroeT2ruz+3ALcaFKjAqOB04AxTXv81gQ5ogQtJ3zsPT+MDdoY2hcDlPXx0lyUe17LhxFyBQv543kpSI+3fOUGqArp4P4VbMHRVN9oSCh0laSOOguUMDhJQSNo2rzWMWwxm9nj7Djws8XfUPdnxUM9oSTYfHmOCRCZxlkqn5BxnU03FNf8VjY0v2Wl6oJXBngdVasYsRiWOtzOTMRgw+lFZa1Li28QEHpZSgEdRYDNEge8/3K+SbA514ajav6cfMRo92H/bkJuOM88GGsHPQKWN740LflTlFvJECoYH1DNhm3N5gzcGm1KXZs6kBzlpYObCk91roqkdbJvv6McPDjl3qbTaLaa7dZ6y4GD007kwk4pe5MGfDfnpSqCIL6j3Ntgcgr7z+rNwsLKeXkHUbKyY7Y5dnDPzPvkAL6C8+ZeToeELIDycehmcvOZjnsOsSMdR80w5lYXZdJW8qn4eLZHk2X5B+z0q/C/nZsqLZzWc70t98ehasJuEhZHntGdxdPmgqX5hVT4eleTAOo5eBfSEaQq11xMha11HB4zAvxZu7rFuWwu7YnUPHQKrodcnLn7XbZ0AhWwfr7b05qM/t9tomUdhdXz9Yair7FuR9d54RsxawvGxpPrNYzvLEcrvdXpkitiwraUWnWSzu6jOJSfWDOtrodkEvSF4HYt6ZHHolJnfpAKZXxA6NoMYgoGxSyZtaW5qbW0oTU2etqbmdFvi9PDW11SZa6/mpzV2ZtEcLiggut2XyHqWJwrONAjmbzk/NbTwBZD6aU3bh0I4xYpL80BeYENoB1PWvEJOojMewkQbX5wtH4+uixpIUkF9eJT6tkpdfB9LWPJgtPNsrN0HjzS7MNZvNdnnWslVQ27JL3iNLlzxiYxdI4gbRbJYPgDVUT+9CjZNrGO7ArWJxOpt2szOKtBMvopY94hjmpU3iEBXiAKIAdiUTTiVvU/q7tkPMAkVcKRMtmL9hSS+TW+uW9WWZtNaBQt7WAU7ehrTzQh5IpAJUGuzRgR08HEnU6fVrPW0mimhtEtU1l224l60cajBcDkQcArJEq+TJfxceAQHdXF5bJzbbrdlZqReYay2ll6V9ygd56S+5saTYPIW8lbU83LnZJc8pIg/kiQ2b3YvGBCiHZqQVQKwRPnbyDTmQcgtIx02i4T6XICmD2gmU12eB7loKzR1AUMtC5Nvgb3OlkN8FT76yKx+zJDO9BdybcrsM1NUik7e8Ds+wQ3bJYxEfz14fel4Ij51O4+s5kN88Onj2+IZtNB7t2wOoDMjx+FnLxsrKykYL9JQbG2lAxFZ6Y2Ud/F0CG9bXiLmzhd29dFk5Zie9t7KxLgngbnpl7QCQ9yS9M0cstFc20ltE1+b5EK11DT+xEBusJDQdKGoEY8g2Uh+QHhSYIDsFxAhEpIcqb0gA6tpaWZHcjEcrK8uQ482VlS1g4+aWNp6UuwfldzZWZAvYXNp41AIkl3efzBHk1sYuOHhTkVAK6SHso4hc07Fen8HgjjKdQn6gjowrOvwrfha1ejHEdLtCun1HBT8i7olRXAYbXOLZZ6hV59FriSN4y2pHbQI22KkNf3JjuAXE8hh4tecj2MjoV6K9QgCLdPW01m4XkKRFpzDgdQ2RQH19G9GT/+jVpA8Efnzxx95wfnAfLzszqV/J9E7j9dWQ8RjZJc8pvnv8stdUqdG83q92+XIn//a+NyeSGzA22R+oX04tluNucDI5YHZ7NlOaKWYyYe36bmDB9f7o/vHnrvnpBQUij2H6RFf2qqNJakqpVyIjD+/ePflVlQreYXbEMJCewfJelY1B02MblYq1Ulmd0K73q3obg+kZd1+r1CS6D/Ea5oPffaW0Gjuih2PUxmFePYAzHdTbcF5Jj/FBmujwT4U8xmds8oLF6UlkuWflgORVjCTPqeqtA3J0+g/VqnJd2yMVXOiSFzF5RThutU6ry9PWGV0j6aBel/kDJO9Y9bvcwlVMCg+8g7knVUW8PSbvmiZmrDMqY5Mz1nFkU9b4iVQzKpP3SiWvl7nMwVY7Uq8XMhmZAfIq6vn7Ii+q2E7m1Sk6x8buGMr1p026UQewDe9UeYiYDGsBedaGIl5a8jqGTxRRLLT/5emDB0cfVG56b9Cdrx8ePfyo/ORDJiYPkGftKMt9kae6emTy8cnJ/e7sLrs4FHmfTLKkGe6niDpT2imaeMiQPGtJXtaQF57Q6SwEpRgxe2jsxYufVLvtQsZjvOBxMUp/kTTrayF56uX6Iq9reOyJ1x+Rwa52oDMYbGNjhtMKCU+vF3c6zMnbts4EpWUNeSZg1JEExXtD3RunkTABjbxoiJi9pRy3zqxaK7LFUMkLZ4uNe6WsYZsRjKNHGI24Dp6hfBVA3tjYYUIvfWyP0vPIa8xb70nLKnnhUqdita5OmzwEMgzzdY0BRh4SvTuPvOKqdVG6hkJepmOV0AgaXvfqyBsbs+ny9BHyqJRJnwTImy4piquQF7wDbPkMoK+TNTqCQnL5e3GHy5A3MWm1FuGyTF4WSOJ0sbhote4bHcA4es7WyMkbGwtpbB9CHmOWQQ7JC9+xzkOeFPKeAls0OTH5tGsLcbgRIb6QPCpq9pIYkDdJ3LFW4IVl8opWK9TiYMO6bXiEv9czXAF5wPZhxrNf8ojMtvUbokue0vLheWvDKA7nNCSPR8nrzZRAxQWHRF64IvW4Enlk6Z4scUARDI9I9oT4HPJIf83WP6pjKGyIbUPI85rF8iTyYKOXuuSFJ2Sb07F2+iePRuJObM+nvIA8SFQR723Dmacm5EX6Im9AIJJ3iL05RcgzTYqRyQNEzQeR3jacmZgsVgYhz4OQh6ity/DlOIRMXrgBFVclL1Oc3m9A38nwiCsmTxNnR9U2pT1KgUJepgJ0VSUv87SxCh9hEPJ4Y5vnNZ27IpNHZGbAhRXyxqWLWmdugjxRW2mjb5tHQM2xTk7I5E1KzzA/vTqQ2hqTd5Hayoo7LpEH3ObVBhhdm9m8qyOvajAHdADJI0CPu1qSyAuDZyhB92swm4eR1+31LyaPWASUQfKCoIOSVhSH6jAGBBxhGM4B9fT6Xsosv0clDyruqkReSfX7543Jo9TX2aSXFo2dZF/XP6F857oqENkKUFRInuypEOF9Y/LIbu4DxUYREz4ceZ9sEWNmkqGEaq7PG2EokaFpZbD51DovPUTGxOapQkz6P37+9YNKGUIeGfnLX37zKwz7zYbtXfKgpCnkSSsmTDoMJqW0A//b55fff+iup4ciz2vSofkPX377XLn3Psgj52XyJuWHCK4C9T2PPPbx27dvj9WAMdVLrqffPbC8fano2HkjDIU80ONC8sJgcFbKZr4BY22r0cBQtQBOB5xu9Vg1GGTsKmbx0T/Dmh9KRqEzdSF50FWGyyToLzqLYKjUsc4YPYRX6Xte48HQXkhKgBtOPsqiFzGTvGnrthqFBT1uBSxPzMsj2+KMPGjTQB3baoKh+nhes5wvA+QLYMkg27avF/ARGJN8q0aSIybtk+lU1Dslx2dmitIqwGJlcSIzXzEa3KrZ4abBUCySnDQLGGWKpe74f1Jezkx3Ot+AvmqyaPDmCXg98hV05Glle/YsDWFpEVMLZUKLrbzJDWHAyaPrxhFd4A53nyE8IS8HJ0ulyTDcZCR5aoanKL3D6OaKJ7s2PHQszQCUr8eeN2lDh2DQXC5cygUoB4wkP1YbxSlqD2lZ5iDKBWIqrWfK0tKtMoCkthY1EZgRRxTq777C5P/88Pjoj13BCnSdocC/Th6cvlCzKB2Xy6bVozuFhf/pT497HYZb9wKoZVGXJPLIqTkpC0j625yyLBeIQqEwRxJkYW4K3GRzipyaKmhPwv347ePnXZkePmFEOavqYpHJOHCRuu5wL0nAzT3/7790Z5SP7L1qbw6GM5eku+JG6waeOHnNpXb64FGTaO6Av5uttsXyrHl2tpcuNJfX0+0lkpi1LIEFnYjS7F97zW72FmtQIBNfXQK6oZf3QHodvUQmz4heDaJJKWiKhT5joGVpQWzKart8tplvLWwSWwub5eWDfNmyNUfsHbTyRKvdyrfWHxGz6Wf5/MaZ/opIFhgljPwZ/NhLJTR3D02xGFEyCTI9mcVSinQa1UpLKZ5AmCB5MNORWF4iDpaBhu7kJZu39gS08A6cerF0BsgrE720MgR+RNyES8xd0QNNPMDfo6PXIpBZG9xoCvEhbYBV6dJl92rUViLSstZUOwqJvCWwrT1LKHnJTWPyiGqvKwoMl5Asg0G0lo5iY0IGPb+/p0y8MGxqIwQrdBedaLozq59EqCHvCdRhWeJI0AOr5BXWIJtqRrwheai5To2geF8ASX/SvlVEk1LQ/GST2UIDwY24wgHUymkLaRBa8iBRRGuTWJAIAyRuyuQRSxvgv91n55DHI6Eo3jFcWrX0DD11dEc1rj06LxlN5aR1E/QHB9ury+LGAr4GZS5aliUJj5qQvLxlY2klvUlsWlaWFp4ByXv2SCYv3362tGHJn0OeG0lG1CURX+IZkGg+pY1yMWioP9ATyxFcF20LLxqcZg3SnWf3FiAONgqFvTJMuT1YgY5I/tkCnAP0aGGH3JXy4su7BytzYP0aWNvaM7qsBzHXw4tAFblvXekVzA9nxJ4Se6LDWj000yaJKmrkSisjUVGkbkR0yAAEOuHMK2i3khwqYb2sKYI0C+n0DTQfRUBMq/mbzdGAQwhjqkONlWh00rNBQySwCqCID0FXh7ksaDTUuUQ9H/6KCzliBUjYoeaeodO9GV3JD+hDoG2TRMQ0EhpGcT1IOzgxv+5KYnkosHJz9cvPJ3H60AGFYR51DB9yILoWHWKESyFToEkHShcZuorERgzoTFe7g7sse1G0fl7CMFeSwqr3oFYenzE5EJwC0kPgfU/g6gvTeFCP3KmLHfaJBKp5btHYUNdRecRC/3z1slVQfAhDlIB18fqh2chBYn4Wry8i2w8SY2iGZ8IsAaGKCoarisg8W7tcVjw20xI3FsNM4u0bLowvb+0SeagBrEIUmzPrtSPY83ji6CyxyxQZIJPoPBwWS3CmhuqF+gaLze6kQ4PWGXBGUBkivOYej2Y+GodWlo0Y1YK7AEnU8WYPsZObvh4ZLewRbAjoEger9+qOYsWBvefVlsFfNZLo7Eci8mlQma+i3SmFFyBkUtdViUtTEEkYZCIaf4hPcj7X1LjwKhYMVg+KqQYGGSAyVfSuGRG/7hVNOjOAO4c7WgnB06f9dtKfsMEVGTu/XkAA70vwkiBexwDVydkQ1uI+3Nh4zSZ4XAEYQZN+FhI9fVzdzoqaAEDygvLipKbOFItafDC8Fvp0+JgoHmD3C/j2yzuOlwCtqUZEeeIX++d8KKSpCk8fXiSxbs0QEK/2SbLVeB9hAqr+Ca9p7a/hnVzgest0szYNV+7AIZ5sy2h6QyZ66NG4tvThxU9e1ziBAc07mkQuqq2Dq9EBiv2EF6V2cpqhNJ+7FjelB8+hdoBJ1XPVgEuhzP7Dz+/+2PXmKZdfsOlc4ZitD6lx+3CNIlkbPn63J+N1tteSdjrwAZVvNhDSzFeiRM03OdzDFjkZHIzg13paZICLhwLSDA7uyGJ58FkyWC7a7whxOptIxfr7nAIvaI5kahH8QFcgGvexyl6uv98/ean2BnxMrPo1V+YFrWMaM6+WfmVgUgbT6LywNLHD4RuDr+hOvgv4HI64yBnMBmSEfj9FkdRGvpyCtkiD3ZkMHUY5ggTj5Pug1V56wSJdj9tCus+1sjWtb4S8SrtO+PVVugHcFEXR/wXJO30eYSj9B2ghWFuy7+aOCdo1nMGFqWQqHhds0je9j74T4/F4RG8V7FFd/TOP6ejwihGosSbhDSgAlodm0UV7wPR7FkZwaIl2s4cmF078AJMV35h43nxU9wkiRvu9iOsDL5h875P5/uHxYzMflq8PVhzDJer8fzql+yaNjORji+X+K0OLYOdquqLKlPEUz+sBE40bixfv8XhMGIpV/QNqilf/aUuSrRkGL6no314Y9+J0Tv8JDlJnAa8VpEusDvQ6y5OLDx7JpAyaiInWIn0HzilWiOtFlardzGdYECTiAvK1bH0/wLi6Pg1F54RLBZ8ZwaCD4eugU1BaguQTtEZZvazq/3kTIaNKQMxN6mwXATGUVD6pwHJcEjfBdPzX1/Kds0lRNOthLoKB3YNiHwuFZGed+/uf/u87TBA9zz9/ltIxaS4epw2ifzdq7xBQdF2Qgjze/z2+e4TF++j3dx+cvuMJZ8Jh47TCMQAM7B6EPRG3CR4iAeu+nHxAeijvc+gtPfdEqjbOZdRi9pu1dyhIMEyyiYHn0FM4QkduSZjOfhyPHoq6L94NBkYUTKjnxGoNukYP/oG0WvJbSN7j52YZwAnbF8OdBHskKo0sHnxgvF18gHTejwdGUMcoZppS6Q5J5L2PdT9wG4vL37c1sbBu7sLPaFw/nsOvA588Tzm6eA4nCRwNX6qQgGNnwUxapE//nNYCni4CNUjej8Zy5xJNahLdKJJv3loe/Mp6XSoY+oeH94/+NaJmps2+xk19evnwzf9g0RH/i4cPfzbOLeBtV1KtbGiIv/zyZ1w8kv/16a+ju9dQiDU0AKzP4dBEW+hk0lDuXLHBPNP/IHhCprNu+4IzEa/f+GdtbwxObph+ko8L+i+w/Z4ABmaXjP3axUPP75o6CFqM6z8zfSH4mI0bgcf09YONCv6BbJ87EYtz15UW8KXDDeTI0fd8IDqWi9NXnrz4NYFkhRrHuy8Y9ZF2dyBe9Xt/97ZOB54Tc44IzZuZMhdPO8S478saxn5B4NmIT3RwXILFLJrbw0Y4f9wRSxp9pvUWXTi9NB3wiVUBQU4UYzTNf4FD2C8SJGlHQd4auVvc4ha3+FKQLTaKukK62f0gUXpqXNhXRnH6nI2/F5Ssi43FyrSmU5u0BonJ/fPIu7N4pbf1VSBbgcV7S9pa4hPbhlWdETTuXNUtfT2YlArThRuw0ul0545cdnKxMV4BatsIBxuA1MximCjtlxYXS8R4547KskRettEB+k0E7xT3O+Pnyal0kYn9xqRuJ6j+DaMqWwh2tuTvQg3yxdrrQLgzMxkMy0vz+3dgpbXx7UajAtS2uBrOzpRkFR63zu8vWgFVnW3l8SF5GStYMQ+LBM40GtYLjGBwcb7RWF3VfkSoAdS/YVi6uos5S3sT/l1bOne3G0BmsWKtPM2QxORMloCEBedLsHSiRF6wRx7gbHEe7K+Wh4PkLcKKnotPAXnwkNXzNX0alkYPLmpNZeNi27m7t7MDbfKB2beObw7kRGl6vjJB7EMmJirBLPySyKSWvFVA3j24R0WpmwzJm4HLpU4wCIsGlubPJ+8erPhNTEKuMnc6UmcUbnSmIXnAIJRgIf+nT8FycRqYAmAPukX8C+385nqBKK9Y2itlovBkDRagWN4pb+y1iEd7G30Vv7sajEv1w7P7d4gOXJrYzmZgcVXYYXTVdtuMPKmcIpDY4PbExeRNWvczYYmQ0vad/dUKSYRngNZbwXm2x4nxCthwB56zsrg/P99pNLafKgcut4kC4GlqOX22XGha1naepWeJJcvZk9302d7OXltfTfC6UJQr1o93wkX4LYXJmWB2frInefOS5IVNyFuFzze9T/ZFXri4at1eBC4l2YEyOP+UmIZmYAaI3HZRJk9qELAxC81ASTEDzY1l+AlLQlbbJ7Daye4usdQG4rew0QRyOXs1zPSBcGdxIpMpAQnLzkxnJu41wuFGIzPRkMmTlvdNyRufn8yUgK/TF3mw/GOxAQQtA40r0bhHNOD5oNpi5AFpxs6XTy9vbm5ZpmTyzqTKOweFJVigTaqetX5z5BHZO5VKZb4YJsjifKVyJyvVDJ3pWLPE+EyYmFjdXr0HiJyeB+R1oHei1oq/Bx6a3K9UZoBtCsJitiXDcqI9dKA/Es5sT05KlWf3O3J/cyF5y3LRsR2ZvHXYaZTT5aU14gsgDzxPJiM9NplVPssVzGSCoPuF/8B/WXkZrM/C3TKKfEk/wLFZsBMJjwtnzg+9zcs2rFIKr0IaF/eJb+C3GzoyeUVIXqehJ68guynldEEiD351lni0QX4h5F0XSjPTE8AeADv3zfxEpgQ66IntUqYkdRhFIgOWJ7cNyGudycU728vEwu4cuZlulfPtLeJ3Rh5ZXAUG4t4E/LAK0Hao/cXtSme1I5uCb6wzi1AKJfIQM7CueMZbe+SSZW+OWEqn20sFYmcBrFvYgTXdNm/uma4RwBzIdiGsGAoimwkGs7IpAOuCWWUZNQNlpWpsc45slueaBDlXngMbCqCzJWDNWXLOoGr0LW5xi1vc4ha3uMUtbnGLW9ziFre4Wfw/ZI2WRkJ+B8U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data:image/png;base64,iVBORw0KGgoAAAANSUhEUgAAATwAAACeCAMAAACYeEZlAAABmFBMVEX///8AAP//AAAAAAD8/Pw2Njb5+flubm7z8/Pf39/29vbIyMji4uL/qKjv7+/Ozs5zc3Po6OidnZ21tbX/7Oz/09PBwcGWlpZhYWHZ2dn/9/ejo6P/zs7n5///pKT/ODhYWFh7e3uMjIz/cXFMTExnZ2e3t7eqqqpycnIdHf//3Nz/6urKyv/l5f9AQEDV1f/x8f//r6//wcH/Pj5JSf//amrd3f+Xl///IiI/Pz8wMDCFhYX/eXn29v+srP/AwP93d///SkoAAM5XV/84OP9ubv/Gxv+env8yMv//XFz/bm7/HR2Jif9/f/8AALJdXf8AAOj/jIxCQv8AAIAjIyOvr/8AAHMAAJqGhv//mZkAAKhlZf8AAMAAANJRUf//kZE/PzEcHHQAADIAAGNHR25XV3BlZXEAAH0AAO4AAE8uLk9nZ1kAACeDg3cfH0UgIBc4OEknJztWVkIODmYAABQAAD4dHQArKwswMCdISFkWFj0cHDcZGRwAAA8iIlkDA0EeHmc+PlYxMWhKSm8zM3JdXUcAACEAAEKPWkLfAAAd2ElEQVR4nO1diV/bSLKWjXwbybKNZNkcsmP5BF+A8YkhXHaAEAgJCQEmk2zO2cybmd15u9nJm5d9u7P7b79uHXa3DrCxgWSH7/dLkHXr66rq6lJ1iSCGAV3/IcYPdYbfL9jP90+Of6Vv+ja+SpCvTywWy/3oTd/H14cEx8XenwLyTn4AS86bvp2vAxTjFVNxmy3k57i/34WS99HPRXO2akpMehn3Td/elws7zSaFUNSfSNil34E3d0/v/skjLdMJtu4QfAmP9ybv8IsFxYlCFCPHnXz96nWC7P3mAbmCz3MDN/dlIyF+SlGUVi2dTq21o6jAYTxqv67b+grAxGohRMIugjd6GGVv+xAJPBePsYMdwgQcocAtfYQ3luNcgx/m9ohCoH9h/c9EslpnLnekm86Jv2fbZ2dqIYOxq5NhtKy4GUavpW7uMEldzZ0NDSb+g6AZWFKOH+ujG6m7YvGIwWra8f0fPuDi6PK9f+8zUG4mKgRGdjujhOtvxyf3X2BUMR+PTo6/H5Wb6spxRhrL/HD39PT+B1T2nL+dnJ7e/clIyhLx+ohuZ6T4AIflD54nAl2w3DFYdcSN5vz+T8ZdbPIhuIjlV18MwT/hqs+G+9vjoUsazSuE87u38I7HhGgX4hgcbB6PpKm9Ytx4g/u7+/C671IRv4pY7iVc9W3S+IhAbUBH54rh9LLicxjTePsbujoJn+u4Fk0MPULnxZjRKZy0PxV68cBiOcmhFo5+D8n7OR5LGBlc0pNLfjk+n5f1VblA4NeT05N3WKN6vr9/evffkYRPjLJDdXNsNWLgozm5uIOjvcK/37z5F4duJz+8uX//4QeXx5GLGkkZE/J9Iezx0bgvAFuYjr/6mMA2kbGxP4/5wF8vmxPql3BtFbCfDDodXqhFXVAcnf6UQzNYIyOpFKTb7mSrhwbaa499EexRYs3vVDTK7daqlp2iKLkbdDr9h9FLWupETcedmxZzRm6LAbwhW0B3YZLz3bjHx0Rr/v699rotehm3ha3pLBefEpL9m1E6Gk9o7xLI3s1GSr3+EDdQ+zGRWmLgBtfrrJM7ZAcSYjvvC2ltn51L3aTmenL1gQWJdoQGjE2yh9qLsLnBBZhkbdoXQ+RN2r3IOe4Sb6rLZOJwIPY8WnvnTFbNTkAyfMRlJpJUPa7ZBOzeIHcyQjCpuGm71X9+9+6j6ZCWsRm6bMag4przuFMOU7Hzfnx49Oa1qV3gtKprT5m40VcMlyNmepP8O+C1HpmHvr1RozG7IShB83iueN00KGevHwHX+GHM9GweQaO6ztpNhAk8Vb/xMySSSe6v8Bke/Cwmk0ljBbNztj7Zi2ncEd52js47X8HR4Mlr8z1ILXuUVpWvAZ5DQ6UMiLVqPRr1wXDAgz/wsWg9ZzPuHzy2vgJVyTgmvmSkZphLQbr4mMORqv0ikfdL3eEQeN5YMUKaeGAgdM3uHlnP6R7d7U1EbQ7Zm/LDYflJXDZNnGgL8S6dmNK2PmIttIgLaMwoEkq4ArFc3c+yrMsH4yuP616WTcZEMHAzMK2kP4SfkzPX8quAOxbV3hXpiYrRgHpXzOHj4+MXnCo0fLKei+kkhhIuZi/EYqRzcQMp8ftyIZqX9/P8+PLxnxSlYGhOjHMGghrANdWpjd9eLRJ67uq5hBd5Ttr3009o3ILkI9WI9iAqfpHd84jYz0BOv0uyFmfdPdUGliLWO6vdxdlE/UUSAvaTF3R7XB3oQ+39gEGrxnsg7dqu1inUtHER+gK757ZhIkLHtbrv9GgtmB6xalLn2dRxR6B+fYrr0vYVSZvYV4/lStnwkAvwHM6TPXsdcyMYrZPmZh2hwMXjaroeT2ruz+3ALcaFKjAqOB04AxTXv81gQ5ogQtJ3zsPT+MDdoY2hcDlPXx0lyUe17LhxFyBQv543kpSI+3fOUGqArp4P4VbMHRVN9oSCh0laSOOguUMDhJQSNo2rzWMWwxm9nj7Djws8XfUPdnxUM9oSTYfHmOCRCZxlkqn5BxnU03FNf8VjY0v2Wl6oJXBngdVasYsRiWOtzOTMRgw+lFZa1Li28QEHpZSgEdRYDNEge8/3K+SbA514ajav6cfMRo92H/bkJuOM88GGsHPQKWN740LflTlFvJECoYH1DNhm3N5gzcGm1KXZs6kBzlpYObCk91roqkdbJvv6McPDjl3qbTaLaa7dZ6y4GD007kwk4pe5MGfDfnpSqCIL6j3Ntgcgr7z+rNwsLKeXkHUbKyY7Y5dnDPzPvkAL6C8+ZeToeELIDycehmcvOZjnsOsSMdR80w5lYXZdJW8qn4eLZHk2X5B+z0q/C/nZsqLZzWc70t98ehasJuEhZHntGdxdPmgqX5hVT4eleTAOo5eBfSEaQq11xMha11HB4zAvxZu7rFuWwu7YnUPHQKrodcnLn7XbZ0AhWwfr7b05qM/t9tomUdhdXz9Yair7FuR9d54RsxawvGxpPrNYzvLEcrvdXpkitiwraUWnWSzu6jOJSfWDOtrodkEvSF4HYt6ZHHolJnfpAKZXxA6NoMYgoGxSyZtaW5qbW0oTU2etqbmdFvi9PDW11SZa6/mpzV2ZtEcLiggut2XyHqWJwrONAjmbzk/NbTwBZD6aU3bh0I4xYpL80BeYENoB1PWvEJOojMewkQbX5wtH4+uixpIUkF9eJT6tkpdfB9LWPJgtPNsrN0HjzS7MNZvNdnnWslVQ27JL3iNLlzxiYxdI4gbRbJYPgDVUT+9CjZNrGO7ArWJxOpt2szOKtBMvopY94hjmpU3iEBXiAKIAdiUTTiVvU/q7tkPMAkVcKRMtmL9hSS+TW+uW9WWZtNaBQt7WAU7ehrTzQh5IpAJUGuzRgR08HEnU6fVrPW0mimhtEtU1l224l60cajBcDkQcArJEq+TJfxceAQHdXF5bJzbbrdlZqReYay2ll6V9ygd56S+5saTYPIW8lbU83LnZJc8pIg/kiQ2b3YvGBCiHZqQVQKwRPnbyDTmQcgtIx02i4T6XICmD2gmU12eB7loKzR1AUMtC5Nvgb3OlkN8FT76yKx+zJDO9BdybcrsM1NUik7e8Ds+wQ3bJYxEfz14fel4Ij51O4+s5kN88Onj2+IZtNB7t2wOoDMjx+FnLxsrKykYL9JQbG2lAxFZ6Y2Ud/F0CG9bXiLmzhd29dFk5Zie9t7KxLgngbnpl7QCQ9yS9M0cstFc20ltE1+b5EK11DT+xEBusJDQdKGoEY8g2Uh+QHhSYIDsFxAhEpIcqb0gA6tpaWZHcjEcrK8uQ482VlS1g4+aWNp6UuwfldzZWZAvYXNp41AIkl3efzBHk1sYuOHhTkVAK6SHso4hc07Fen8HgjjKdQn6gjowrOvwrfha1ejHEdLtCun1HBT8i7olRXAYbXOLZZ6hV59FriSN4y2pHbQI22KkNf3JjuAXE8hh4tecj2MjoV6K9QgCLdPW01m4XkKRFpzDgdQ2RQH19G9GT/+jVpA8Efnzxx95wfnAfLzszqV/J9E7j9dWQ8RjZJc8pvnv8stdUqdG83q92+XIn//a+NyeSGzA22R+oX04tluNucDI5YHZ7NlOaKWYyYe36bmDB9f7o/vHnrvnpBQUij2H6RFf2qqNJakqpVyIjD+/ePflVlQreYXbEMJCewfJelY1B02MblYq1Ulmd0K73q3obg+kZd1+r1CS6D/Ea5oPffaW0Gjuih2PUxmFePYAzHdTbcF5Jj/FBmujwT4U8xmds8oLF6UlkuWflgORVjCTPqeqtA3J0+g/VqnJd2yMVXOiSFzF5RThutU6ry9PWGV0j6aBel/kDJO9Y9bvcwlVMCg+8g7knVUW8PSbvmiZmrDMqY5Mz1nFkU9b4iVQzKpP3SiWvl7nMwVY7Uq8XMhmZAfIq6vn7Ii+q2E7m1Sk6x8buGMr1p026UQewDe9UeYiYDGsBedaGIl5a8jqGTxRRLLT/5emDB0cfVG56b9Cdrx8ePfyo/ORDJiYPkGftKMt9kae6emTy8cnJ/e7sLrs4FHmfTLKkGe6niDpT2imaeMiQPGtJXtaQF57Q6SwEpRgxe2jsxYufVLvtQsZjvOBxMUp/kTTrayF56uX6Iq9reOyJ1x+Rwa52oDMYbGNjhtMKCU+vF3c6zMnbts4EpWUNeSZg1JEExXtD3RunkTABjbxoiJi9pRy3zqxaK7LFUMkLZ4uNe6WsYZsRjKNHGI24Dp6hfBVA3tjYYUIvfWyP0vPIa8xb70nLKnnhUqdita5OmzwEMgzzdY0BRh4SvTuPvOKqdVG6hkJepmOV0AgaXvfqyBsbs+ny9BHyqJRJnwTImy4piquQF7wDbPkMoK+TNTqCQnL5e3GHy5A3MWm1FuGyTF4WSOJ0sbhote4bHcA4es7WyMkbGwtpbB9CHmOWQQ7JC9+xzkOeFPKeAls0OTH5tGsLcbgRIb6QPCpq9pIYkDdJ3LFW4IVl8opWK9TiYMO6bXiEv9czXAF5wPZhxrNf8ojMtvUbokue0vLheWvDKA7nNCSPR8nrzZRAxQWHRF64IvW4Enlk6Z4scUARDI9I9oT4HPJIf83WP6pjKGyIbUPI85rF8iTyYKOXuuSFJ2Sb07F2+iePRuJObM+nvIA8SFQR723Dmacm5EX6Im9AIJJ3iL05RcgzTYqRyQNEzQeR3jacmZgsVgYhz4OQh6ity/DlOIRMXrgBFVclL1Oc3m9A38nwiCsmTxNnR9U2pT1KgUJepgJ0VSUv87SxCh9hEPJ4Y5vnNZ27IpNHZGbAhRXyxqWLWmdugjxRW2mjb5tHQM2xTk7I5E1KzzA/vTqQ2hqTd5Hayoo7LpEH3ObVBhhdm9m8qyOvajAHdADJI0CPu1qSyAuDZyhB92swm4eR1+31LyaPWASUQfKCoIOSVhSH6jAGBBxhGM4B9fT6Xsosv0clDyruqkReSfX7543Jo9TX2aSXFo2dZF/XP6F857oqENkKUFRInuypEOF9Y/LIbu4DxUYREz4ceZ9sEWNmkqGEaq7PG2EokaFpZbD51DovPUTGxOapQkz6P37+9YNKGUIeGfnLX37zKwz7zYbtXfKgpCnkSSsmTDoMJqW0A//b55fff+iup4ciz2vSofkPX377XLn3Psgj52XyJuWHCK4C9T2PPPbx27dvj9WAMdVLrqffPbC8fano2HkjDIU80ONC8sJgcFbKZr4BY22r0cBQtQBOB5xu9Vg1GGTsKmbx0T/Dmh9KRqEzdSF50FWGyyToLzqLYKjUsc4YPYRX6Xte48HQXkhKgBtOPsqiFzGTvGnrthqFBT1uBSxPzMsj2+KMPGjTQB3baoKh+nhes5wvA+QLYMkg27avF/ARGJN8q0aSIybtk+lU1Dslx2dmitIqwGJlcSIzXzEa3KrZ4abBUCySnDQLGGWKpe74f1Jezkx3Ot+AvmqyaPDmCXg98hV05Glle/YsDWFpEVMLZUKLrbzJDWHAyaPrxhFd4A53nyE8IS8HJ0ulyTDcZCR5aoanKL3D6OaKJ7s2PHQszQCUr8eeN2lDh2DQXC5cygUoB4wkP1YbxSlqD2lZ5iDKBWIqrWfK0tKtMoCkthY1EZgRRxTq777C5P/88Pjoj13BCnSdocC/Th6cvlCzKB2Xy6bVozuFhf/pT497HYZb9wKoZVGXJPLIqTkpC0j625yyLBeIQqEwRxJkYW4K3GRzipyaKmhPwv347ePnXZkePmFEOavqYpHJOHCRuu5wL0nAzT3/7790Z5SP7L1qbw6GM5eku+JG6waeOHnNpXb64FGTaO6Av5uttsXyrHl2tpcuNJfX0+0lkpi1LIEFnYjS7F97zW72FmtQIBNfXQK6oZf3QHodvUQmz4heDaJJKWiKhT5joGVpQWzKart8tplvLWwSWwub5eWDfNmyNUfsHbTyRKvdyrfWHxGz6Wf5/MaZ/opIFhgljPwZ/NhLJTR3D02xGFEyCTI9mcVSinQa1UpLKZ5AmCB5MNORWF4iDpaBhu7kJZu39gS08A6cerF0BsgrE720MgR+RNyES8xd0QNNPMDfo6PXIpBZG9xoCvEhbYBV6dJl92rUViLSstZUOwqJvCWwrT1LKHnJTWPyiGqvKwoMl5Asg0G0lo5iY0IGPb+/p0y8MGxqIwQrdBedaLozq59EqCHvCdRhWeJI0AOr5BXWIJtqRrwheai5To2geF8ASX/SvlVEk1LQ/GST2UIDwY24wgHUymkLaRBa8iBRRGuTWJAIAyRuyuQRSxvgv91n55DHI6Eo3jFcWrX0DD11dEc1rj06LxlN5aR1E/QHB9ury+LGAr4GZS5aliUJj5qQvLxlY2klvUlsWlaWFp4ByXv2SCYv3362tGHJn0OeG0lG1CURX+IZkGg+pY1yMWioP9ATyxFcF20LLxqcZg3SnWf3FiAONgqFvTJMuT1YgY5I/tkCnAP0aGGH3JXy4su7BytzYP0aWNvaM7qsBzHXw4tAFblvXekVzA9nxJ4Se6LDWj000yaJKmrkSisjUVGkbkR0yAAEOuHMK2i3khwqYb2sKYI0C+n0DTQfRUBMq/mbzdGAQwhjqkONlWh00rNBQySwCqCID0FXh7ksaDTUuUQ9H/6KCzliBUjYoeaeodO9GV3JD+hDoG2TRMQ0EhpGcT1IOzgxv+5KYnkosHJz9cvPJ3H60AGFYR51DB9yILoWHWKESyFToEkHShcZuorERgzoTFe7g7sse1G0fl7CMFeSwqr3oFYenzE5EJwC0kPgfU/g6gvTeFCP3KmLHfaJBKp5btHYUNdRecRC/3z1slVQfAhDlIB18fqh2chBYn4Wry8i2w8SY2iGZ8IsAaGKCoarisg8W7tcVjw20xI3FsNM4u0bLowvb+0SeagBrEIUmzPrtSPY83ji6CyxyxQZIJPoPBwWS3CmhuqF+gaLze6kQ4PWGXBGUBkivOYej2Y+GodWlo0Y1YK7AEnU8WYPsZObvh4ZLewRbAjoEger9+qOYsWBvefVlsFfNZLo7Eci8mlQma+i3SmFFyBkUtdViUtTEEkYZCIaf4hPcj7X1LjwKhYMVg+KqQYGGSAyVfSuGRG/7hVNOjOAO4c7WgnB06f9dtKfsMEVGTu/XkAA70vwkiBexwDVydkQ1uI+3Nh4zSZ4XAEYQZN+FhI9fVzdzoqaAEDygvLipKbOFItafDC8Fvp0+JgoHmD3C/j2yzuOlwCtqUZEeeIX++d8KKSpCk8fXiSxbs0QEK/2SbLVeB9hAqr+Ca9p7a/hnVzgest0szYNV+7AIZ5sy2h6QyZ66NG4tvThxU9e1ziBAc07mkQuqq2Dq9EBiv2EF6V2cpqhNJ+7FjelB8+hdoBJ1XPVgEuhzP7Dz+/+2PXmKZdfsOlc4ZitD6lx+3CNIlkbPn63J+N1tteSdjrwAZVvNhDSzFeiRM03OdzDFjkZHIzg13paZICLhwLSDA7uyGJ58FkyWC7a7whxOptIxfr7nAIvaI5kahH8QFcgGvexyl6uv98/ean2BnxMrPo1V+YFrWMaM6+WfmVgUgbT6LywNLHD4RuDr+hOvgv4HI64yBnMBmSEfj9FkdRGvpyCtkiD3ZkMHUY5ggTj5Pug1V56wSJdj9tCus+1sjWtb4S8SrtO+PVVugHcFEXR/wXJO30eYSj9B2ghWFuy7+aOCdo1nMGFqWQqHhds0je9j74T4/F4RG8V7FFd/TOP6ejwihGosSbhDSgAlodm0UV7wPR7FkZwaIl2s4cmF078AJMV35h43nxU9wkiRvu9iOsDL5h875P5/uHxYzMflq8PVhzDJer8fzql+yaNjORji+X+K0OLYOdquqLKlPEUz+sBE40bixfv8XhMGIpV/QNqilf/aUuSrRkGL6no314Y9+J0Tv8JDlJnAa8VpEusDvQ6y5OLDx7JpAyaiInWIn0HzilWiOtFlardzGdYECTiAvK1bH0/wLi6Pg1F54RLBZ8ZwaCD4eugU1BaguQTtEZZvazq/3kTIaNKQMxN6mwXATGUVD6pwHJcEjfBdPzX1/Kds0lRNOthLoKB3YNiHwuFZGed+/uf/u87TBA9zz9/ltIxaS4epw2ifzdq7xBQdF2Qgjze/z2+e4TF++j3dx+cvuMJZ8Jh47TCMQAM7B6EPRG3CR4iAeu+nHxAeijvc+gtPfdEqjbOZdRi9pu1dyhIMEyyiYHn0FM4QkduSZjOfhyPHoq6L94NBkYUTKjnxGoNukYP/oG0WvJbSN7j52YZwAnbF8OdBHskKo0sHnxgvF18gHTejwdGUMcoZppS6Q5J5L2PdT9wG4vL37c1sbBu7sLPaFw/nsOvA588Tzm6eA4nCRwNX6qQgGNnwUxapE//nNYCni4CNUjej8Zy5xJNahLdKJJv3loe/Mp6XSoY+oeH94/+NaJmps2+xk19evnwzf9g0RH/i4cPfzbOLeBtV1KtbGiIv/zyZ1w8kv/16a+ju9dQiDU0AKzP4dBEW+hk0lDuXLHBPNP/IHhCprNu+4IzEa/f+GdtbwxObph+ko8L+i+w/Z4ABmaXjP3axUPP75o6CFqM6z8zfSH4mI0bgcf09YONCv6BbJ87EYtz15UW8KXDDeTI0fd8IDqWi9NXnrz4NYFkhRrHuy8Y9ZF2dyBe9Xt/97ZOB54Tc44IzZuZMhdPO8S478saxn5B4NmIT3RwXILFLJrbw0Y4f9wRSxp9pvUWXTi9NB3wiVUBQU4UYzTNf4FD2C8SJGlHQd4auVvc4ha3+FKQLTaKukK62f0gUXpqXNhXRnH6nI2/F5Ssi43FyrSmU5u0BonJ/fPIu7N4pbf1VSBbgcV7S9pa4hPbhlWdETTuXNUtfT2YlArThRuw0ul0545cdnKxMV4BatsIBxuA1MximCjtlxYXS8R4547KskRettEB+k0E7xT3O+Pnyal0kYn9xqRuJ6j+DaMqWwh2tuTvQg3yxdrrQLgzMxkMy0vz+3dgpbXx7UajAtS2uBrOzpRkFR63zu8vWgFVnW3l8SF5GStYMQ+LBM40GtYLjGBwcb7RWF3VfkSoAdS/YVi6uos5S3sT/l1bOne3G0BmsWKtPM2QxORMloCEBedLsHSiRF6wRx7gbHEe7K+Wh4PkLcKKnotPAXnwkNXzNX0alkYPLmpNZeNi27m7t7MDbfKB2beObw7kRGl6vjJB7EMmJirBLPySyKSWvFVA3j24R0WpmwzJm4HLpU4wCIsGlubPJ+8erPhNTEKuMnc6UmcUbnSmIXnAIJRgIf+nT8FycRqYAmAPukX8C+385nqBKK9Y2itlovBkDRagWN4pb+y1iEd7G30Vv7sajEv1w7P7d4gOXJrYzmZgcVXYYXTVdtuMPKmcIpDY4PbExeRNWvczYYmQ0vad/dUKSYRngNZbwXm2x4nxCthwB56zsrg/P99pNLafKgcut4kC4GlqOX22XGha1naepWeJJcvZk9302d7OXltfTfC6UJQr1o93wkX4LYXJmWB2frInefOS5IVNyFuFzze9T/ZFXri4at1eBC4l2YEyOP+UmIZmYAaI3HZRJk9qELAxC81ASTEDzY1l+AlLQlbbJ7Daye4usdQG4rew0QRyOXs1zPSBcGdxIpMpAQnLzkxnJu41wuFGIzPRkMmTlvdNyRufn8yUgK/TF3mw/GOxAQQtA40r0bhHNOD5oNpi5AFpxs6XTy9vbm5ZpmTyzqTKOweFJVigTaqetX5z5BHZO5VKZb4YJsjifKVyJyvVDJ3pWLPE+EyYmFjdXr0HiJyeB+R1oHei1oq/Bx6a3K9UZoBtCsJitiXDcqI9dKA/Es5sT05KlWf3O3J/cyF5y3LRsR2ZvHXYaZTT5aU14gsgDzxPJiM9NplVPssVzGSCoPuF/8B/WXkZrM/C3TKKfEk/wLFZsBMJjwtnzg+9zcs2rFIKr0IaF/eJb+C3GzoyeUVIXqehJ68guynldEEiD351lni0QX4h5F0XSjPTE8AeADv3zfxEpgQ66IntUqYkdRhFIgOWJ7cNyGudycU728vEwu4cuZlulfPtLeJ3Rh5ZXAUG4t4E/LAK0Hao/cXtSme1I5uCb6wzi1AKJfIQM7CueMZbe+SSZW+OWEqn20sFYmcBrFvYgTXdNm/uma4RwBzIdiGsGAoimwkGs7IpAOuCWWUZNQNlpWpsc45slueaBDlXngMbCqCzJWDNWXLOoGr0LW5xi1vc4ha3uMUtbnGLW9ziFre4Wfw/ZI2WRkJ+B8UAAAAASUVORK5CYII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8" name="Picture 6" descr="A Sodium Atom becomes a Sodium 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8290" y="2791618"/>
            <a:ext cx="4987925" cy="249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612775" y="4038600"/>
            <a:ext cx="302537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r>
              <a:rPr lang="en-US" altLang="en-US" sz="2600" kern="0" dirty="0" smtClean="0">
                <a:solidFill>
                  <a:sysClr val="windowText" lastClr="000000"/>
                </a:solidFill>
              </a:rPr>
              <a:t>To become more stable, an atom will </a:t>
            </a:r>
            <a:r>
              <a:rPr lang="en-US" altLang="en-US" sz="2600" b="1" u="sng" kern="0" dirty="0" smtClean="0">
                <a:solidFill>
                  <a:srgbClr val="FF0000"/>
                </a:solidFill>
              </a:rPr>
              <a:t>gain or lose </a:t>
            </a:r>
            <a:r>
              <a:rPr lang="en-US" altLang="en-US" sz="2600" kern="0" dirty="0" smtClean="0">
                <a:solidFill>
                  <a:sysClr val="windowText" lastClr="000000"/>
                </a:solidFill>
              </a:rPr>
              <a:t>electrons. It now has a </a:t>
            </a:r>
            <a:r>
              <a:rPr lang="en-US" altLang="en-US" sz="2600" b="1" u="sng" kern="0" dirty="0" smtClean="0">
                <a:solidFill>
                  <a:srgbClr val="FF0000"/>
                </a:solidFill>
              </a:rPr>
              <a:t>net charge</a:t>
            </a:r>
            <a:r>
              <a:rPr lang="en-US" altLang="en-US" sz="2600" kern="0" dirty="0" smtClean="0">
                <a:solidFill>
                  <a:sysClr val="windowText" lastClr="000000"/>
                </a:solidFill>
              </a:rPr>
              <a:t>.</a:t>
            </a:r>
          </a:p>
          <a:p>
            <a:pPr marL="0" lvl="1"/>
            <a:endParaRPr lang="en-US" altLang="en-US" sz="2600" kern="0" dirty="0">
              <a:solidFill>
                <a:sysClr val="windowText" lastClr="000000"/>
              </a:solidFill>
            </a:endParaRPr>
          </a:p>
          <a:p>
            <a:pPr marL="0" lvl="1"/>
            <a:r>
              <a:rPr lang="en-US" altLang="en-US" sz="2600" kern="0" dirty="0" smtClean="0">
                <a:solidFill>
                  <a:sysClr val="windowText" lastClr="000000"/>
                </a:solidFill>
              </a:rPr>
              <a:t>Atoms with </a:t>
            </a:r>
            <a:r>
              <a:rPr lang="en-US" altLang="en-US" sz="2600" b="1" u="sng" kern="0" dirty="0" smtClean="0">
                <a:solidFill>
                  <a:srgbClr val="FF0000"/>
                </a:solidFill>
              </a:rPr>
              <a:t>8</a:t>
            </a:r>
            <a:r>
              <a:rPr lang="en-US" altLang="en-US" sz="2600" kern="0" dirty="0" smtClean="0">
                <a:solidFill>
                  <a:sysClr val="windowText" lastClr="000000"/>
                </a:solidFill>
              </a:rPr>
              <a:t> valence electrons have a </a:t>
            </a:r>
            <a:r>
              <a:rPr lang="en-US" altLang="en-US" sz="2600" b="1" u="sng" kern="0" dirty="0" smtClean="0">
                <a:solidFill>
                  <a:srgbClr val="FF0000"/>
                </a:solidFill>
              </a:rPr>
              <a:t>complete octet</a:t>
            </a:r>
            <a:r>
              <a:rPr lang="en-US" altLang="en-US" sz="2600" kern="0" dirty="0" smtClean="0">
                <a:solidFill>
                  <a:sysClr val="windowText" lastClr="000000"/>
                </a:solidFill>
              </a:rPr>
              <a:t>.</a:t>
            </a: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545" y="3920443"/>
            <a:ext cx="4095414" cy="2730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516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975" y="312738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Ions can be </a:t>
            </a:r>
            <a:r>
              <a:rPr lang="en-US" sz="4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positive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4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cations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or </a:t>
            </a:r>
            <a:r>
              <a:rPr lang="en-US" sz="4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4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anions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utoShape 2" descr="Image result for electron energy levels emits phot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electron energy levels emits phot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647" y="224378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38217"/>
            <a:ext cx="984047" cy="960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-304800" y="1828800"/>
            <a:ext cx="7543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altLang="en-US" sz="2800" dirty="0"/>
              <a:t>Group 1 elements have one electron in their outer shell and tend to lose that electron to form </a:t>
            </a:r>
            <a:r>
              <a:rPr lang="en-US" altLang="en-US" sz="2800" b="1" u="sng" dirty="0" smtClean="0">
                <a:solidFill>
                  <a:srgbClr val="FF0000"/>
                </a:solidFill>
              </a:rPr>
              <a:t>positive </a:t>
            </a:r>
            <a:r>
              <a:rPr lang="en-US" altLang="en-US" sz="2800" b="1" u="sng" dirty="0">
                <a:solidFill>
                  <a:srgbClr val="FF0000"/>
                </a:solidFill>
              </a:rPr>
              <a:t>ions.</a:t>
            </a:r>
          </a:p>
          <a:p>
            <a:pPr lvl="3"/>
            <a:r>
              <a:rPr lang="en-US" altLang="en-US" sz="2800" dirty="0"/>
              <a:t>Group 17 elements have 7 electrons in their outer shell and tend to gain one electrons and form </a:t>
            </a:r>
            <a:r>
              <a:rPr lang="en-US" altLang="en-US" sz="2800" b="1" u="sng" dirty="0" smtClean="0">
                <a:solidFill>
                  <a:srgbClr val="FF0000"/>
                </a:solidFill>
                <a:latin typeface="Times New Roman" pitchFamily="18" charset="0"/>
              </a:rPr>
              <a:t>negative</a:t>
            </a:r>
            <a:r>
              <a:rPr lang="en-US" altLang="en-US" sz="2800" b="1" u="sng" dirty="0" smtClean="0">
                <a:solidFill>
                  <a:srgbClr val="FF0000"/>
                </a:solidFill>
              </a:rPr>
              <a:t> </a:t>
            </a:r>
            <a:r>
              <a:rPr lang="en-US" altLang="en-US" sz="2800" b="1" u="sng" dirty="0">
                <a:solidFill>
                  <a:srgbClr val="FF0000"/>
                </a:solidFill>
              </a:rPr>
              <a:t>ions.</a:t>
            </a:r>
          </a:p>
          <a:p>
            <a:pPr lvl="3"/>
            <a:r>
              <a:rPr lang="en-US" altLang="en-US" sz="2800" dirty="0"/>
              <a:t>What do you think happens to group 2 and group 16 </a:t>
            </a:r>
            <a:r>
              <a:rPr lang="en-US" altLang="en-US" sz="2800" dirty="0" smtClean="0"/>
              <a:t>elements?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828399" y="5172166"/>
            <a:ext cx="703641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Group 2 – loses 2 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+2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Group 16 – gains 2 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-2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1150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40300"/>
            <a:ext cx="9144000" cy="2590800"/>
          </a:xfrm>
        </p:spPr>
        <p:txBody>
          <a:bodyPr>
            <a:no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For a neutral atom the </a:t>
            </a:r>
            <a:r>
              <a:rPr lang="en-US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atomic number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equal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both the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of </a:t>
            </a:r>
            <a:r>
              <a:rPr lang="en-US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electrons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number of </a:t>
            </a:r>
            <a:r>
              <a:rPr lang="en-US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protons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atom. </a:t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utoShape 2" descr="Image result for electron energy levels emits phot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electron energy levels emits phot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2060" y="2433033"/>
            <a:ext cx="85247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What is the atomic number for Hydrogen?</a:t>
            </a:r>
          </a:p>
          <a:p>
            <a:r>
              <a:rPr lang="en-US" sz="2800" dirty="0"/>
              <a:t>What is the atomic number for Uranium?</a:t>
            </a:r>
          </a:p>
        </p:txBody>
      </p:sp>
      <p:sp>
        <p:nvSpPr>
          <p:cNvPr id="7" name="Rectangle 6"/>
          <p:cNvSpPr/>
          <p:nvPr/>
        </p:nvSpPr>
        <p:spPr>
          <a:xfrm>
            <a:off x="155575" y="3352800"/>
            <a:ext cx="86771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Every </a:t>
            </a:r>
            <a:r>
              <a:rPr lang="en-US" sz="4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element has a different number of </a:t>
            </a:r>
            <a:r>
              <a:rPr lang="en-US" sz="4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protons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however two or more atoms of the </a:t>
            </a:r>
            <a:r>
              <a:rPr lang="en-US" sz="4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element may have a different number of </a:t>
            </a:r>
            <a:r>
              <a:rPr lang="en-US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neutrons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886200"/>
            <a:ext cx="49530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504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590800"/>
          </a:xfrm>
        </p:spPr>
        <p:txBody>
          <a:bodyPr>
            <a:noAutofit/>
          </a:bodyPr>
          <a:lstStyle/>
          <a:p>
            <a:pPr algn="l"/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4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Isotopes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atoms of the same elements that have different numbers of </a:t>
            </a:r>
            <a:r>
              <a:rPr lang="en-US" sz="4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neutrons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utoShape 2" descr="Image result for electron energy levels emits phot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electron energy levels emits phot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6" name="Picture 2" descr="http://www.ces.fau.edu/ces/nasa/images/module_3/OxygenIsotop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413200"/>
            <a:ext cx="6210300" cy="444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246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047" y="533400"/>
            <a:ext cx="9144000" cy="2590800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 The 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mass number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distinguishes between isotopes and is the total number of 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protons and neutrons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atom.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.: Carbon-12 and Carbon-13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utoShape 2" descr="Image result for electron energy levels emits phot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electron energy levels emits phot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0" name="Picture 2" descr="https://qph.is.quoracdn.net/main-qimg-70ba2519bbb8f73e124443741dd9a916?convert_to_webp=tr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810000"/>
            <a:ext cx="43434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36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396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Bellwork: What are the types of orbitals?</vt:lpstr>
      <vt:lpstr>Remind Me: How can an electron configuration be compared to an address?</vt:lpstr>
      <vt:lpstr>Remind Me: How can an electron change its “address”?</vt:lpstr>
      <vt:lpstr>1. Electrons in the outmost energy levels are called valence electrons. They are important to an atom’s reactivity and bonding.</vt:lpstr>
      <vt:lpstr>An atom is more stable if it has 8 electrons in its outermost energy level. (There are two exceptions; hydrogen and helium only need two electrons to fill their outermost energy level)</vt:lpstr>
      <vt:lpstr>3. Ions can be positive (cations) or negative (anions). </vt:lpstr>
      <vt:lpstr>4. For a neutral atom the atomic number is equal to both the number of electrons and number of protons in the atom.  </vt:lpstr>
      <vt:lpstr>6. Isotopes are atoms of the same elements that have different numbers of neutrons.</vt:lpstr>
      <vt:lpstr>7.  The mass number distinguishes between isotopes and is the total number of protons and neutrons in the atom. Eg.: Carbon-12 and Carbon-13</vt:lpstr>
      <vt:lpstr>8.  We can also express isotopes with chemical symbols. Let’s do Carbon-12. </vt:lpstr>
      <vt:lpstr>Try some on your own! Work on the Homework packet. Then, complete the exit ticket and turn it in.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Bellwork: What do elements in groups or families have in common?</dc:title>
  <dc:creator>james</dc:creator>
  <cp:lastModifiedBy>Perry, Juliet</cp:lastModifiedBy>
  <cp:revision>18</cp:revision>
  <dcterms:created xsi:type="dcterms:W3CDTF">2016-03-01T01:03:27Z</dcterms:created>
  <dcterms:modified xsi:type="dcterms:W3CDTF">2017-03-13T12:40:15Z</dcterms:modified>
</cp:coreProperties>
</file>