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66" r:id="rId4"/>
    <p:sldId id="267" r:id="rId5"/>
    <p:sldId id="268" r:id="rId6"/>
    <p:sldId id="258" r:id="rId7"/>
    <p:sldId id="276" r:id="rId8"/>
    <p:sldId id="277" r:id="rId9"/>
    <p:sldId id="278" r:id="rId10"/>
    <p:sldId id="280" r:id="rId11"/>
    <p:sldId id="281" r:id="rId12"/>
    <p:sldId id="279"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40" d="100"/>
          <a:sy n="40" d="100"/>
        </p:scale>
        <p:origin x="-378" y="-14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28650B-545E-465F-8A82-C5E47A469F8D}"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84636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28650B-545E-465F-8A82-C5E47A469F8D}"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367196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28650B-545E-465F-8A82-C5E47A469F8D}"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267286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28650B-545E-465F-8A82-C5E47A469F8D}"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138444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28650B-545E-465F-8A82-C5E47A469F8D}"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379085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28650B-545E-465F-8A82-C5E47A469F8D}"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78509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28650B-545E-465F-8A82-C5E47A469F8D}"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253399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28650B-545E-465F-8A82-C5E47A469F8D}"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63849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8650B-545E-465F-8A82-C5E47A469F8D}"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194454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8650B-545E-465F-8A82-C5E47A469F8D}"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316232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8650B-545E-465F-8A82-C5E47A469F8D}"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28A7-20B5-4BD1-AAF3-B6A40DC069AF}" type="slidenum">
              <a:rPr lang="en-US" smtClean="0"/>
              <a:t>‹#›</a:t>
            </a:fld>
            <a:endParaRPr lang="en-US"/>
          </a:p>
        </p:txBody>
      </p:sp>
    </p:spTree>
    <p:extLst>
      <p:ext uri="{BB962C8B-B14F-4D97-AF65-F5344CB8AC3E}">
        <p14:creationId xmlns:p14="http://schemas.microsoft.com/office/powerpoint/2010/main" val="3637758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8650B-545E-465F-8A82-C5E47A469F8D}" type="datetimeFigureOut">
              <a:rPr lang="en-US" smtClean="0"/>
              <a:t>9/14/2016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428A7-20B5-4BD1-AAF3-B6A40DC069AF}" type="slidenum">
              <a:rPr lang="en-US" smtClean="0"/>
              <a:t>‹#›</a:t>
            </a:fld>
            <a:endParaRPr lang="en-US"/>
          </a:p>
        </p:txBody>
      </p:sp>
    </p:spTree>
    <p:extLst>
      <p:ext uri="{BB962C8B-B14F-4D97-AF65-F5344CB8AC3E}">
        <p14:creationId xmlns:p14="http://schemas.microsoft.com/office/powerpoint/2010/main" val="2652774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is frame of reference?</a:t>
            </a:r>
            <a:endParaRPr lang="en-US" dirty="0"/>
          </a:p>
        </p:txBody>
      </p:sp>
      <p:pic>
        <p:nvPicPr>
          <p:cNvPr id="1026" name="Picture 2" descr="Image result for frame of refer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895600"/>
            <a:ext cx="5486400" cy="3531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64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__________________________ is the speed of an object in a particular _____________________.</a:t>
            </a:r>
          </a:p>
          <a:p>
            <a:r>
              <a:rPr lang="en-US" b="1" dirty="0"/>
              <a:t>Velocity</a:t>
            </a:r>
            <a:r>
              <a:rPr lang="en-US" dirty="0"/>
              <a:t> describes both __________________ and the ___________________.</a:t>
            </a:r>
            <a:endParaRPr lang="en-US" dirty="0"/>
          </a:p>
        </p:txBody>
      </p:sp>
      <p:sp>
        <p:nvSpPr>
          <p:cNvPr id="4" name="Rectangle 3"/>
          <p:cNvSpPr/>
          <p:nvPr/>
        </p:nvSpPr>
        <p:spPr>
          <a:xfrm>
            <a:off x="1905000" y="1295400"/>
            <a:ext cx="242406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velocity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280961" y="2218730"/>
            <a:ext cx="275774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direction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2659832" y="3429000"/>
            <a:ext cx="275774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direction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5610532" y="2748574"/>
            <a:ext cx="189988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speed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2809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28600"/>
            <a:ext cx="8229600" cy="4525963"/>
          </a:xfrm>
        </p:spPr>
        <p:txBody>
          <a:bodyPr/>
          <a:lstStyle/>
          <a:p>
            <a:r>
              <a:rPr lang="en-US" b="1" i="1" dirty="0"/>
              <a:t>Velocity</a:t>
            </a:r>
            <a:r>
              <a:rPr lang="en-US" dirty="0"/>
              <a:t> – Metal stakes are sometimes placed in glaciers to help measure glacier’s movement. For several days in 1936, Alaska’s Black Rapids  glacier surged as swiftly as 89 meters per day down the valley. Find the glacier’s velocity in meters per second (m/s). Remember to include direction.</a:t>
            </a:r>
            <a:endParaRPr lang="en-US" dirty="0"/>
          </a:p>
        </p:txBody>
      </p:sp>
      <p:pic>
        <p:nvPicPr>
          <p:cNvPr id="4" name="Picture 3"/>
          <p:cNvPicPr/>
          <p:nvPr/>
        </p:nvPicPr>
        <p:blipFill>
          <a:blip r:embed="rId2"/>
          <a:stretch>
            <a:fillRect/>
          </a:stretch>
        </p:blipFill>
        <p:spPr>
          <a:xfrm>
            <a:off x="5638800" y="3733800"/>
            <a:ext cx="3239770" cy="2819400"/>
          </a:xfrm>
          <a:prstGeom prst="rect">
            <a:avLst/>
          </a:prstGeom>
        </p:spPr>
      </p:pic>
    </p:spTree>
    <p:extLst>
      <p:ext uri="{BB962C8B-B14F-4D97-AF65-F5344CB8AC3E}">
        <p14:creationId xmlns:p14="http://schemas.microsoft.com/office/powerpoint/2010/main" val="1744206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Let’s try page 4 together…</a:t>
            </a:r>
          </a:p>
          <a:p>
            <a:r>
              <a:rPr lang="en-US" dirty="0" smtClean="0"/>
              <a:t>Pages 5-8 with a partner or alone.</a:t>
            </a:r>
            <a:endParaRPr lang="en-US" dirty="0"/>
          </a:p>
        </p:txBody>
      </p:sp>
    </p:spTree>
    <p:extLst>
      <p:ext uri="{BB962C8B-B14F-4D97-AF65-F5344CB8AC3E}">
        <p14:creationId xmlns:p14="http://schemas.microsoft.com/office/powerpoint/2010/main" val="109542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743982" y="609600"/>
            <a:ext cx="7772400" cy="609600"/>
          </a:xfrm>
        </p:spPr>
        <p:txBody>
          <a:bodyPr>
            <a:normAutofit fontScale="90000"/>
          </a:bodyPr>
          <a:lstStyle/>
          <a:p>
            <a:r>
              <a:rPr lang="en-US" dirty="0" smtClean="0"/>
              <a:t>Try the other scenario, then check with a partner.</a:t>
            </a:r>
            <a:r>
              <a:rPr lang="en-US" dirty="0"/>
              <a:t/>
            </a:r>
            <a:br>
              <a:rPr lang="en-US" dirty="0"/>
            </a:br>
            <a:r>
              <a:rPr lang="en-US" dirty="0" smtClean="0"/>
              <a:t>	</a:t>
            </a:r>
            <a:endParaRPr lang="en-US" dirty="0"/>
          </a:p>
        </p:txBody>
      </p:sp>
      <p:grpSp>
        <p:nvGrpSpPr>
          <p:cNvPr id="1040" name="Group 1039"/>
          <p:cNvGrpSpPr/>
          <p:nvPr/>
        </p:nvGrpSpPr>
        <p:grpSpPr>
          <a:xfrm>
            <a:off x="5328368" y="3380627"/>
            <a:ext cx="3861375" cy="3327975"/>
            <a:chOff x="4749225" y="3352800"/>
            <a:chExt cx="3861375" cy="3327975"/>
          </a:xfrm>
        </p:grpSpPr>
        <p:grpSp>
          <p:nvGrpSpPr>
            <p:cNvPr id="1038" name="Group 1037"/>
            <p:cNvGrpSpPr/>
            <p:nvPr/>
          </p:nvGrpSpPr>
          <p:grpSpPr>
            <a:xfrm>
              <a:off x="5562600" y="3352800"/>
              <a:ext cx="3048000" cy="2516845"/>
              <a:chOff x="5562600" y="3352800"/>
              <a:chExt cx="3048000" cy="2516845"/>
            </a:xfrm>
          </p:grpSpPr>
          <p:cxnSp>
            <p:nvCxnSpPr>
              <p:cNvPr id="5" name="Straight Arrow Connector 4"/>
              <p:cNvCxnSpPr/>
              <p:nvPr/>
            </p:nvCxnSpPr>
            <p:spPr>
              <a:xfrm>
                <a:off x="5562600" y="5867400"/>
                <a:ext cx="3048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5562600" y="3352800"/>
                <a:ext cx="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562600" y="54864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562600" y="5046608"/>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62600" y="46482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562600" y="41910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62600" y="37338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59436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64008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68580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73152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7724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229600" y="3736045"/>
                <a:ext cx="0" cy="2133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39" name="Rectangle 1038"/>
            <p:cNvSpPr/>
            <p:nvPr/>
          </p:nvSpPr>
          <p:spPr>
            <a:xfrm rot="16200000">
              <a:off x="3917042" y="4429602"/>
              <a:ext cx="2249141"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Position (m)</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0" name="Rectangle 79"/>
            <p:cNvSpPr/>
            <p:nvPr/>
          </p:nvSpPr>
          <p:spPr>
            <a:xfrm>
              <a:off x="6229990" y="6096000"/>
              <a:ext cx="1542410"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Time (s)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1" name="Rectangle 80"/>
            <p:cNvSpPr/>
            <p:nvPr/>
          </p:nvSpPr>
          <p:spPr>
            <a:xfrm rot="16200000">
              <a:off x="4164335" y="4617069"/>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2" name="Rectangle 81"/>
            <p:cNvSpPr/>
            <p:nvPr/>
          </p:nvSpPr>
          <p:spPr>
            <a:xfrm>
              <a:off x="5504804" y="5869645"/>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grpSp>
        <p:nvGrpSpPr>
          <p:cNvPr id="3" name="Group 2"/>
          <p:cNvGrpSpPr/>
          <p:nvPr/>
        </p:nvGrpSpPr>
        <p:grpSpPr>
          <a:xfrm>
            <a:off x="153656" y="1944330"/>
            <a:ext cx="5734058" cy="2000730"/>
            <a:chOff x="628650" y="4165600"/>
            <a:chExt cx="7278688" cy="2539683"/>
          </a:xfrm>
        </p:grpSpPr>
        <p:grpSp>
          <p:nvGrpSpPr>
            <p:cNvPr id="83" name="Group 82"/>
            <p:cNvGrpSpPr/>
            <p:nvPr/>
          </p:nvGrpSpPr>
          <p:grpSpPr>
            <a:xfrm>
              <a:off x="914400" y="4682489"/>
              <a:ext cx="6992938" cy="955041"/>
              <a:chOff x="0" y="0"/>
              <a:chExt cx="5664530" cy="593601"/>
            </a:xfrm>
          </p:grpSpPr>
          <p:cxnSp>
            <p:nvCxnSpPr>
              <p:cNvPr id="109" name="Straight Connector 108"/>
              <p:cNvCxnSpPr/>
              <p:nvPr/>
            </p:nvCxnSpPr>
            <p:spPr>
              <a:xfrm>
                <a:off x="0" y="0"/>
                <a:ext cx="0" cy="546265"/>
              </a:xfrm>
              <a:prstGeom prst="line">
                <a:avLst/>
              </a:prstGeom>
            </p:spPr>
            <p:style>
              <a:lnRef idx="3">
                <a:schemeClr val="accent2"/>
              </a:lnRef>
              <a:fillRef idx="0">
                <a:schemeClr val="accent2"/>
              </a:fillRef>
              <a:effectRef idx="2">
                <a:schemeClr val="accent2"/>
              </a:effectRef>
              <a:fontRef idx="minor">
                <a:schemeClr val="tx1"/>
              </a:fontRef>
            </p:style>
          </p:cxnSp>
          <p:cxnSp>
            <p:nvCxnSpPr>
              <p:cNvPr id="110" name="Straight Arrow Connector 109"/>
              <p:cNvCxnSpPr/>
              <p:nvPr/>
            </p:nvCxnSpPr>
            <p:spPr>
              <a:xfrm>
                <a:off x="0" y="261257"/>
                <a:ext cx="566453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1" name="Straight Connector 110"/>
              <p:cNvCxnSpPr/>
              <p:nvPr/>
            </p:nvCxnSpPr>
            <p:spPr>
              <a:xfrm>
                <a:off x="5058889"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2" name="Straight Connector 111"/>
              <p:cNvCxnSpPr/>
              <p:nvPr/>
            </p:nvCxnSpPr>
            <p:spPr>
              <a:xfrm>
                <a:off x="4180115" y="23751"/>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3" name="Straight Connector 112"/>
              <p:cNvCxnSpPr/>
              <p:nvPr/>
            </p:nvCxnSpPr>
            <p:spPr>
              <a:xfrm>
                <a:off x="3123211" y="35626"/>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4" name="Straight Connector 113"/>
              <p:cNvCxnSpPr/>
              <p:nvPr/>
            </p:nvCxnSpPr>
            <p:spPr>
              <a:xfrm>
                <a:off x="926276"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5" name="Straight Connector 114"/>
              <p:cNvCxnSpPr/>
              <p:nvPr/>
            </p:nvCxnSpPr>
            <p:spPr>
              <a:xfrm>
                <a:off x="2042556" y="47501"/>
                <a:ext cx="0" cy="5461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16" name="Text Box 16"/>
            <p:cNvSpPr txBox="1"/>
            <p:nvPr/>
          </p:nvSpPr>
          <p:spPr>
            <a:xfrm>
              <a:off x="628650" y="4165600"/>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0m</a:t>
              </a:r>
              <a:endParaRPr lang="en-US" sz="1100" dirty="0">
                <a:effectLst/>
                <a:latin typeface="Century Gothic"/>
                <a:ea typeface="Century Gothic"/>
                <a:cs typeface="Times New Roman"/>
              </a:endParaRPr>
            </a:p>
          </p:txBody>
        </p:sp>
        <p:sp>
          <p:nvSpPr>
            <p:cNvPr id="117" name="Text Box 18"/>
            <p:cNvSpPr txBox="1"/>
            <p:nvPr/>
          </p:nvSpPr>
          <p:spPr>
            <a:xfrm>
              <a:off x="6934200" y="4191000"/>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5m</a:t>
              </a:r>
              <a:endParaRPr lang="en-US" sz="1100" dirty="0">
                <a:effectLst/>
                <a:latin typeface="Century Gothic"/>
                <a:ea typeface="Century Gothic"/>
                <a:cs typeface="Times New Roman"/>
              </a:endParaRPr>
            </a:p>
          </p:txBody>
        </p:sp>
        <p:sp>
          <p:nvSpPr>
            <p:cNvPr id="118" name="Text Box 16"/>
            <p:cNvSpPr txBox="1"/>
            <p:nvPr/>
          </p:nvSpPr>
          <p:spPr>
            <a:xfrm>
              <a:off x="1770000" y="419630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1</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19" name="Text Box 16"/>
            <p:cNvSpPr txBox="1"/>
            <p:nvPr/>
          </p:nvSpPr>
          <p:spPr>
            <a:xfrm>
              <a:off x="3148063" y="424947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2</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20" name="Text Box 16"/>
            <p:cNvSpPr txBox="1"/>
            <p:nvPr/>
          </p:nvSpPr>
          <p:spPr>
            <a:xfrm>
              <a:off x="4482146" y="428255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3</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21" name="Text Box 16"/>
            <p:cNvSpPr txBox="1"/>
            <p:nvPr/>
          </p:nvSpPr>
          <p:spPr>
            <a:xfrm>
              <a:off x="5786908" y="424947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4</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22" name="Oval 121"/>
            <p:cNvSpPr/>
            <p:nvPr/>
          </p:nvSpPr>
          <p:spPr>
            <a:xfrm>
              <a:off x="7025073" y="567079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894208" y="5831805"/>
              <a:ext cx="530915"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4" name="Oval 123"/>
            <p:cNvSpPr/>
            <p:nvPr/>
          </p:nvSpPr>
          <p:spPr>
            <a:xfrm>
              <a:off x="4639469" y="5717505"/>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Arrow Connector 124"/>
            <p:cNvCxnSpPr>
              <a:stCxn id="122" idx="6"/>
            </p:cNvCxnSpPr>
            <p:nvPr/>
          </p:nvCxnSpPr>
          <p:spPr>
            <a:xfrm flipH="1">
              <a:off x="4770047" y="5785091"/>
              <a:ext cx="2483626"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6" name="Oval 125"/>
            <p:cNvSpPr/>
            <p:nvPr/>
          </p:nvSpPr>
          <p:spPr>
            <a:xfrm>
              <a:off x="1927243" y="603186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Plus 126"/>
            <p:cNvSpPr/>
            <p:nvPr/>
          </p:nvSpPr>
          <p:spPr>
            <a:xfrm>
              <a:off x="7345129" y="4701595"/>
              <a:ext cx="381000" cy="412432"/>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8" name="Oval 127"/>
            <p:cNvSpPr/>
            <p:nvPr/>
          </p:nvSpPr>
          <p:spPr>
            <a:xfrm>
              <a:off x="1943600" y="5650727"/>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Arrow Connector 128"/>
            <p:cNvCxnSpPr/>
            <p:nvPr/>
          </p:nvCxnSpPr>
          <p:spPr>
            <a:xfrm flipH="1">
              <a:off x="2155843" y="5808620"/>
              <a:ext cx="2483626"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0" name="Straight Arrow Connector 129"/>
            <p:cNvCxnSpPr/>
            <p:nvPr/>
          </p:nvCxnSpPr>
          <p:spPr>
            <a:xfrm>
              <a:off x="2057900" y="6146160"/>
              <a:ext cx="137806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1" name="Oval 130"/>
            <p:cNvSpPr/>
            <p:nvPr/>
          </p:nvSpPr>
          <p:spPr>
            <a:xfrm>
              <a:off x="3397656" y="603186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4504588" y="5841134"/>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3" name="Rectangle 132"/>
            <p:cNvSpPr/>
            <p:nvPr/>
          </p:nvSpPr>
          <p:spPr>
            <a:xfrm>
              <a:off x="1412684" y="5614105"/>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4" name="Rectangle 133"/>
            <p:cNvSpPr/>
            <p:nvPr/>
          </p:nvSpPr>
          <p:spPr>
            <a:xfrm>
              <a:off x="1396327" y="5905063"/>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5" name="Rectangle 134"/>
            <p:cNvSpPr/>
            <p:nvPr/>
          </p:nvSpPr>
          <p:spPr>
            <a:xfrm>
              <a:off x="3246497" y="6305173"/>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grpSp>
        <p:nvGrpSpPr>
          <p:cNvPr id="46" name="Group 45"/>
          <p:cNvGrpSpPr/>
          <p:nvPr/>
        </p:nvGrpSpPr>
        <p:grpSpPr>
          <a:xfrm>
            <a:off x="6051699" y="3697415"/>
            <a:ext cx="1932688" cy="1906856"/>
            <a:chOff x="6051699" y="3697415"/>
            <a:chExt cx="1932688" cy="1906856"/>
          </a:xfrm>
        </p:grpSpPr>
        <p:sp>
          <p:nvSpPr>
            <p:cNvPr id="136" name="Oval 135"/>
            <p:cNvSpPr/>
            <p:nvPr/>
          </p:nvSpPr>
          <p:spPr>
            <a:xfrm>
              <a:off x="6051699" y="3697415"/>
              <a:ext cx="180088" cy="180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6432699" y="4637927"/>
              <a:ext cx="180088" cy="180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6889899" y="5424183"/>
              <a:ext cx="180088" cy="180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7340257" y="5424183"/>
              <a:ext cx="180088" cy="180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7804299" y="4984391"/>
              <a:ext cx="180088" cy="180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36" idx="0"/>
              <a:endCxn id="138" idx="1"/>
            </p:cNvCxnSpPr>
            <p:nvPr/>
          </p:nvCxnSpPr>
          <p:spPr>
            <a:xfrm>
              <a:off x="6141743" y="3697415"/>
              <a:ext cx="774529" cy="1753141"/>
            </a:xfrm>
            <a:prstGeom prst="line">
              <a:avLst/>
            </a:prstGeom>
          </p:spPr>
          <p:style>
            <a:lnRef idx="3">
              <a:schemeClr val="accent1"/>
            </a:lnRef>
            <a:fillRef idx="0">
              <a:schemeClr val="accent1"/>
            </a:fillRef>
            <a:effectRef idx="2">
              <a:schemeClr val="accent1"/>
            </a:effectRef>
            <a:fontRef idx="minor">
              <a:schemeClr val="tx1"/>
            </a:fontRef>
          </p:style>
        </p:cxnSp>
        <p:cxnSp>
          <p:nvCxnSpPr>
            <p:cNvPr id="141" name="Straight Connector 140"/>
            <p:cNvCxnSpPr/>
            <p:nvPr/>
          </p:nvCxnSpPr>
          <p:spPr>
            <a:xfrm>
              <a:off x="6979943" y="5514227"/>
              <a:ext cx="38726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2" name="Straight Connector 141"/>
            <p:cNvCxnSpPr>
              <a:endCxn id="140" idx="3"/>
            </p:cNvCxnSpPr>
            <p:nvPr/>
          </p:nvCxnSpPr>
          <p:spPr>
            <a:xfrm flipV="1">
              <a:off x="7437143" y="5138106"/>
              <a:ext cx="393529" cy="328904"/>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643621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r>
              <a:rPr lang="en-US" dirty="0"/>
              <a:t>Finally, we also looked at </a:t>
            </a:r>
            <a:r>
              <a:rPr lang="en-US" b="1" dirty="0"/>
              <a:t>velocity v. time </a:t>
            </a:r>
            <a:r>
              <a:rPr lang="en-US" dirty="0"/>
              <a:t>graphs in the </a:t>
            </a:r>
            <a:r>
              <a:rPr lang="en-US" i="1" dirty="0"/>
              <a:t>Moving Man</a:t>
            </a:r>
            <a:r>
              <a:rPr lang="en-US" dirty="0"/>
              <a:t> lab, which look at changes in speed and direction over time. </a:t>
            </a:r>
            <a:br>
              <a:rPr lang="en-US" dirty="0"/>
            </a:br>
            <a:endParaRPr lang="en-US" dirty="0"/>
          </a:p>
        </p:txBody>
      </p:sp>
      <p:grpSp>
        <p:nvGrpSpPr>
          <p:cNvPr id="4" name="Group 3"/>
          <p:cNvGrpSpPr/>
          <p:nvPr/>
        </p:nvGrpSpPr>
        <p:grpSpPr>
          <a:xfrm>
            <a:off x="346862" y="2581023"/>
            <a:ext cx="3861373" cy="3327975"/>
            <a:chOff x="4749227" y="3352800"/>
            <a:chExt cx="3861373" cy="3327975"/>
          </a:xfrm>
        </p:grpSpPr>
        <p:grpSp>
          <p:nvGrpSpPr>
            <p:cNvPr id="5" name="Group 4"/>
            <p:cNvGrpSpPr/>
            <p:nvPr/>
          </p:nvGrpSpPr>
          <p:grpSpPr>
            <a:xfrm>
              <a:off x="5562600" y="3352800"/>
              <a:ext cx="3048000" cy="2516845"/>
              <a:chOff x="5562600" y="3352800"/>
              <a:chExt cx="3048000" cy="2516845"/>
            </a:xfrm>
          </p:grpSpPr>
          <p:cxnSp>
            <p:nvCxnSpPr>
              <p:cNvPr id="10" name="Straight Arrow Connector 9"/>
              <p:cNvCxnSpPr/>
              <p:nvPr/>
            </p:nvCxnSpPr>
            <p:spPr>
              <a:xfrm>
                <a:off x="5562600" y="5867400"/>
                <a:ext cx="3048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562600" y="3352800"/>
                <a:ext cx="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54864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5046608"/>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562600" y="46482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2600" y="41910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562600" y="37338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9436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4008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8580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3152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77724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229600" y="3736045"/>
                <a:ext cx="0" cy="2133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rot="16200000">
              <a:off x="3810348" y="4429602"/>
              <a:ext cx="2462534"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Velocity(m/s)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6229990" y="6096000"/>
              <a:ext cx="1542410"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Time (s)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rot="16200000">
              <a:off x="4164335" y="4617069"/>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5504804" y="5869645"/>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sp>
        <p:nvSpPr>
          <p:cNvPr id="23" name="Arc 22"/>
          <p:cNvSpPr/>
          <p:nvPr/>
        </p:nvSpPr>
        <p:spPr>
          <a:xfrm>
            <a:off x="-1600200" y="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Connector 24"/>
          <p:cNvCxnSpPr/>
          <p:nvPr/>
        </p:nvCxnSpPr>
        <p:spPr>
          <a:xfrm>
            <a:off x="1160235" y="5095623"/>
            <a:ext cx="838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6" name="Straight Connector 25"/>
          <p:cNvCxnSpPr/>
          <p:nvPr/>
        </p:nvCxnSpPr>
        <p:spPr>
          <a:xfrm flipV="1">
            <a:off x="1998435" y="4274831"/>
            <a:ext cx="914400" cy="820792"/>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a:xfrm flipV="1">
            <a:off x="2912835" y="4274831"/>
            <a:ext cx="457200" cy="11988"/>
          </a:xfrm>
          <a:prstGeom prst="line">
            <a:avLst/>
          </a:prstGeom>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flipV="1">
            <a:off x="3370035" y="3419223"/>
            <a:ext cx="0" cy="855608"/>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flipV="1">
            <a:off x="3370035" y="3419223"/>
            <a:ext cx="457200" cy="17408"/>
          </a:xfrm>
          <a:prstGeom prst="line">
            <a:avLst/>
          </a:prstGeom>
        </p:spPr>
        <p:style>
          <a:lnRef idx="3">
            <a:schemeClr val="accent2"/>
          </a:lnRef>
          <a:fillRef idx="0">
            <a:schemeClr val="accent2"/>
          </a:fillRef>
          <a:effectRef idx="2">
            <a:schemeClr val="accent2"/>
          </a:effectRef>
          <a:fontRef idx="minor">
            <a:schemeClr val="tx1"/>
          </a:fontRef>
        </p:style>
      </p:cxnSp>
      <p:sp>
        <p:nvSpPr>
          <p:cNvPr id="34" name="Rectangle 33"/>
          <p:cNvSpPr/>
          <p:nvPr/>
        </p:nvSpPr>
        <p:spPr>
          <a:xfrm>
            <a:off x="4208235" y="2581023"/>
            <a:ext cx="4859565" cy="1077218"/>
          </a:xfrm>
          <a:prstGeom prst="rect">
            <a:avLst/>
          </a:prstGeom>
          <a:noFill/>
        </p:spPr>
        <p:txBody>
          <a:bodyPr wrap="squar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is happening in this graph?</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5" name="Rectangle 34"/>
          <p:cNvSpPr/>
          <p:nvPr/>
        </p:nvSpPr>
        <p:spPr>
          <a:xfrm>
            <a:off x="4292396" y="3505200"/>
            <a:ext cx="4859565" cy="35394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457200" indent="-457200">
              <a:buFont typeface="Arial" pitchFamily="34" charset="0"/>
              <a:buChar char="•"/>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Stationary for 2 sec</a:t>
            </a:r>
          </a:p>
          <a:p>
            <a:pPr marL="457200" indent="-457200">
              <a:buFont typeface="Arial" pitchFamily="34" charset="0"/>
              <a:buChar char="•"/>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peeds up to 2 m/s for 2 sec</a:t>
            </a:r>
          </a:p>
          <a:p>
            <a:pPr marL="457200" indent="-457200">
              <a:buFont typeface="Arial" pitchFamily="34" charset="0"/>
              <a:buChar cha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onstant velocity of 2 m/s for 1 sec</a:t>
            </a:r>
          </a:p>
          <a:p>
            <a:pPr marL="457200" indent="-457200">
              <a:buFont typeface="Arial" pitchFamily="34" charset="0"/>
              <a:buChar char="•"/>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Constant velocity of 4 m/s for 1 sec</a:t>
            </a:r>
          </a:p>
        </p:txBody>
      </p:sp>
    </p:spTree>
    <p:extLst>
      <p:ext uri="{BB962C8B-B14F-4D97-AF65-F5344CB8AC3E}">
        <p14:creationId xmlns:p14="http://schemas.microsoft.com/office/powerpoint/2010/main" val="3816711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 calcmode="lin" valueType="num">
                                      <p:cBhvr additive="base">
                                        <p:cTn id="7"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
                                            <p:txEl>
                                              <p:pRg st="1" end="1"/>
                                            </p:txEl>
                                          </p:spTgt>
                                        </p:tgtEl>
                                        <p:attrNameLst>
                                          <p:attrName>style.visibility</p:attrName>
                                        </p:attrNameLst>
                                      </p:cBhvr>
                                      <p:to>
                                        <p:strVal val="visible"/>
                                      </p:to>
                                    </p:set>
                                    <p:anim calcmode="lin" valueType="num">
                                      <p:cBhvr additive="base">
                                        <p:cTn id="13" dur="500" fill="hold"/>
                                        <p:tgtEl>
                                          <p:spTgt spid="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
                                            <p:txEl>
                                              <p:pRg st="2" end="2"/>
                                            </p:txEl>
                                          </p:spTgt>
                                        </p:tgtEl>
                                        <p:attrNameLst>
                                          <p:attrName>style.visibility</p:attrName>
                                        </p:attrNameLst>
                                      </p:cBhvr>
                                      <p:to>
                                        <p:strVal val="visible"/>
                                      </p:to>
                                    </p:set>
                                    <p:anim calcmode="lin" valueType="num">
                                      <p:cBhvr additive="base">
                                        <p:cTn id="19"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5">
                                            <p:txEl>
                                              <p:pRg st="3" end="3"/>
                                            </p:txEl>
                                          </p:spTgt>
                                        </p:tgtEl>
                                        <p:attrNameLst>
                                          <p:attrName>style.visibility</p:attrName>
                                        </p:attrNameLst>
                                      </p:cBhvr>
                                      <p:to>
                                        <p:strVal val="visible"/>
                                      </p:to>
                                    </p:set>
                                    <p:anim calcmode="lin" valueType="num">
                                      <p:cBhvr additive="base">
                                        <p:cTn id="25"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569065" y="738938"/>
            <a:ext cx="5715000" cy="4470975"/>
          </a:xfrm>
        </p:spPr>
        <p:txBody>
          <a:bodyPr>
            <a:noAutofit/>
          </a:bodyPr>
          <a:lstStyle/>
          <a:p>
            <a:r>
              <a:rPr lang="en-US" sz="3200" dirty="0"/>
              <a:t>A fish is swimming at a constant velocity of 3 m/s for 2 sec until she speeds up </a:t>
            </a:r>
            <a:r>
              <a:rPr lang="en-US" sz="3200" dirty="0" err="1" smtClean="0"/>
              <a:t>immediatly</a:t>
            </a:r>
            <a:r>
              <a:rPr lang="en-US" sz="3200" dirty="0" smtClean="0"/>
              <a:t> </a:t>
            </a:r>
            <a:r>
              <a:rPr lang="en-US" sz="3200" dirty="0"/>
              <a:t>to escape a predator to 5 m/s for 1 sec. Unfortunately, she does not outswim the predator and the velocity drops immediately to 0 m/s</a:t>
            </a:r>
            <a:r>
              <a:rPr lang="en-US" sz="3200" dirty="0" smtClean="0"/>
              <a:t>.</a:t>
            </a:r>
            <a:endParaRPr lang="en-US" sz="3200" dirty="0"/>
          </a:p>
        </p:txBody>
      </p:sp>
      <p:grpSp>
        <p:nvGrpSpPr>
          <p:cNvPr id="4" name="Group 3"/>
          <p:cNvGrpSpPr/>
          <p:nvPr/>
        </p:nvGrpSpPr>
        <p:grpSpPr>
          <a:xfrm>
            <a:off x="76200" y="2581023"/>
            <a:ext cx="3861373" cy="3327975"/>
            <a:chOff x="4749227" y="3352800"/>
            <a:chExt cx="3861373" cy="3327975"/>
          </a:xfrm>
        </p:grpSpPr>
        <p:grpSp>
          <p:nvGrpSpPr>
            <p:cNvPr id="5" name="Group 4"/>
            <p:cNvGrpSpPr/>
            <p:nvPr/>
          </p:nvGrpSpPr>
          <p:grpSpPr>
            <a:xfrm>
              <a:off x="5562600" y="3352800"/>
              <a:ext cx="3048000" cy="2516845"/>
              <a:chOff x="5562600" y="3352800"/>
              <a:chExt cx="3048000" cy="2516845"/>
            </a:xfrm>
          </p:grpSpPr>
          <p:cxnSp>
            <p:nvCxnSpPr>
              <p:cNvPr id="10" name="Straight Arrow Connector 9"/>
              <p:cNvCxnSpPr/>
              <p:nvPr/>
            </p:nvCxnSpPr>
            <p:spPr>
              <a:xfrm>
                <a:off x="5562600" y="5867400"/>
                <a:ext cx="3048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562600" y="3352800"/>
                <a:ext cx="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54864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5046608"/>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562600" y="46482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2600" y="41910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562600" y="37338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9436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64008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8580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3152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77724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229600" y="3736045"/>
                <a:ext cx="0" cy="2133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rot="16200000">
              <a:off x="3810348" y="4429602"/>
              <a:ext cx="2462534"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Velocity(m/s)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6229990" y="6096000"/>
              <a:ext cx="1542410"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Time (s)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Rectangle 7"/>
            <p:cNvSpPr/>
            <p:nvPr/>
          </p:nvSpPr>
          <p:spPr>
            <a:xfrm rot="16200000">
              <a:off x="4164335" y="4617069"/>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Rectangle 8"/>
            <p:cNvSpPr/>
            <p:nvPr/>
          </p:nvSpPr>
          <p:spPr>
            <a:xfrm>
              <a:off x="5504804" y="5869645"/>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cxnSp>
        <p:nvCxnSpPr>
          <p:cNvPr id="24" name="Straight Connector 23"/>
          <p:cNvCxnSpPr/>
          <p:nvPr/>
        </p:nvCxnSpPr>
        <p:spPr>
          <a:xfrm>
            <a:off x="889573" y="3876423"/>
            <a:ext cx="838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Straight Connector 24"/>
          <p:cNvCxnSpPr/>
          <p:nvPr/>
        </p:nvCxnSpPr>
        <p:spPr>
          <a:xfrm flipV="1">
            <a:off x="1727773" y="2964268"/>
            <a:ext cx="0" cy="912155"/>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Straight Connector 26"/>
          <p:cNvCxnSpPr/>
          <p:nvPr/>
        </p:nvCxnSpPr>
        <p:spPr>
          <a:xfrm flipH="1">
            <a:off x="1727773" y="2971799"/>
            <a:ext cx="457200" cy="1"/>
          </a:xfrm>
          <a:prstGeom prst="line">
            <a:avLst/>
          </a:prstGeom>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flipH="1" flipV="1">
            <a:off x="2178343" y="2971801"/>
            <a:ext cx="6630" cy="2123822"/>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2184973" y="5095623"/>
            <a:ext cx="13716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19124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On Your Own</a:t>
            </a:r>
            <a:endParaRPr lang="en-US" i="1" dirty="0"/>
          </a:p>
        </p:txBody>
      </p:sp>
      <p:sp>
        <p:nvSpPr>
          <p:cNvPr id="3" name="Content Placeholder 2"/>
          <p:cNvSpPr>
            <a:spLocks noGrp="1"/>
          </p:cNvSpPr>
          <p:nvPr>
            <p:ph idx="1"/>
          </p:nvPr>
        </p:nvSpPr>
        <p:spPr/>
        <p:txBody>
          <a:bodyPr/>
          <a:lstStyle/>
          <a:p>
            <a:r>
              <a:rPr lang="en-US" dirty="0" smtClean="0"/>
              <a:t>Try out these practice problems in your notes. They will not be collected, but these will be helpful for the quiz tomorrow! </a:t>
            </a:r>
            <a:r>
              <a:rPr lang="en-US" dirty="0" smtClean="0">
                <a:sym typeface="Wingdings" pitchFamily="2" charset="2"/>
              </a:rPr>
              <a:t></a:t>
            </a:r>
            <a:endParaRPr lang="en-US" dirty="0"/>
          </a:p>
        </p:txBody>
      </p:sp>
    </p:spTree>
    <p:extLst>
      <p:ext uri="{BB962C8B-B14F-4D97-AF65-F5344CB8AC3E}">
        <p14:creationId xmlns:p14="http://schemas.microsoft.com/office/powerpoint/2010/main" val="691320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5791200"/>
          </a:xfrm>
        </p:spPr>
        <p:txBody>
          <a:bodyPr>
            <a:normAutofit/>
          </a:bodyPr>
          <a:lstStyle/>
          <a:p>
            <a:pPr marL="514350" lvl="0" indent="-514350">
              <a:buFont typeface="+mj-lt"/>
              <a:buAutoNum type="arabicPeriod"/>
            </a:pPr>
            <a:r>
              <a:rPr lang="en-US" dirty="0"/>
              <a:t>_______________________ is an object’s change in position relative to a _______________________.</a:t>
            </a:r>
          </a:p>
          <a:p>
            <a:pPr marL="514350" lvl="0" indent="-514350">
              <a:buFont typeface="+mj-lt"/>
              <a:buAutoNum type="arabicPeriod"/>
            </a:pPr>
            <a:r>
              <a:rPr lang="en-US" dirty="0"/>
              <a:t>_______________________ is the change in the position of an object.</a:t>
            </a:r>
          </a:p>
          <a:p>
            <a:pPr marL="514350" lvl="0" indent="-514350">
              <a:buFont typeface="+mj-lt"/>
              <a:buAutoNum type="arabicPeriod"/>
            </a:pPr>
            <a:r>
              <a:rPr lang="en-US" dirty="0"/>
              <a:t>_______________ measures the total path taken.</a:t>
            </a:r>
          </a:p>
          <a:p>
            <a:pPr marL="514350" lvl="0" indent="-514350">
              <a:buFont typeface="+mj-lt"/>
              <a:buAutoNum type="arabicPeriod"/>
            </a:pPr>
            <a:r>
              <a:rPr lang="en-US" dirty="0"/>
              <a:t>Displacement is the </a:t>
            </a:r>
            <a:r>
              <a:rPr lang="en-US" b="1" dirty="0"/>
              <a:t>change</a:t>
            </a:r>
            <a:r>
              <a:rPr lang="en-US" dirty="0"/>
              <a:t> of an object’s position. Displacement must always indicate _____________________.</a:t>
            </a:r>
          </a:p>
          <a:p>
            <a:pPr marL="0" indent="0">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248400" y="4971733"/>
            <a:ext cx="2514600" cy="1886267"/>
          </a:xfrm>
          <a:prstGeom prst="rect">
            <a:avLst/>
          </a:prstGeom>
        </p:spPr>
      </p:pic>
      <p:sp>
        <p:nvSpPr>
          <p:cNvPr id="5" name="Rectangle 4"/>
          <p:cNvSpPr/>
          <p:nvPr/>
        </p:nvSpPr>
        <p:spPr>
          <a:xfrm>
            <a:off x="1905000" y="-152400"/>
            <a:ext cx="23166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738575" y="875204"/>
            <a:ext cx="459542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reference point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1136687" y="1515070"/>
            <a:ext cx="410400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Displacement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1295400" y="2590800"/>
            <a:ext cx="264360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Distance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1390735" y="4572000"/>
            <a:ext cx="275774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direction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5551023"/>
            <a:ext cx="663880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This is called a vector!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2259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4525963"/>
          </a:xfrm>
        </p:spPr>
        <p:txBody>
          <a:bodyPr>
            <a:normAutofit/>
          </a:bodyPr>
          <a:lstStyle/>
          <a:p>
            <a:r>
              <a:rPr lang="en-US" dirty="0"/>
              <a:t>Let’s make a motion graph from a scenario. </a:t>
            </a:r>
          </a:p>
          <a:p>
            <a:r>
              <a:rPr lang="en-US" dirty="0"/>
              <a:t>A squirrel walks from a tree (position 0 m) to his hole in a log (position 1 m) in 1 sec. He hears a dog coming and sprints to another tree (position 5 m). The squirrel remains in the tree for </a:t>
            </a:r>
            <a:r>
              <a:rPr lang="en-US" dirty="0" smtClean="0"/>
              <a:t>2 </a:t>
            </a:r>
            <a:r>
              <a:rPr lang="en-US" dirty="0"/>
              <a:t>sec until he feels safe enough to return to the log (1 m) in 1 sec</a:t>
            </a:r>
            <a:r>
              <a:rPr lang="en-US" dirty="0" smtClean="0"/>
              <a:t>.</a:t>
            </a:r>
            <a:endParaRPr lang="en-US" dirty="0"/>
          </a:p>
          <a:p>
            <a:endParaRPr lang="en-US" dirty="0"/>
          </a:p>
        </p:txBody>
      </p:sp>
      <p:grpSp>
        <p:nvGrpSpPr>
          <p:cNvPr id="4" name="Group 3"/>
          <p:cNvGrpSpPr/>
          <p:nvPr/>
        </p:nvGrpSpPr>
        <p:grpSpPr>
          <a:xfrm>
            <a:off x="914400" y="4682489"/>
            <a:ext cx="6992938" cy="955041"/>
            <a:chOff x="0" y="0"/>
            <a:chExt cx="5664530" cy="593601"/>
          </a:xfrm>
        </p:grpSpPr>
        <p:cxnSp>
          <p:nvCxnSpPr>
            <p:cNvPr id="7" name="Straight Connector 6"/>
            <p:cNvCxnSpPr/>
            <p:nvPr/>
          </p:nvCxnSpPr>
          <p:spPr>
            <a:xfrm>
              <a:off x="0" y="0"/>
              <a:ext cx="0" cy="546265"/>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0" y="261257"/>
              <a:ext cx="566453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5058889"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4180115" y="23751"/>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3123211" y="35626"/>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926276"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a:off x="2042556" y="47501"/>
              <a:ext cx="0" cy="5461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5" name="Text Box 16"/>
          <p:cNvSpPr txBox="1"/>
          <p:nvPr/>
        </p:nvSpPr>
        <p:spPr>
          <a:xfrm>
            <a:off x="628650" y="4165600"/>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0m</a:t>
            </a:r>
            <a:endParaRPr lang="en-US" sz="1100" dirty="0">
              <a:effectLst/>
              <a:latin typeface="Century Gothic"/>
              <a:ea typeface="Century Gothic"/>
              <a:cs typeface="Times New Roman"/>
            </a:endParaRPr>
          </a:p>
        </p:txBody>
      </p:sp>
      <p:sp>
        <p:nvSpPr>
          <p:cNvPr id="6" name="Text Box 18"/>
          <p:cNvSpPr txBox="1"/>
          <p:nvPr/>
        </p:nvSpPr>
        <p:spPr>
          <a:xfrm>
            <a:off x="6934200" y="4191000"/>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5m</a:t>
            </a:r>
            <a:endParaRPr lang="en-US" sz="1100" dirty="0">
              <a:effectLst/>
              <a:latin typeface="Century Gothic"/>
              <a:ea typeface="Century Gothic"/>
              <a:cs typeface="Times New Roman"/>
            </a:endParaRPr>
          </a:p>
        </p:txBody>
      </p:sp>
      <p:pic>
        <p:nvPicPr>
          <p:cNvPr id="14" name="Picture 13" descr="http://playbackonline.ca/wp/wp-content/uploads/2010/10/Scaredy-Squirrel.jpg"/>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971800"/>
            <a:ext cx="1894603" cy="1022032"/>
          </a:xfrm>
          <a:prstGeom prst="rect">
            <a:avLst/>
          </a:prstGeom>
          <a:noFill/>
          <a:ln>
            <a:noFill/>
          </a:ln>
        </p:spPr>
      </p:pic>
      <p:sp>
        <p:nvSpPr>
          <p:cNvPr id="15" name="Text Box 16"/>
          <p:cNvSpPr txBox="1"/>
          <p:nvPr/>
        </p:nvSpPr>
        <p:spPr>
          <a:xfrm>
            <a:off x="1770000" y="419630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1</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6" name="Text Box 16"/>
          <p:cNvSpPr txBox="1"/>
          <p:nvPr/>
        </p:nvSpPr>
        <p:spPr>
          <a:xfrm>
            <a:off x="3148063" y="424947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2</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7" name="Text Box 16"/>
          <p:cNvSpPr txBox="1"/>
          <p:nvPr/>
        </p:nvSpPr>
        <p:spPr>
          <a:xfrm>
            <a:off x="4482146" y="428255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3</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8" name="Text Box 16"/>
          <p:cNvSpPr txBox="1"/>
          <p:nvPr/>
        </p:nvSpPr>
        <p:spPr>
          <a:xfrm>
            <a:off x="5786908" y="424947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4</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9" name="Oval 18"/>
          <p:cNvSpPr/>
          <p:nvPr/>
        </p:nvSpPr>
        <p:spPr>
          <a:xfrm>
            <a:off x="800100" y="563753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9235" y="5798544"/>
            <a:ext cx="530915"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Oval 20"/>
          <p:cNvSpPr/>
          <p:nvPr/>
        </p:nvSpPr>
        <p:spPr>
          <a:xfrm>
            <a:off x="1943600" y="567563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770000" y="5904230"/>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4" name="Straight Arrow Connector 23"/>
          <p:cNvCxnSpPr>
            <a:stCxn id="19" idx="6"/>
            <a:endCxn id="21" idx="1"/>
          </p:cNvCxnSpPr>
          <p:nvPr/>
        </p:nvCxnSpPr>
        <p:spPr>
          <a:xfrm flipV="1">
            <a:off x="1028700" y="5709108"/>
            <a:ext cx="948378" cy="4272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Oval 24"/>
          <p:cNvSpPr/>
          <p:nvPr/>
        </p:nvSpPr>
        <p:spPr>
          <a:xfrm>
            <a:off x="7045366" y="562397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894208" y="5809216"/>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7" name="Straight Arrow Connector 26"/>
          <p:cNvCxnSpPr>
            <a:endCxn id="25" idx="3"/>
          </p:cNvCxnSpPr>
          <p:nvPr/>
        </p:nvCxnSpPr>
        <p:spPr>
          <a:xfrm flipV="1">
            <a:off x="2172200" y="5819100"/>
            <a:ext cx="4906644" cy="1691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9" name="Oval 28"/>
          <p:cNvSpPr/>
          <p:nvPr/>
        </p:nvSpPr>
        <p:spPr>
          <a:xfrm>
            <a:off x="7078844" y="6104285"/>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239000" y="6019800"/>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1" name="Oval 30"/>
          <p:cNvSpPr/>
          <p:nvPr/>
        </p:nvSpPr>
        <p:spPr>
          <a:xfrm>
            <a:off x="7054597" y="6485285"/>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307444" y="6372255"/>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3" name="Oval 32"/>
          <p:cNvSpPr/>
          <p:nvPr/>
        </p:nvSpPr>
        <p:spPr>
          <a:xfrm>
            <a:off x="1943600" y="6485285"/>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412684" y="6457890"/>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37" name="Straight Arrow Connector 36"/>
          <p:cNvCxnSpPr>
            <a:endCxn id="33" idx="5"/>
          </p:cNvCxnSpPr>
          <p:nvPr/>
        </p:nvCxnSpPr>
        <p:spPr>
          <a:xfrm flipH="1">
            <a:off x="2138722" y="6680407"/>
            <a:ext cx="494935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9" name="Plus 38"/>
          <p:cNvSpPr/>
          <p:nvPr/>
        </p:nvSpPr>
        <p:spPr>
          <a:xfrm>
            <a:off x="7345129" y="4701595"/>
            <a:ext cx="381000" cy="412432"/>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2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barn(inVertical)">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ppt_x"/>
                                          </p:val>
                                        </p:tav>
                                        <p:tav tm="100000">
                                          <p:val>
                                            <p:strVal val="#ppt_x"/>
                                          </p:val>
                                        </p:tav>
                                      </p:tavLst>
                                    </p:anim>
                                    <p:anim calcmode="lin" valueType="num">
                                      <p:cBhvr additive="base">
                                        <p:cTn id="4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additive="base">
                                        <p:cTn id="52" dur="500" fill="hold"/>
                                        <p:tgtEl>
                                          <p:spTgt spid="26"/>
                                        </p:tgtEl>
                                        <p:attrNameLst>
                                          <p:attrName>ppt_x</p:attrName>
                                        </p:attrNameLst>
                                      </p:cBhvr>
                                      <p:tavLst>
                                        <p:tav tm="0">
                                          <p:val>
                                            <p:strVal val="#ppt_x"/>
                                          </p:val>
                                        </p:tav>
                                        <p:tav tm="100000">
                                          <p:val>
                                            <p:strVal val="#ppt_x"/>
                                          </p:val>
                                        </p:tav>
                                      </p:tavLst>
                                    </p:anim>
                                    <p:anim calcmode="lin" valueType="num">
                                      <p:cBhvr additive="base">
                                        <p:cTn id="5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barn(inVertical)">
                                      <p:cBhvr>
                                        <p:cTn id="58" dur="500"/>
                                        <p:tgtEl>
                                          <p:spTgt spid="27"/>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additive="base">
                                        <p:cTn id="63" dur="500" fill="hold"/>
                                        <p:tgtEl>
                                          <p:spTgt spid="29"/>
                                        </p:tgtEl>
                                        <p:attrNameLst>
                                          <p:attrName>ppt_x</p:attrName>
                                        </p:attrNameLst>
                                      </p:cBhvr>
                                      <p:tavLst>
                                        <p:tav tm="0">
                                          <p:val>
                                            <p:strVal val="#ppt_x"/>
                                          </p:val>
                                        </p:tav>
                                        <p:tav tm="100000">
                                          <p:val>
                                            <p:strVal val="#ppt_x"/>
                                          </p:val>
                                        </p:tav>
                                      </p:tavLst>
                                    </p:anim>
                                    <p:anim calcmode="lin" valueType="num">
                                      <p:cBhvr additive="base">
                                        <p:cTn id="6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additive="base">
                                        <p:cTn id="69" dur="500" fill="hold"/>
                                        <p:tgtEl>
                                          <p:spTgt spid="30"/>
                                        </p:tgtEl>
                                        <p:attrNameLst>
                                          <p:attrName>ppt_x</p:attrName>
                                        </p:attrNameLst>
                                      </p:cBhvr>
                                      <p:tavLst>
                                        <p:tav tm="0">
                                          <p:val>
                                            <p:strVal val="#ppt_x"/>
                                          </p:val>
                                        </p:tav>
                                        <p:tav tm="100000">
                                          <p:val>
                                            <p:strVal val="#ppt_x"/>
                                          </p:val>
                                        </p:tav>
                                      </p:tavLst>
                                    </p:anim>
                                    <p:anim calcmode="lin" valueType="num">
                                      <p:cBhvr additive="base">
                                        <p:cTn id="7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anim calcmode="lin" valueType="num">
                                      <p:cBhvr additive="base">
                                        <p:cTn id="75" dur="500" fill="hold"/>
                                        <p:tgtEl>
                                          <p:spTgt spid="31"/>
                                        </p:tgtEl>
                                        <p:attrNameLst>
                                          <p:attrName>ppt_x</p:attrName>
                                        </p:attrNameLst>
                                      </p:cBhvr>
                                      <p:tavLst>
                                        <p:tav tm="0">
                                          <p:val>
                                            <p:strVal val="#ppt_x"/>
                                          </p:val>
                                        </p:tav>
                                        <p:tav tm="100000">
                                          <p:val>
                                            <p:strVal val="#ppt_x"/>
                                          </p:val>
                                        </p:tav>
                                      </p:tavLst>
                                    </p:anim>
                                    <p:anim calcmode="lin" valueType="num">
                                      <p:cBhvr additive="base">
                                        <p:cTn id="7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ppt_x"/>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additive="base">
                                        <p:cTn id="87" dur="500" fill="hold"/>
                                        <p:tgtEl>
                                          <p:spTgt spid="33"/>
                                        </p:tgtEl>
                                        <p:attrNameLst>
                                          <p:attrName>ppt_x</p:attrName>
                                        </p:attrNameLst>
                                      </p:cBhvr>
                                      <p:tavLst>
                                        <p:tav tm="0">
                                          <p:val>
                                            <p:strVal val="#ppt_x"/>
                                          </p:val>
                                        </p:tav>
                                        <p:tav tm="100000">
                                          <p:val>
                                            <p:strVal val="#ppt_x"/>
                                          </p:val>
                                        </p:tav>
                                      </p:tavLst>
                                    </p:anim>
                                    <p:anim calcmode="lin" valueType="num">
                                      <p:cBhvr additive="base">
                                        <p:cTn id="8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34"/>
                                        </p:tgtEl>
                                        <p:attrNameLst>
                                          <p:attrName>style.visibility</p:attrName>
                                        </p:attrNameLst>
                                      </p:cBhvr>
                                      <p:to>
                                        <p:strVal val="visible"/>
                                      </p:to>
                                    </p:set>
                                    <p:anim calcmode="lin" valueType="num">
                                      <p:cBhvr additive="base">
                                        <p:cTn id="93" dur="500" fill="hold"/>
                                        <p:tgtEl>
                                          <p:spTgt spid="34"/>
                                        </p:tgtEl>
                                        <p:attrNameLst>
                                          <p:attrName>ppt_x</p:attrName>
                                        </p:attrNameLst>
                                      </p:cBhvr>
                                      <p:tavLst>
                                        <p:tav tm="0">
                                          <p:val>
                                            <p:strVal val="#ppt_x"/>
                                          </p:val>
                                        </p:tav>
                                        <p:tav tm="100000">
                                          <p:val>
                                            <p:strVal val="#ppt_x"/>
                                          </p:val>
                                        </p:tav>
                                      </p:tavLst>
                                    </p:anim>
                                    <p:anim calcmode="lin" valueType="num">
                                      <p:cBhvr additive="base">
                                        <p:cTn id="9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6" presetClass="entr" presetSubtype="21" fill="hold" nodeType="click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barn(inVertical)">
                                      <p:cBhvr>
                                        <p:cTn id="9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animBg="1"/>
      <p:bldP spid="20" grpId="0"/>
      <p:bldP spid="21" grpId="0" animBg="1"/>
      <p:bldP spid="22" grpId="0"/>
      <p:bldP spid="25" grpId="0" animBg="1"/>
      <p:bldP spid="26" grpId="0"/>
      <p:bldP spid="29" grpId="0" animBg="1"/>
      <p:bldP spid="30" grpId="0"/>
      <p:bldP spid="31" grpId="0" animBg="1"/>
      <p:bldP spid="32" grpId="0"/>
      <p:bldP spid="33" grpId="0" animBg="1"/>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610453" y="854711"/>
            <a:ext cx="7278688" cy="2692400"/>
            <a:chOff x="610453" y="854711"/>
            <a:chExt cx="7278688" cy="2692400"/>
          </a:xfrm>
        </p:grpSpPr>
        <p:grpSp>
          <p:nvGrpSpPr>
            <p:cNvPr id="4" name="Group 3"/>
            <p:cNvGrpSpPr/>
            <p:nvPr/>
          </p:nvGrpSpPr>
          <p:grpSpPr>
            <a:xfrm>
              <a:off x="896203" y="1371600"/>
              <a:ext cx="6992938" cy="955041"/>
              <a:chOff x="0" y="0"/>
              <a:chExt cx="5664530" cy="593601"/>
            </a:xfrm>
          </p:grpSpPr>
          <p:cxnSp>
            <p:nvCxnSpPr>
              <p:cNvPr id="5" name="Straight Connector 4"/>
              <p:cNvCxnSpPr/>
              <p:nvPr/>
            </p:nvCxnSpPr>
            <p:spPr>
              <a:xfrm>
                <a:off x="0" y="0"/>
                <a:ext cx="0" cy="546265"/>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Arrow Connector 5"/>
              <p:cNvCxnSpPr/>
              <p:nvPr/>
            </p:nvCxnSpPr>
            <p:spPr>
              <a:xfrm>
                <a:off x="0" y="261257"/>
                <a:ext cx="566453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5058889"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a:off x="4180115" y="23751"/>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3123211" y="35626"/>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926276"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2042556" y="47501"/>
                <a:ext cx="0" cy="5461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2" name="Text Box 16"/>
            <p:cNvSpPr txBox="1"/>
            <p:nvPr/>
          </p:nvSpPr>
          <p:spPr>
            <a:xfrm>
              <a:off x="610453" y="854711"/>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0m</a:t>
              </a:r>
              <a:endParaRPr lang="en-US" sz="1100" dirty="0">
                <a:effectLst/>
                <a:latin typeface="Century Gothic"/>
                <a:ea typeface="Century Gothic"/>
                <a:cs typeface="Times New Roman"/>
              </a:endParaRPr>
            </a:p>
          </p:txBody>
        </p:sp>
        <p:sp>
          <p:nvSpPr>
            <p:cNvPr id="13" name="Text Box 18"/>
            <p:cNvSpPr txBox="1"/>
            <p:nvPr/>
          </p:nvSpPr>
          <p:spPr>
            <a:xfrm>
              <a:off x="6916003" y="880111"/>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5m</a:t>
              </a:r>
              <a:endParaRPr lang="en-US" sz="1100" dirty="0">
                <a:effectLst/>
                <a:latin typeface="Century Gothic"/>
                <a:ea typeface="Century Gothic"/>
                <a:cs typeface="Times New Roman"/>
              </a:endParaRPr>
            </a:p>
          </p:txBody>
        </p:sp>
        <p:sp>
          <p:nvSpPr>
            <p:cNvPr id="14" name="Text Box 16"/>
            <p:cNvSpPr txBox="1"/>
            <p:nvPr/>
          </p:nvSpPr>
          <p:spPr>
            <a:xfrm>
              <a:off x="1751803" y="88541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1</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5" name="Text Box 16"/>
            <p:cNvSpPr txBox="1"/>
            <p:nvPr/>
          </p:nvSpPr>
          <p:spPr>
            <a:xfrm>
              <a:off x="3129866" y="938589"/>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2</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6" name="Text Box 16"/>
            <p:cNvSpPr txBox="1"/>
            <p:nvPr/>
          </p:nvSpPr>
          <p:spPr>
            <a:xfrm>
              <a:off x="4463949" y="97166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3</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7" name="Text Box 16"/>
            <p:cNvSpPr txBox="1"/>
            <p:nvPr/>
          </p:nvSpPr>
          <p:spPr>
            <a:xfrm>
              <a:off x="5768711" y="93858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4</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8" name="Oval 17"/>
            <p:cNvSpPr/>
            <p:nvPr/>
          </p:nvSpPr>
          <p:spPr>
            <a:xfrm>
              <a:off x="781903" y="23266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51038" y="2487655"/>
              <a:ext cx="530915"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0" name="Oval 19"/>
            <p:cNvSpPr/>
            <p:nvPr/>
          </p:nvSpPr>
          <p:spPr>
            <a:xfrm>
              <a:off x="1925403" y="23647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751803" y="2593341"/>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2" name="Straight Arrow Connector 21"/>
            <p:cNvCxnSpPr>
              <a:stCxn id="18" idx="6"/>
              <a:endCxn id="20" idx="1"/>
            </p:cNvCxnSpPr>
            <p:nvPr/>
          </p:nvCxnSpPr>
          <p:spPr>
            <a:xfrm flipV="1">
              <a:off x="1010503" y="2398219"/>
              <a:ext cx="948378" cy="4272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3" name="Oval 22"/>
            <p:cNvSpPr/>
            <p:nvPr/>
          </p:nvSpPr>
          <p:spPr>
            <a:xfrm>
              <a:off x="7027169" y="2313089"/>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876011" y="2498327"/>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5" name="Straight Arrow Connector 24"/>
            <p:cNvCxnSpPr>
              <a:endCxn id="23" idx="3"/>
            </p:cNvCxnSpPr>
            <p:nvPr/>
          </p:nvCxnSpPr>
          <p:spPr>
            <a:xfrm flipV="1">
              <a:off x="2154003" y="2508211"/>
              <a:ext cx="4906644" cy="1691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6" name="Oval 25"/>
            <p:cNvSpPr/>
            <p:nvPr/>
          </p:nvSpPr>
          <p:spPr>
            <a:xfrm>
              <a:off x="7060647" y="279339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220803" y="2708911"/>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Oval 27"/>
            <p:cNvSpPr/>
            <p:nvPr/>
          </p:nvSpPr>
          <p:spPr>
            <a:xfrm>
              <a:off x="7036400" y="317439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289247" y="3061366"/>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Oval 29"/>
            <p:cNvSpPr/>
            <p:nvPr/>
          </p:nvSpPr>
          <p:spPr>
            <a:xfrm>
              <a:off x="1925403" y="317439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394487" y="3147001"/>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32" name="Straight Arrow Connector 31"/>
            <p:cNvCxnSpPr>
              <a:endCxn id="30" idx="5"/>
            </p:cNvCxnSpPr>
            <p:nvPr/>
          </p:nvCxnSpPr>
          <p:spPr>
            <a:xfrm flipH="1">
              <a:off x="2120525" y="3369518"/>
              <a:ext cx="494935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pic>
        <p:nvPicPr>
          <p:cNvPr id="34" name="Picture 33" descr="http://playbackonline.ca/wp/wp-content/uploads/2010/10/Scaredy-Squirrel.jpg"/>
          <p:cNvPicPr/>
          <p:nvPr/>
        </p:nvPicPr>
        <p:blipFill>
          <a:blip r:embed="rId2">
            <a:extLst>
              <a:ext uri="{28A0092B-C50C-407E-A947-70E740481C1C}">
                <a14:useLocalDpi xmlns:a14="http://schemas.microsoft.com/office/drawing/2010/main" val="0"/>
              </a:ext>
            </a:extLst>
          </a:blip>
          <a:srcRect/>
          <a:stretch>
            <a:fillRect/>
          </a:stretch>
        </p:blipFill>
        <p:spPr bwMode="auto">
          <a:xfrm>
            <a:off x="6941839" y="0"/>
            <a:ext cx="1894603" cy="1022032"/>
          </a:xfrm>
          <a:prstGeom prst="rect">
            <a:avLst/>
          </a:prstGeom>
          <a:noFill/>
          <a:ln>
            <a:noFill/>
          </a:ln>
        </p:spPr>
      </p:pic>
      <p:sp>
        <p:nvSpPr>
          <p:cNvPr id="35" name="Rectangle 34"/>
          <p:cNvSpPr/>
          <p:nvPr/>
        </p:nvSpPr>
        <p:spPr>
          <a:xfrm>
            <a:off x="-371809" y="3461476"/>
            <a:ext cx="8314028"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was the squirrel’s total displacement?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6" name="Plus 35"/>
          <p:cNvSpPr/>
          <p:nvPr/>
        </p:nvSpPr>
        <p:spPr>
          <a:xfrm>
            <a:off x="7561219" y="1241808"/>
            <a:ext cx="381000" cy="412432"/>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Rectangle 36"/>
          <p:cNvSpPr/>
          <p:nvPr/>
        </p:nvSpPr>
        <p:spPr>
          <a:xfrm>
            <a:off x="3733800" y="4191000"/>
            <a:ext cx="83140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1m +</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 name="Rectangle 37"/>
          <p:cNvSpPr/>
          <p:nvPr/>
        </p:nvSpPr>
        <p:spPr>
          <a:xfrm>
            <a:off x="-451348" y="5103674"/>
            <a:ext cx="8314028"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 was the squirrel’s total distance?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Rectangle 38"/>
          <p:cNvSpPr/>
          <p:nvPr/>
        </p:nvSpPr>
        <p:spPr>
          <a:xfrm>
            <a:off x="3654261" y="5833198"/>
            <a:ext cx="83140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 m</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018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ppt_x"/>
                                          </p:val>
                                        </p:tav>
                                        <p:tav tm="100000">
                                          <p:val>
                                            <p:strVal val="#ppt_x"/>
                                          </p:val>
                                        </p:tav>
                                      </p:tavLst>
                                    </p:anim>
                                    <p:anim calcmode="lin" valueType="num">
                                      <p:cBhvr additive="base">
                                        <p:cTn id="1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4525963"/>
          </a:xfrm>
        </p:spPr>
        <p:txBody>
          <a:bodyPr>
            <a:normAutofit/>
          </a:bodyPr>
          <a:lstStyle/>
          <a:p>
            <a:pPr marL="0" indent="0">
              <a:buNone/>
            </a:pPr>
            <a:r>
              <a:rPr lang="en-US" dirty="0" smtClean="0"/>
              <a:t>6. Let’s make a position vs. time graph.</a:t>
            </a:r>
          </a:p>
          <a:p>
            <a:pPr marL="0" indent="0">
              <a:buNone/>
            </a:pPr>
            <a:r>
              <a:rPr lang="en-US" dirty="0" smtClean="0"/>
              <a:t>A </a:t>
            </a:r>
            <a:r>
              <a:rPr lang="en-US" dirty="0"/>
              <a:t>squirrel </a:t>
            </a:r>
            <a:r>
              <a:rPr lang="en-US" dirty="0" smtClean="0"/>
              <a:t>finds acorns at a log </a:t>
            </a:r>
            <a:r>
              <a:rPr lang="en-US" dirty="0"/>
              <a:t>(position </a:t>
            </a:r>
            <a:r>
              <a:rPr lang="en-US" dirty="0" smtClean="0"/>
              <a:t>4 </a:t>
            </a:r>
            <a:r>
              <a:rPr lang="en-US" dirty="0"/>
              <a:t>m) </a:t>
            </a:r>
            <a:r>
              <a:rPr lang="en-US" dirty="0" smtClean="0"/>
              <a:t>and wants to return to his own log. In 1 sec he walks halfway (3m) then finds his log after another sec (1m). </a:t>
            </a:r>
            <a:r>
              <a:rPr lang="en-US" dirty="0"/>
              <a:t>He </a:t>
            </a:r>
            <a:r>
              <a:rPr lang="en-US" dirty="0" smtClean="0"/>
              <a:t>stays at his log for 1 more sec, then meets a squirrel friend for lunch at the nearest mushroom (2m).</a:t>
            </a:r>
            <a:endParaRPr lang="en-US" dirty="0"/>
          </a:p>
          <a:p>
            <a:endParaRPr lang="en-US" dirty="0"/>
          </a:p>
        </p:txBody>
      </p:sp>
      <p:grpSp>
        <p:nvGrpSpPr>
          <p:cNvPr id="4" name="Group 3"/>
          <p:cNvGrpSpPr/>
          <p:nvPr/>
        </p:nvGrpSpPr>
        <p:grpSpPr>
          <a:xfrm>
            <a:off x="914400" y="4682489"/>
            <a:ext cx="6992938" cy="955041"/>
            <a:chOff x="0" y="0"/>
            <a:chExt cx="5664530" cy="593601"/>
          </a:xfrm>
        </p:grpSpPr>
        <p:cxnSp>
          <p:nvCxnSpPr>
            <p:cNvPr id="7" name="Straight Connector 6"/>
            <p:cNvCxnSpPr/>
            <p:nvPr/>
          </p:nvCxnSpPr>
          <p:spPr>
            <a:xfrm>
              <a:off x="0" y="0"/>
              <a:ext cx="0" cy="546265"/>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a:off x="0" y="261257"/>
              <a:ext cx="566453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5058889"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a:off x="4180115" y="23751"/>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3123211" y="35626"/>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926276"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a:off x="2042556" y="47501"/>
              <a:ext cx="0" cy="5461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5" name="Text Box 16"/>
          <p:cNvSpPr txBox="1"/>
          <p:nvPr/>
        </p:nvSpPr>
        <p:spPr>
          <a:xfrm>
            <a:off x="628650" y="4165600"/>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0m</a:t>
            </a:r>
            <a:endParaRPr lang="en-US" sz="1100" dirty="0">
              <a:effectLst/>
              <a:latin typeface="Century Gothic"/>
              <a:ea typeface="Century Gothic"/>
              <a:cs typeface="Times New Roman"/>
            </a:endParaRPr>
          </a:p>
        </p:txBody>
      </p:sp>
      <p:sp>
        <p:nvSpPr>
          <p:cNvPr id="6" name="Text Box 18"/>
          <p:cNvSpPr txBox="1"/>
          <p:nvPr/>
        </p:nvSpPr>
        <p:spPr>
          <a:xfrm>
            <a:off x="6934200" y="4191000"/>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5m</a:t>
            </a:r>
            <a:endParaRPr lang="en-US" sz="1100" dirty="0">
              <a:effectLst/>
              <a:latin typeface="Century Gothic"/>
              <a:ea typeface="Century Gothic"/>
              <a:cs typeface="Times New Roman"/>
            </a:endParaRPr>
          </a:p>
        </p:txBody>
      </p:sp>
      <p:sp>
        <p:nvSpPr>
          <p:cNvPr id="15" name="Text Box 16"/>
          <p:cNvSpPr txBox="1"/>
          <p:nvPr/>
        </p:nvSpPr>
        <p:spPr>
          <a:xfrm>
            <a:off x="1770000" y="419630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1</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6" name="Text Box 16"/>
          <p:cNvSpPr txBox="1"/>
          <p:nvPr/>
        </p:nvSpPr>
        <p:spPr>
          <a:xfrm>
            <a:off x="3148063" y="424947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2</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7" name="Text Box 16"/>
          <p:cNvSpPr txBox="1"/>
          <p:nvPr/>
        </p:nvSpPr>
        <p:spPr>
          <a:xfrm>
            <a:off x="4482146" y="428255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3</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8" name="Text Box 16"/>
          <p:cNvSpPr txBox="1"/>
          <p:nvPr/>
        </p:nvSpPr>
        <p:spPr>
          <a:xfrm>
            <a:off x="5786908" y="4249477"/>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4</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9" name="Oval 18"/>
          <p:cNvSpPr/>
          <p:nvPr/>
        </p:nvSpPr>
        <p:spPr>
          <a:xfrm>
            <a:off x="7025073" y="567079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894208" y="5831805"/>
            <a:ext cx="530915"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1" name="Oval 20"/>
          <p:cNvSpPr/>
          <p:nvPr/>
        </p:nvSpPr>
        <p:spPr>
          <a:xfrm>
            <a:off x="4639469" y="5717505"/>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9" idx="6"/>
          </p:cNvCxnSpPr>
          <p:nvPr/>
        </p:nvCxnSpPr>
        <p:spPr>
          <a:xfrm flipH="1">
            <a:off x="4770047" y="5785091"/>
            <a:ext cx="2483626"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Oval 24"/>
          <p:cNvSpPr/>
          <p:nvPr/>
        </p:nvSpPr>
        <p:spPr>
          <a:xfrm>
            <a:off x="1927243" y="603186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lus 38"/>
          <p:cNvSpPr/>
          <p:nvPr/>
        </p:nvSpPr>
        <p:spPr>
          <a:xfrm>
            <a:off x="7345129" y="4701595"/>
            <a:ext cx="381000" cy="412432"/>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8" name="Oval 37"/>
          <p:cNvSpPr/>
          <p:nvPr/>
        </p:nvSpPr>
        <p:spPr>
          <a:xfrm>
            <a:off x="1943600" y="5650727"/>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flipH="1">
            <a:off x="2155843" y="5808620"/>
            <a:ext cx="2483626"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a:xfrm>
            <a:off x="2057900" y="6146160"/>
            <a:ext cx="137806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2" name="Oval 41"/>
          <p:cNvSpPr/>
          <p:nvPr/>
        </p:nvSpPr>
        <p:spPr>
          <a:xfrm>
            <a:off x="3397656" y="603186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504588" y="5841134"/>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4" name="Rectangle 43"/>
          <p:cNvSpPr/>
          <p:nvPr/>
        </p:nvSpPr>
        <p:spPr>
          <a:xfrm>
            <a:off x="1412684" y="5614105"/>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5" name="Rectangle 44"/>
          <p:cNvSpPr/>
          <p:nvPr/>
        </p:nvSpPr>
        <p:spPr>
          <a:xfrm>
            <a:off x="1396327" y="5905063"/>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6" name="Rectangle 45"/>
          <p:cNvSpPr/>
          <p:nvPr/>
        </p:nvSpPr>
        <p:spPr>
          <a:xfrm>
            <a:off x="3246497" y="6305173"/>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54298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additive="base">
                                        <p:cTn id="21" dur="500" fill="hold"/>
                                        <p:tgtEl>
                                          <p:spTgt spid="43"/>
                                        </p:tgtEl>
                                        <p:attrNameLst>
                                          <p:attrName>ppt_x</p:attrName>
                                        </p:attrNameLst>
                                      </p:cBhvr>
                                      <p:tavLst>
                                        <p:tav tm="0">
                                          <p:val>
                                            <p:strVal val="#ppt_x"/>
                                          </p:val>
                                        </p:tav>
                                        <p:tav tm="100000">
                                          <p:val>
                                            <p:strVal val="#ppt_x"/>
                                          </p:val>
                                        </p:tav>
                                      </p:tavLst>
                                    </p:anim>
                                    <p:anim calcmode="lin" valueType="num">
                                      <p:cBhvr additive="base">
                                        <p:cTn id="22" dur="500" fill="hold"/>
                                        <p:tgtEl>
                                          <p:spTgt spid="4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ppt_x"/>
                                          </p:val>
                                        </p:tav>
                                        <p:tav tm="100000">
                                          <p:val>
                                            <p:strVal val="#ppt_x"/>
                                          </p:val>
                                        </p:tav>
                                      </p:tavLst>
                                    </p:anim>
                                    <p:anim calcmode="lin" valueType="num">
                                      <p:cBhvr additive="base">
                                        <p:cTn id="3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500"/>
                                        <p:tgtEl>
                                          <p:spTgt spid="4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animBg="1"/>
      <p:bldP spid="25" grpId="0" animBg="1"/>
      <p:bldP spid="38" grpId="0" animBg="1"/>
      <p:bldP spid="42" grpId="0" animBg="1"/>
      <p:bldP spid="43" grpId="0"/>
      <p:bldP spid="44" grpId="0"/>
      <p:bldP spid="45"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28600" y="3581400"/>
            <a:ext cx="4429296" cy="1697990"/>
            <a:chOff x="610453" y="854711"/>
            <a:chExt cx="7278688" cy="2692400"/>
          </a:xfrm>
        </p:grpSpPr>
        <p:grpSp>
          <p:nvGrpSpPr>
            <p:cNvPr id="7" name="Group 6"/>
            <p:cNvGrpSpPr/>
            <p:nvPr/>
          </p:nvGrpSpPr>
          <p:grpSpPr>
            <a:xfrm>
              <a:off x="896203" y="1371600"/>
              <a:ext cx="6992938" cy="955041"/>
              <a:chOff x="0" y="0"/>
              <a:chExt cx="5664530" cy="593601"/>
            </a:xfrm>
          </p:grpSpPr>
          <p:cxnSp>
            <p:nvCxnSpPr>
              <p:cNvPr id="29" name="Straight Connector 28"/>
              <p:cNvCxnSpPr/>
              <p:nvPr/>
            </p:nvCxnSpPr>
            <p:spPr>
              <a:xfrm>
                <a:off x="0" y="0"/>
                <a:ext cx="0" cy="546265"/>
              </a:xfrm>
              <a:prstGeom prst="line">
                <a:avLst/>
              </a:prstGeom>
            </p:spPr>
            <p:style>
              <a:lnRef idx="3">
                <a:schemeClr val="accent2"/>
              </a:lnRef>
              <a:fillRef idx="0">
                <a:schemeClr val="accent2"/>
              </a:fillRef>
              <a:effectRef idx="2">
                <a:schemeClr val="accent2"/>
              </a:effectRef>
              <a:fontRef idx="minor">
                <a:schemeClr val="tx1"/>
              </a:fontRef>
            </p:style>
          </p:cxnSp>
          <p:cxnSp>
            <p:nvCxnSpPr>
              <p:cNvPr id="30" name="Straight Arrow Connector 29"/>
              <p:cNvCxnSpPr/>
              <p:nvPr/>
            </p:nvCxnSpPr>
            <p:spPr>
              <a:xfrm>
                <a:off x="0" y="261257"/>
                <a:ext cx="566453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a:off x="5058889"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4180115" y="23751"/>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a:off x="3123211" y="35626"/>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Connector 33"/>
              <p:cNvCxnSpPr/>
              <p:nvPr/>
            </p:nvCxnSpPr>
            <p:spPr>
              <a:xfrm>
                <a:off x="926276" y="11875"/>
                <a:ext cx="0" cy="546100"/>
              </a:xfrm>
              <a:prstGeom prst="line">
                <a:avLst/>
              </a:prstGeom>
            </p:spPr>
            <p:style>
              <a:lnRef idx="3">
                <a:schemeClr val="accent2"/>
              </a:lnRef>
              <a:fillRef idx="0">
                <a:schemeClr val="accent2"/>
              </a:fillRef>
              <a:effectRef idx="2">
                <a:schemeClr val="accent2"/>
              </a:effectRef>
              <a:fontRef idx="minor">
                <a:schemeClr val="tx1"/>
              </a:fontRef>
            </p:style>
          </p:cxnSp>
          <p:cxnSp>
            <p:nvCxnSpPr>
              <p:cNvPr id="35" name="Straight Connector 34"/>
              <p:cNvCxnSpPr/>
              <p:nvPr/>
            </p:nvCxnSpPr>
            <p:spPr>
              <a:xfrm>
                <a:off x="2042556" y="47501"/>
                <a:ext cx="0" cy="5461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8" name="Text Box 16"/>
            <p:cNvSpPr txBox="1"/>
            <p:nvPr/>
          </p:nvSpPr>
          <p:spPr>
            <a:xfrm>
              <a:off x="610453" y="854711"/>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0m</a:t>
              </a:r>
              <a:endParaRPr lang="en-US" sz="1100" dirty="0">
                <a:effectLst/>
                <a:latin typeface="Century Gothic"/>
                <a:ea typeface="Century Gothic"/>
                <a:cs typeface="Times New Roman"/>
              </a:endParaRPr>
            </a:p>
          </p:txBody>
        </p:sp>
        <p:sp>
          <p:nvSpPr>
            <p:cNvPr id="9" name="Text Box 18"/>
            <p:cNvSpPr txBox="1"/>
            <p:nvPr/>
          </p:nvSpPr>
          <p:spPr>
            <a:xfrm>
              <a:off x="6916003" y="880111"/>
              <a:ext cx="571500" cy="6629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5m</a:t>
              </a:r>
              <a:endParaRPr lang="en-US" sz="1100" dirty="0">
                <a:effectLst/>
                <a:latin typeface="Century Gothic"/>
                <a:ea typeface="Century Gothic"/>
                <a:cs typeface="Times New Roman"/>
              </a:endParaRPr>
            </a:p>
          </p:txBody>
        </p:sp>
        <p:sp>
          <p:nvSpPr>
            <p:cNvPr id="10" name="Text Box 16"/>
            <p:cNvSpPr txBox="1"/>
            <p:nvPr/>
          </p:nvSpPr>
          <p:spPr>
            <a:xfrm>
              <a:off x="1751803" y="88541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1</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1" name="Text Box 16"/>
            <p:cNvSpPr txBox="1"/>
            <p:nvPr/>
          </p:nvSpPr>
          <p:spPr>
            <a:xfrm>
              <a:off x="3129866" y="938589"/>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2</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2" name="Text Box 16"/>
            <p:cNvSpPr txBox="1"/>
            <p:nvPr/>
          </p:nvSpPr>
          <p:spPr>
            <a:xfrm>
              <a:off x="4463949" y="97166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3</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3" name="Text Box 16"/>
            <p:cNvSpPr txBox="1"/>
            <p:nvPr/>
          </p:nvSpPr>
          <p:spPr>
            <a:xfrm>
              <a:off x="5768711" y="938588"/>
              <a:ext cx="575800" cy="54598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0" marR="0" algn="ctr">
                <a:lnSpc>
                  <a:spcPct val="150000"/>
                </a:lnSpc>
                <a:spcBef>
                  <a:spcPts val="0"/>
                </a:spcBef>
                <a:spcAft>
                  <a:spcPts val="0"/>
                </a:spcAft>
              </a:pPr>
              <a:r>
                <a:rPr lang="en-US" sz="2200" b="1" dirty="0">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4</a:t>
              </a:r>
              <a:r>
                <a:rPr lang="en-US" sz="2200" b="1" dirty="0" smtClean="0">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m</a:t>
              </a:r>
              <a:endParaRPr lang="en-US" sz="1100" dirty="0">
                <a:effectLst/>
                <a:latin typeface="Century Gothic"/>
                <a:ea typeface="Century Gothic"/>
                <a:cs typeface="Times New Roman"/>
              </a:endParaRPr>
            </a:p>
          </p:txBody>
        </p:sp>
        <p:sp>
          <p:nvSpPr>
            <p:cNvPr id="14" name="Oval 13"/>
            <p:cNvSpPr/>
            <p:nvPr/>
          </p:nvSpPr>
          <p:spPr>
            <a:xfrm>
              <a:off x="781903" y="23266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51038" y="2487655"/>
              <a:ext cx="530915"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6" name="Oval 15"/>
            <p:cNvSpPr/>
            <p:nvPr/>
          </p:nvSpPr>
          <p:spPr>
            <a:xfrm>
              <a:off x="1925403" y="23647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51803" y="2593341"/>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8" name="Straight Arrow Connector 17"/>
            <p:cNvCxnSpPr>
              <a:stCxn id="14" idx="6"/>
              <a:endCxn id="16" idx="1"/>
            </p:cNvCxnSpPr>
            <p:nvPr/>
          </p:nvCxnSpPr>
          <p:spPr>
            <a:xfrm flipV="1">
              <a:off x="1010503" y="2398219"/>
              <a:ext cx="948378" cy="4272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Oval 18"/>
            <p:cNvSpPr/>
            <p:nvPr/>
          </p:nvSpPr>
          <p:spPr>
            <a:xfrm>
              <a:off x="7027169" y="2313089"/>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876011" y="2498327"/>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1" name="Straight Arrow Connector 20"/>
            <p:cNvCxnSpPr>
              <a:endCxn id="19" idx="3"/>
            </p:cNvCxnSpPr>
            <p:nvPr/>
          </p:nvCxnSpPr>
          <p:spPr>
            <a:xfrm flipV="1">
              <a:off x="2154003" y="2508211"/>
              <a:ext cx="4906644" cy="1691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Oval 21"/>
            <p:cNvSpPr/>
            <p:nvPr/>
          </p:nvSpPr>
          <p:spPr>
            <a:xfrm>
              <a:off x="7060647" y="279339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220803" y="2708911"/>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4" name="Oval 23"/>
            <p:cNvSpPr/>
            <p:nvPr/>
          </p:nvSpPr>
          <p:spPr>
            <a:xfrm>
              <a:off x="7036400" y="317439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289247" y="3061366"/>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Oval 25"/>
            <p:cNvSpPr/>
            <p:nvPr/>
          </p:nvSpPr>
          <p:spPr>
            <a:xfrm>
              <a:off x="1925403" y="317439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394487" y="3147001"/>
              <a:ext cx="530916" cy="400110"/>
            </a:xfrm>
            <a:prstGeom prst="rect">
              <a:avLst/>
            </a:prstGeom>
            <a:noFill/>
            <a:ln>
              <a:noFill/>
            </a:ln>
          </p:spPr>
          <p:txBody>
            <a:bodyPr wrap="none" lIns="91440" tIns="45720" rIns="91440" bIns="45720">
              <a:spAutoFit/>
            </a:bodyPr>
            <a:lstStyle/>
            <a:p>
              <a:pPr algn="ctr"/>
              <a:r>
                <a:rPr lang="en-US" sz="2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en-US" sz="2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endParaRPr lang="en-US" sz="2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8" name="Straight Arrow Connector 27"/>
            <p:cNvCxnSpPr>
              <a:endCxn id="26" idx="5"/>
            </p:cNvCxnSpPr>
            <p:nvPr/>
          </p:nvCxnSpPr>
          <p:spPr>
            <a:xfrm flipH="1">
              <a:off x="2120525" y="3369518"/>
              <a:ext cx="494935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grpSp>
        <p:nvGrpSpPr>
          <p:cNvPr id="1040" name="Group 1039"/>
          <p:cNvGrpSpPr/>
          <p:nvPr/>
        </p:nvGrpSpPr>
        <p:grpSpPr>
          <a:xfrm>
            <a:off x="4749225" y="3352800"/>
            <a:ext cx="3861375" cy="3327975"/>
            <a:chOff x="4749225" y="3352800"/>
            <a:chExt cx="3861375" cy="3327975"/>
          </a:xfrm>
        </p:grpSpPr>
        <p:grpSp>
          <p:nvGrpSpPr>
            <p:cNvPr id="1038" name="Group 1037"/>
            <p:cNvGrpSpPr/>
            <p:nvPr/>
          </p:nvGrpSpPr>
          <p:grpSpPr>
            <a:xfrm>
              <a:off x="5562600" y="3352800"/>
              <a:ext cx="3048000" cy="2516845"/>
              <a:chOff x="5562600" y="3352800"/>
              <a:chExt cx="3048000" cy="2516845"/>
            </a:xfrm>
          </p:grpSpPr>
          <p:cxnSp>
            <p:nvCxnSpPr>
              <p:cNvPr id="5" name="Straight Arrow Connector 4"/>
              <p:cNvCxnSpPr/>
              <p:nvPr/>
            </p:nvCxnSpPr>
            <p:spPr>
              <a:xfrm>
                <a:off x="5562600" y="5867400"/>
                <a:ext cx="3048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5562600" y="3352800"/>
                <a:ext cx="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562600" y="54864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562600" y="5046608"/>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62600" y="46482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562600" y="41910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62600" y="3733800"/>
                <a:ext cx="266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59436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64008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68580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73152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772400" y="3733800"/>
                <a:ext cx="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8229600" y="3736045"/>
                <a:ext cx="0" cy="2133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39" name="Rectangle 1038"/>
            <p:cNvSpPr/>
            <p:nvPr/>
          </p:nvSpPr>
          <p:spPr>
            <a:xfrm rot="16200000">
              <a:off x="3917042" y="4429602"/>
              <a:ext cx="2249141"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Position (m)</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0" name="Rectangle 79"/>
            <p:cNvSpPr/>
            <p:nvPr/>
          </p:nvSpPr>
          <p:spPr>
            <a:xfrm>
              <a:off x="6229990" y="6096000"/>
              <a:ext cx="1542410" cy="584775"/>
            </a:xfrm>
            <a:prstGeom prst="rect">
              <a:avLst/>
            </a:prstGeom>
            <a:noFill/>
          </p:spPr>
          <p:txBody>
            <a:bodyPr wrap="none" lIns="91440" tIns="45720" rIns="91440" bIns="45720">
              <a:spAutoFit/>
            </a:bodyPr>
            <a:lstStyle/>
            <a:p>
              <a:pPr algn="ctr"/>
              <a:r>
                <a:rPr lang="en-US" sz="3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Time (s)</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1" name="Rectangle 80"/>
            <p:cNvSpPr/>
            <p:nvPr/>
          </p:nvSpPr>
          <p:spPr>
            <a:xfrm rot="16200000">
              <a:off x="4164335" y="4617069"/>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2" name="Rectangle 81"/>
            <p:cNvSpPr/>
            <p:nvPr/>
          </p:nvSpPr>
          <p:spPr>
            <a:xfrm>
              <a:off x="5504804" y="5869645"/>
              <a:ext cx="249619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0   1    2    3    4     5</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sp>
        <p:nvSpPr>
          <p:cNvPr id="103" name="Oval 102"/>
          <p:cNvSpPr/>
          <p:nvPr/>
        </p:nvSpPr>
        <p:spPr>
          <a:xfrm>
            <a:off x="5513781" y="5774475"/>
            <a:ext cx="139110" cy="144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5874045" y="5414315"/>
            <a:ext cx="139110" cy="144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6331245" y="3700846"/>
            <a:ext cx="139110" cy="144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788445" y="3685679"/>
            <a:ext cx="139110" cy="144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7245645" y="3687277"/>
            <a:ext cx="139110" cy="144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7702845" y="5414314"/>
            <a:ext cx="139110" cy="144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2" name="Straight Connector 1041"/>
          <p:cNvCxnSpPr>
            <a:stCxn id="103" idx="7"/>
            <a:endCxn id="104" idx="3"/>
          </p:cNvCxnSpPr>
          <p:nvPr/>
        </p:nvCxnSpPr>
        <p:spPr>
          <a:xfrm flipV="1">
            <a:off x="5632519" y="5537371"/>
            <a:ext cx="261898" cy="258217"/>
          </a:xfrm>
          <a:prstGeom prst="line">
            <a:avLst/>
          </a:prstGeom>
        </p:spPr>
        <p:style>
          <a:lnRef idx="3">
            <a:schemeClr val="accent1"/>
          </a:lnRef>
          <a:fillRef idx="0">
            <a:schemeClr val="accent1"/>
          </a:fillRef>
          <a:effectRef idx="2">
            <a:schemeClr val="accent1"/>
          </a:effectRef>
          <a:fontRef idx="minor">
            <a:schemeClr val="tx1"/>
          </a:fontRef>
        </p:style>
      </p:cxnSp>
      <p:cxnSp>
        <p:nvCxnSpPr>
          <p:cNvPr id="1044" name="Straight Connector 1043"/>
          <p:cNvCxnSpPr>
            <a:stCxn id="104" idx="2"/>
            <a:endCxn id="105" idx="4"/>
          </p:cNvCxnSpPr>
          <p:nvPr/>
        </p:nvCxnSpPr>
        <p:spPr>
          <a:xfrm flipV="1">
            <a:off x="5874045" y="3845015"/>
            <a:ext cx="526755" cy="164138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52" name="Straight Connector 1051"/>
          <p:cNvCxnSpPr>
            <a:stCxn id="105" idx="0"/>
            <a:endCxn id="107" idx="7"/>
          </p:cNvCxnSpPr>
          <p:nvPr/>
        </p:nvCxnSpPr>
        <p:spPr>
          <a:xfrm>
            <a:off x="6400800" y="3700846"/>
            <a:ext cx="963583" cy="7544"/>
          </a:xfrm>
          <a:prstGeom prst="line">
            <a:avLst/>
          </a:prstGeom>
        </p:spPr>
        <p:style>
          <a:lnRef idx="3">
            <a:schemeClr val="accent1"/>
          </a:lnRef>
          <a:fillRef idx="0">
            <a:schemeClr val="accent1"/>
          </a:fillRef>
          <a:effectRef idx="2">
            <a:schemeClr val="accent1"/>
          </a:effectRef>
          <a:fontRef idx="minor">
            <a:schemeClr val="tx1"/>
          </a:fontRef>
        </p:style>
      </p:cxnSp>
      <p:cxnSp>
        <p:nvCxnSpPr>
          <p:cNvPr id="1054" name="Straight Connector 1053"/>
          <p:cNvCxnSpPr>
            <a:stCxn id="107" idx="6"/>
            <a:endCxn id="108" idx="4"/>
          </p:cNvCxnSpPr>
          <p:nvPr/>
        </p:nvCxnSpPr>
        <p:spPr>
          <a:xfrm>
            <a:off x="7384755" y="3759362"/>
            <a:ext cx="387645" cy="1799121"/>
          </a:xfrm>
          <a:prstGeom prst="line">
            <a:avLst/>
          </a:prstGeom>
        </p:spPr>
        <p:style>
          <a:lnRef idx="3">
            <a:schemeClr val="accent1"/>
          </a:lnRef>
          <a:fillRef idx="0">
            <a:schemeClr val="accent1"/>
          </a:fillRef>
          <a:effectRef idx="2">
            <a:schemeClr val="accent1"/>
          </a:effectRef>
          <a:fontRef idx="minor">
            <a:schemeClr val="tx1"/>
          </a:fontRef>
        </p:style>
      </p:cxnSp>
      <p:sp>
        <p:nvSpPr>
          <p:cNvPr id="3" name="Title 2"/>
          <p:cNvSpPr>
            <a:spLocks noGrp="1"/>
          </p:cNvSpPr>
          <p:nvPr>
            <p:ph type="ctrTitle"/>
          </p:nvPr>
        </p:nvSpPr>
        <p:spPr/>
        <p:txBody>
          <a:bodyPr/>
          <a:lstStyle/>
          <a:p>
            <a:endParaRPr lang="en-US"/>
          </a:p>
        </p:txBody>
      </p:sp>
      <p:sp>
        <p:nvSpPr>
          <p:cNvPr id="4" name="Rectangle 3"/>
          <p:cNvSpPr/>
          <p:nvPr/>
        </p:nvSpPr>
        <p:spPr>
          <a:xfrm>
            <a:off x="1071252" y="762000"/>
            <a:ext cx="6015347" cy="1200329"/>
          </a:xfrm>
          <a:prstGeom prst="rect">
            <a:avLst/>
          </a:prstGeom>
        </p:spPr>
        <p:txBody>
          <a:bodyPr wrap="square">
            <a:spAutoFit/>
          </a:bodyPr>
          <a:lstStyle/>
          <a:p>
            <a:r>
              <a:rPr lang="en-US" sz="3600" dirty="0"/>
              <a:t>6. Let’s make a position vs. time graph.</a:t>
            </a:r>
          </a:p>
        </p:txBody>
      </p:sp>
    </p:spTree>
    <p:extLst>
      <p:ext uri="{BB962C8B-B14F-4D97-AF65-F5344CB8AC3E}">
        <p14:creationId xmlns:p14="http://schemas.microsoft.com/office/powerpoint/2010/main" val="352662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fade">
                                      <p:cBhvr>
                                        <p:cTn id="12" dur="500"/>
                                        <p:tgtEl>
                                          <p:spTgt spid="10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5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fade">
                                      <p:cBhvr>
                                        <p:cTn id="22" dur="500"/>
                                        <p:tgtEl>
                                          <p:spTgt spid="10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fade">
                                      <p:cBhvr>
                                        <p:cTn id="27" dur="500"/>
                                        <p:tgtEl>
                                          <p:spTgt spid="10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8"/>
                                        </p:tgtEl>
                                        <p:attrNameLst>
                                          <p:attrName>style.visibility</p:attrName>
                                        </p:attrNameLst>
                                      </p:cBhvr>
                                      <p:to>
                                        <p:strVal val="visible"/>
                                      </p:to>
                                    </p:set>
                                    <p:animEffect transition="in" filter="fade">
                                      <p:cBhvr>
                                        <p:cTn id="32" dur="500"/>
                                        <p:tgtEl>
                                          <p:spTgt spid="10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42"/>
                                        </p:tgtEl>
                                        <p:attrNameLst>
                                          <p:attrName>style.visibility</p:attrName>
                                        </p:attrNameLst>
                                      </p:cBhvr>
                                      <p:to>
                                        <p:strVal val="visible"/>
                                      </p:to>
                                    </p:set>
                                    <p:animEffect transition="in" filter="fade">
                                      <p:cBhvr>
                                        <p:cTn id="37" dur="500"/>
                                        <p:tgtEl>
                                          <p:spTgt spid="104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52"/>
                                        </p:tgtEl>
                                        <p:attrNameLst>
                                          <p:attrName>style.visibility</p:attrName>
                                        </p:attrNameLst>
                                      </p:cBhvr>
                                      <p:to>
                                        <p:strVal val="visible"/>
                                      </p:to>
                                    </p:set>
                                    <p:animEffect transition="in" filter="fade">
                                      <p:cBhvr>
                                        <p:cTn id="42" dur="500"/>
                                        <p:tgtEl>
                                          <p:spTgt spid="1052"/>
                                        </p:tgtEl>
                                      </p:cBhvr>
                                    </p:animEffect>
                                  </p:childTnLst>
                                </p:cTn>
                              </p:par>
                              <p:par>
                                <p:cTn id="43" presetID="10" presetClass="entr" presetSubtype="0" fill="hold" nodeType="withEffect">
                                  <p:stCondLst>
                                    <p:cond delay="0"/>
                                  </p:stCondLst>
                                  <p:childTnLst>
                                    <p:set>
                                      <p:cBhvr>
                                        <p:cTn id="44" dur="1" fill="hold">
                                          <p:stCondLst>
                                            <p:cond delay="0"/>
                                          </p:stCondLst>
                                        </p:cTn>
                                        <p:tgtEl>
                                          <p:spTgt spid="1054"/>
                                        </p:tgtEl>
                                        <p:attrNameLst>
                                          <p:attrName>style.visibility</p:attrName>
                                        </p:attrNameLst>
                                      </p:cBhvr>
                                      <p:to>
                                        <p:strVal val="visible"/>
                                      </p:to>
                                    </p:set>
                                    <p:animEffect transition="in" filter="fade">
                                      <p:cBhvr>
                                        <p:cTn id="45" dur="500"/>
                                        <p:tgtEl>
                                          <p:spTgt spid="1054"/>
                                        </p:tgtEl>
                                      </p:cBhvr>
                                    </p:animEffect>
                                  </p:childTnLst>
                                </p:cTn>
                              </p:par>
                              <p:par>
                                <p:cTn id="46" presetID="10" presetClass="entr" presetSubtype="0" fill="hold" nodeType="withEffect">
                                  <p:stCondLst>
                                    <p:cond delay="0"/>
                                  </p:stCondLst>
                                  <p:childTnLst>
                                    <p:set>
                                      <p:cBhvr>
                                        <p:cTn id="47" dur="1" fill="hold">
                                          <p:stCondLst>
                                            <p:cond delay="0"/>
                                          </p:stCondLst>
                                        </p:cTn>
                                        <p:tgtEl>
                                          <p:spTgt spid="1044"/>
                                        </p:tgtEl>
                                        <p:attrNameLst>
                                          <p:attrName>style.visibility</p:attrName>
                                        </p:attrNameLst>
                                      </p:cBhvr>
                                      <p:to>
                                        <p:strVal val="visible"/>
                                      </p:to>
                                    </p:set>
                                    <p:animEffect transition="in" filter="fade">
                                      <p:cBhvr>
                                        <p:cTn id="48" dur="500"/>
                                        <p:tgtEl>
                                          <p:spTgt spid="1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4" grpId="0" animBg="1"/>
      <p:bldP spid="105" grpId="0" animBg="1"/>
      <p:bldP spid="106" grpId="0" animBg="1"/>
      <p:bldP spid="107" grpId="0" animBg="1"/>
      <p:bldP spid="1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5791200"/>
          </a:xfrm>
        </p:spPr>
        <p:txBody>
          <a:bodyPr>
            <a:normAutofit lnSpcReduction="10000"/>
          </a:bodyPr>
          <a:lstStyle/>
          <a:p>
            <a:pPr marL="0" lvl="0" indent="0">
              <a:buNone/>
            </a:pPr>
            <a:r>
              <a:rPr lang="en-US" dirty="0" smtClean="0"/>
              <a:t>7. ___________________ </a:t>
            </a:r>
            <a:r>
              <a:rPr lang="en-US" dirty="0"/>
              <a:t>is the distance traveled divided by the _________________ interval </a:t>
            </a:r>
          </a:p>
          <a:p>
            <a:pPr marL="0" lvl="0" indent="0">
              <a:buNone/>
            </a:pPr>
            <a:r>
              <a:rPr lang="en-US" dirty="0"/>
              <a:t>during which the motion </a:t>
            </a:r>
            <a:r>
              <a:rPr lang="en-US" dirty="0" smtClean="0"/>
              <a:t>occurred</a:t>
            </a:r>
            <a:r>
              <a:rPr lang="en-US" dirty="0"/>
              <a:t>. </a:t>
            </a:r>
            <a:r>
              <a:rPr lang="en-US" b="1" dirty="0"/>
              <a:t>Speed </a:t>
            </a:r>
            <a:r>
              <a:rPr lang="en-US" dirty="0"/>
              <a:t>describes how _________ an object moves.</a:t>
            </a:r>
          </a:p>
          <a:p>
            <a:pPr marL="0" lvl="0" indent="0">
              <a:buNone/>
            </a:pPr>
            <a:r>
              <a:rPr lang="en-US" dirty="0" smtClean="0"/>
              <a:t>8. Speed </a:t>
            </a:r>
            <a:r>
              <a:rPr lang="en-US" dirty="0"/>
              <a:t>measurements involve _________________ and _______________.</a:t>
            </a:r>
          </a:p>
          <a:p>
            <a:pPr marL="0" lvl="0" indent="0">
              <a:buNone/>
            </a:pPr>
            <a:r>
              <a:rPr lang="en-US" dirty="0" smtClean="0"/>
              <a:t>9. The </a:t>
            </a:r>
            <a:r>
              <a:rPr lang="en-US" dirty="0"/>
              <a:t>SI units for speed are _________________ per _____________ (m/s).</a:t>
            </a:r>
          </a:p>
          <a:p>
            <a:r>
              <a:rPr lang="en-US" dirty="0"/>
              <a:t>When an object covers equal distances in equal </a:t>
            </a:r>
            <a:r>
              <a:rPr lang="en-US" dirty="0" smtClean="0"/>
              <a:t>amount </a:t>
            </a:r>
            <a:r>
              <a:rPr lang="en-US" dirty="0"/>
              <a:t>of time, it is moving at a ______________________________.</a:t>
            </a:r>
          </a:p>
        </p:txBody>
      </p:sp>
      <p:sp>
        <p:nvSpPr>
          <p:cNvPr id="5" name="Rectangle 4"/>
          <p:cNvSpPr/>
          <p:nvPr/>
        </p:nvSpPr>
        <p:spPr>
          <a:xfrm>
            <a:off x="1639235" y="-152400"/>
            <a:ext cx="195117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Speed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4792733" y="382444"/>
            <a:ext cx="15055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time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2968926" y="1780754"/>
            <a:ext cx="12429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fast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7"/>
          <p:cNvSpPr/>
          <p:nvPr/>
        </p:nvSpPr>
        <p:spPr>
          <a:xfrm>
            <a:off x="858376" y="2704084"/>
            <a:ext cx="257948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istance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5444550" y="2704084"/>
            <a:ext cx="15055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time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1439595" y="3657600"/>
            <a:ext cx="191712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meter</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ectangle 11"/>
          <p:cNvSpPr/>
          <p:nvPr/>
        </p:nvSpPr>
        <p:spPr>
          <a:xfrm>
            <a:off x="4792733" y="3692251"/>
            <a:ext cx="221067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second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Rectangle 12"/>
          <p:cNvSpPr/>
          <p:nvPr/>
        </p:nvSpPr>
        <p:spPr>
          <a:xfrm>
            <a:off x="242109" y="4991536"/>
            <a:ext cx="461690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Constant speed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290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stretch>
            <a:fillRect/>
          </a:stretch>
        </p:blipFill>
        <p:spPr>
          <a:xfrm>
            <a:off x="685800" y="547686"/>
            <a:ext cx="5467350" cy="3800475"/>
          </a:xfrm>
          <a:prstGeom prst="rect">
            <a:avLst/>
          </a:prstGeom>
        </p:spPr>
      </p:pic>
      <mc:AlternateContent xmlns:mc="http://schemas.openxmlformats.org/markup-compatibility/2006" xmlns:a14="http://schemas.microsoft.com/office/drawing/2010/main">
        <mc:Choice Requires="a14">
          <p:sp>
            <p:nvSpPr>
              <p:cNvPr id="5" name="Rectangle 4"/>
              <p:cNvSpPr/>
              <p:nvPr/>
            </p:nvSpPr>
            <p:spPr>
              <a:xfrm>
                <a:off x="838200" y="5105400"/>
                <a:ext cx="7111242" cy="11441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600" i="1">
                          <a:latin typeface="Cambria Math"/>
                        </a:rPr>
                        <m:t>𝑆𝑝𝑒𝑒𝑑</m:t>
                      </m:r>
                      <m:r>
                        <a:rPr lang="en-US" sz="3600" i="1">
                          <a:latin typeface="Cambria Math"/>
                        </a:rPr>
                        <m:t>= </m:t>
                      </m:r>
                      <m:f>
                        <m:fPr>
                          <m:ctrlPr>
                            <a:rPr lang="en-US" sz="3600" i="1">
                              <a:latin typeface="Cambria Math"/>
                            </a:rPr>
                          </m:ctrlPr>
                        </m:fPr>
                        <m:num>
                          <m:r>
                            <a:rPr lang="en-US" sz="3600" i="1">
                              <a:latin typeface="Cambria Math"/>
                            </a:rPr>
                            <m:t>𝑑𝑖𝑠𝑡𝑎𝑛𝑐𝑒</m:t>
                          </m:r>
                        </m:num>
                        <m:den>
                          <m:r>
                            <a:rPr lang="en-US" sz="3600" i="1">
                              <a:latin typeface="Cambria Math"/>
                            </a:rPr>
                            <m:t>𝑡𝑖𝑚𝑒</m:t>
                          </m:r>
                        </m:den>
                      </m:f>
                      <m:r>
                        <a:rPr lang="en-US" sz="3600" i="1">
                          <a:latin typeface="Cambria Math"/>
                        </a:rPr>
                        <m:t>= </m:t>
                      </m:r>
                      <m:f>
                        <m:fPr>
                          <m:ctrlPr>
                            <a:rPr lang="en-US" sz="3600" i="1">
                              <a:latin typeface="Cambria Math"/>
                            </a:rPr>
                          </m:ctrlPr>
                        </m:fPr>
                        <m:num>
                          <m:r>
                            <a:rPr lang="en-US" sz="3600" i="1">
                              <a:latin typeface="Cambria Math"/>
                            </a:rPr>
                            <m:t>          </m:t>
                          </m:r>
                        </m:num>
                        <m:den>
                          <m:r>
                            <a:rPr lang="en-US" sz="3600" i="1">
                              <a:latin typeface="Cambria Math"/>
                            </a:rPr>
                            <m:t>            </m:t>
                          </m:r>
                        </m:den>
                      </m:f>
                      <m:r>
                        <a:rPr lang="en-US" sz="3600" i="1">
                          <a:latin typeface="Cambria Math"/>
                        </a:rPr>
                        <m:t>= </m:t>
                      </m:r>
                      <m:f>
                        <m:fPr>
                          <m:ctrlPr>
                            <a:rPr lang="en-US" sz="3600" i="1">
                              <a:latin typeface="Cambria Math"/>
                            </a:rPr>
                          </m:ctrlPr>
                        </m:fPr>
                        <m:num>
                          <m:r>
                            <a:rPr lang="en-US" sz="3600" i="1">
                              <a:latin typeface="Cambria Math"/>
                            </a:rPr>
                            <m:t>     </m:t>
                          </m:r>
                        </m:num>
                        <m:den>
                          <m:r>
                            <a:rPr lang="en-US" sz="3600" i="1">
                              <a:latin typeface="Cambria Math"/>
                            </a:rPr>
                            <m:t>  </m:t>
                          </m:r>
                        </m:den>
                      </m:f>
                    </m:oMath>
                  </m:oMathPara>
                </a14:m>
                <a:endParaRPr lang="en-US" sz="3600" dirty="0"/>
              </a:p>
            </p:txBody>
          </p:sp>
        </mc:Choice>
        <mc:Fallback xmlns="">
          <p:sp>
            <p:nvSpPr>
              <p:cNvPr id="5" name="Rectangle 4"/>
              <p:cNvSpPr>
                <a:spLocks noRot="1" noChangeAspect="1" noMove="1" noResize="1" noEditPoints="1" noAdjustHandles="1" noChangeArrowheads="1" noChangeShapeType="1" noTextEdit="1"/>
              </p:cNvSpPr>
              <p:nvPr/>
            </p:nvSpPr>
            <p:spPr>
              <a:xfrm>
                <a:off x="838200" y="5105400"/>
                <a:ext cx="7111242" cy="1144159"/>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43226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527" y="0"/>
            <a:ext cx="8229600" cy="4525963"/>
          </a:xfrm>
        </p:spPr>
        <p:txBody>
          <a:bodyPr/>
          <a:lstStyle/>
          <a:p>
            <a:pPr marL="0" indent="0">
              <a:buNone/>
            </a:pPr>
            <a:r>
              <a:rPr lang="en-US" dirty="0" smtClean="0"/>
              <a:t>11. </a:t>
            </a:r>
            <a:r>
              <a:rPr lang="en-US" dirty="0"/>
              <a:t>Speed can be studied with graphs and equations.</a:t>
            </a:r>
            <a:br>
              <a:rPr lang="en-US" dirty="0"/>
            </a:br>
            <a:r>
              <a:rPr lang="en-US" b="1" dirty="0"/>
              <a:t>Speed</a:t>
            </a:r>
            <a:r>
              <a:rPr lang="en-US" dirty="0"/>
              <a:t> can be determined from a distance-time graph. When an object’s motion is graphed by plotting _______________ on the y-axis and __________ on the x-axis, the slope of the graph is speed.</a:t>
            </a:r>
          </a:p>
        </p:txBody>
      </p:sp>
      <p:sp>
        <p:nvSpPr>
          <p:cNvPr id="4" name="Rectangle 3"/>
          <p:cNvSpPr/>
          <p:nvPr/>
        </p:nvSpPr>
        <p:spPr>
          <a:xfrm>
            <a:off x="536973" y="2327014"/>
            <a:ext cx="150554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time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676400" y="1543598"/>
            <a:ext cx="257948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distance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5"/>
          <p:cNvPicPr/>
          <p:nvPr/>
        </p:nvPicPr>
        <p:blipFill>
          <a:blip r:embed="rId2"/>
          <a:stretch>
            <a:fillRect/>
          </a:stretch>
        </p:blipFill>
        <p:spPr>
          <a:xfrm>
            <a:off x="5029200" y="2029326"/>
            <a:ext cx="3874770" cy="4552950"/>
          </a:xfrm>
          <a:prstGeom prst="rect">
            <a:avLst/>
          </a:prstGeom>
        </p:spPr>
      </p:pic>
    </p:spTree>
    <p:extLst>
      <p:ext uri="{BB962C8B-B14F-4D97-AF65-F5344CB8AC3E}">
        <p14:creationId xmlns:p14="http://schemas.microsoft.com/office/powerpoint/2010/main" val="314140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718</Words>
  <Application>Microsoft Office PowerPoint</Application>
  <PresentationFormat>On-screen Show (4:3)</PresentationFormat>
  <Paragraphs>131</Paragraphs>
  <Slides>16</Slides>
  <Notes>0</Notes>
  <HiddenSlides>5</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Bellwork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Try the other scenario, then check with a partner.  </vt:lpstr>
      <vt:lpstr>Finally, we also looked at velocity v. time graphs in the Moving Man lab, which look at changes in speed and direction over time.  </vt:lpstr>
      <vt:lpstr>A fish is swimming at a constant velocity of 3 m/s for 2 sec until she speeds up immediatly to escape a predator to 5 m/s for 1 sec. Unfortunately, she does not outswim the predator and the velocity drops immediately to 0 m/s.</vt:lpstr>
      <vt:lpstr>On Your Own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Get your bubble lab 2. Flip to the graph</dc:title>
  <dc:creator>james</dc:creator>
  <cp:lastModifiedBy>Perry, Juliet</cp:lastModifiedBy>
  <cp:revision>17</cp:revision>
  <dcterms:created xsi:type="dcterms:W3CDTF">2015-09-23T18:27:21Z</dcterms:created>
  <dcterms:modified xsi:type="dcterms:W3CDTF">2016-09-14T11:41:43Z</dcterms:modified>
</cp:coreProperties>
</file>