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98" r:id="rId2"/>
    <p:sldId id="257" r:id="rId3"/>
    <p:sldId id="535" r:id="rId4"/>
    <p:sldId id="597" r:id="rId5"/>
    <p:sldId id="770" r:id="rId6"/>
    <p:sldId id="771" r:id="rId7"/>
    <p:sldId id="777" r:id="rId8"/>
    <p:sldId id="776" r:id="rId9"/>
    <p:sldId id="782" r:id="rId10"/>
    <p:sldId id="783" r:id="rId11"/>
    <p:sldId id="784" r:id="rId12"/>
    <p:sldId id="785" r:id="rId13"/>
    <p:sldId id="790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B4394"/>
    <a:srgbClr val="007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76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9431E6-1884-435D-A29E-C75272D7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A3BF20-731A-41BD-B472-717D24BD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5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F5A95-8AE7-414B-9504-640ADFC23501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2C49-848C-45D5-B552-DD410282EE86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B0807-1AA3-4CFE-B8CB-8691B7D7FCFE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9252F-ADD5-436C-ABAB-09351CE85A01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0BEC-2194-42D2-8F82-5FE8025B99D2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D4A03-191C-44A2-9BB6-24EAD5624B16}" type="slidenum">
              <a:rPr lang="en-US"/>
              <a:pPr/>
              <a:t>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95FC2-08F1-4EAB-AE6B-0BC56C655F77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8194-9F92-4428-BBD3-5AE670373E4E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2E06E-7071-4313-B8AB-16C987A47101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64733-25E5-49D8-8002-00489FEDBF96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AE699-FF79-47FA-9D46-CFE0E183CC86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3233-5961-42C2-89B3-A6DE65DFB029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h02-10 mast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839200" y="0"/>
            <a:ext cx="304800" cy="304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2" descr="button backward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6324600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3" descr="button forward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63500" y="119063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E633"/>
                </a:solidFill>
              </a:rPr>
              <a:t>20.2 </a:t>
            </a:r>
            <a:r>
              <a:rPr lang="en-US" b="1">
                <a:solidFill>
                  <a:schemeClr val="bg1"/>
                </a:solidFill>
              </a:rPr>
              <a:t>Electric Current and Ohm’s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ohms-law/ohms-law_e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ellwork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What is required for electric current to flow?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4149"/>
            <a:ext cx="4038600" cy="293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95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153400" cy="3252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0B4394"/>
                </a:solidFill>
                <a:ea typeface="Times New Roman" pitchFamily="18" charset="0"/>
                <a:cs typeface="StoneSans-Bold" charset="0"/>
              </a:rPr>
              <a:t>6. Voltage Sources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source of voltage does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work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to increase the potential energy of electric charges. Three common voltage sources are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batteries, solar cells, and generators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battery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a device that converts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chemical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energy to electrical energy.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Voltage</a:t>
            </a:r>
          </a:p>
        </p:txBody>
      </p:sp>
      <p:pic>
        <p:nvPicPr>
          <p:cNvPr id="2050" name="Picture 2" descr="Image result for volt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6066"/>
            <a:ext cx="38576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olt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8" y="4724400"/>
            <a:ext cx="4876800" cy="29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Ohm’s Law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4800" y="1121923"/>
            <a:ext cx="8572500" cy="946150"/>
            <a:chOff x="192" y="2015"/>
            <a:chExt cx="5400" cy="596"/>
          </a:xfrm>
        </p:grpSpPr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672" y="2015"/>
              <a:ext cx="49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/>
                <a:t>7. How </a:t>
              </a:r>
              <a:r>
                <a:rPr lang="en-US" sz="2800" b="1" dirty="0"/>
                <a:t>are voltage, current, and resistance related?</a:t>
              </a:r>
              <a:r>
                <a:rPr lang="en-US" sz="2800" dirty="0"/>
                <a:t> </a:t>
              </a:r>
            </a:p>
          </p:txBody>
        </p:sp>
        <p:pic>
          <p:nvPicPr>
            <p:cNvPr id="19465" name="Picture 6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304800" y="2061588"/>
            <a:ext cx="8572500" cy="1373187"/>
            <a:chOff x="192" y="2015"/>
            <a:chExt cx="5400" cy="865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672" y="2015"/>
              <a:ext cx="492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i="1" dirty="0">
                  <a:solidFill>
                    <a:srgbClr val="FF0000"/>
                  </a:solidFill>
                </a:rPr>
                <a:t>Increasing</a:t>
              </a:r>
              <a:r>
                <a:rPr lang="en-US" sz="2800" b="1" dirty="0">
                  <a:solidFill>
                    <a:srgbClr val="FF0000"/>
                  </a:solidFill>
                </a:rPr>
                <a:t> the voltage </a:t>
              </a:r>
              <a:r>
                <a:rPr lang="en-US" sz="2800" b="1" i="1" dirty="0">
                  <a:solidFill>
                    <a:srgbClr val="FF0000"/>
                  </a:solidFill>
                </a:rPr>
                <a:t>increases</a:t>
              </a:r>
              <a:r>
                <a:rPr lang="en-US" sz="2800" b="1" dirty="0">
                  <a:solidFill>
                    <a:srgbClr val="FF0000"/>
                  </a:solidFill>
                </a:rPr>
                <a:t> the current. Keeping the same voltage and </a:t>
              </a:r>
              <a:r>
                <a:rPr lang="en-US" sz="2800" b="1" i="1" dirty="0">
                  <a:solidFill>
                    <a:srgbClr val="FF0000"/>
                  </a:solidFill>
                </a:rPr>
                <a:t>increasing</a:t>
              </a:r>
              <a:r>
                <a:rPr lang="en-US" sz="2800" b="1" dirty="0">
                  <a:solidFill>
                    <a:srgbClr val="FF0000"/>
                  </a:solidFill>
                </a:rPr>
                <a:t> the resistance </a:t>
              </a:r>
              <a:r>
                <a:rPr lang="en-US" sz="2800" b="1" i="1" dirty="0">
                  <a:solidFill>
                    <a:srgbClr val="FF0000"/>
                  </a:solidFill>
                </a:rPr>
                <a:t>decreases</a:t>
              </a:r>
              <a:r>
                <a:rPr lang="en-US" sz="2800" b="1" dirty="0">
                  <a:solidFill>
                    <a:srgbClr val="FF0000"/>
                  </a:solidFill>
                </a:rPr>
                <a:t> the current.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9463" name="Picture 9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69" y="3497032"/>
            <a:ext cx="4186237" cy="3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665706"/>
            <a:ext cx="5657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4573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According to 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Ohm’s law,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voltage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 in a circuit equals the product of the current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 and the resistance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).</a:t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endParaRPr lang="en-US" sz="2800" dirty="0" smtClean="0">
              <a:hlinkClick r:id="rId3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8</a:t>
            </a:r>
            <a:r>
              <a:rPr lang="en-US" sz="2800" b="1" dirty="0" smtClean="0">
                <a:solidFill>
                  <a:srgbClr val="007B32"/>
                </a:solidFill>
                <a:latin typeface="StoneSans-Bold" charset="0"/>
              </a:rPr>
              <a:t>. Ohm’s </a:t>
            </a:r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Law</a:t>
            </a:r>
          </a:p>
        </p:txBody>
      </p:sp>
      <p:pic>
        <p:nvPicPr>
          <p:cNvPr id="20484" name="Picture 5" descr="HSPS_Ch20s2-p607-Eq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82264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e result for ohm law tri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8383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ohm law un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21315"/>
            <a:ext cx="299677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7B32"/>
                </a:solidFill>
                <a:latin typeface="StoneSans-Bold" charset="0"/>
                <a:ea typeface="Times New Roman" pitchFamily="18" charset="0"/>
                <a:cs typeface="StoneSans-Bold" charset="0"/>
              </a:rPr>
              <a:t>9. Let’s review</a:t>
            </a:r>
            <a:endParaRPr lang="en-US" sz="2800" b="1" dirty="0">
              <a:solidFill>
                <a:srgbClr val="007B32"/>
              </a:solidFill>
              <a:latin typeface="StoneSans-Bold" charset="0"/>
              <a:ea typeface="Times New Roman" pitchFamily="18" charset="0"/>
              <a:cs typeface="StoneSans-Bold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34047" y="1431925"/>
            <a:ext cx="8686800" cy="521373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How can we lower the resistance of a wire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does the voltage between two points in an electric field represent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9-volt battery drives an </a:t>
            </a:r>
            <a:r>
              <a:rPr lang="en-US" dirty="0" smtClean="0"/>
              <a:t>electric </a:t>
            </a:r>
            <a:r>
              <a:rPr lang="en-US" dirty="0"/>
              <a:t>current through a circuit with 4-ohm resistance. What is the electric current?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6144" y="2057400"/>
            <a:ext cx="86517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Lower thickness, decrease length, decrease temperature. 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245" y="3581400"/>
            <a:ext cx="3209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Potential difference. 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822" y="5562600"/>
            <a:ext cx="1479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/ 4=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Image result for ohm law 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34" y="5191124"/>
            <a:ext cx="1490325" cy="12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47185" y="5562599"/>
            <a:ext cx="1082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2.25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6716" y="5577190"/>
            <a:ext cx="1210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Amp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7013" y="762000"/>
            <a:ext cx="3811587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An electric current can only flow when there is a closed path in which electrons can move. </a:t>
            </a:r>
          </a:p>
        </p:txBody>
      </p:sp>
      <p:pic>
        <p:nvPicPr>
          <p:cNvPr id="2051" name="Picture 42" descr="HSPS_Ch20s2-p623-Bt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00088"/>
            <a:ext cx="74549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304800" y="2541588"/>
            <a:ext cx="8572500" cy="519112"/>
            <a:chOff x="192" y="2015"/>
            <a:chExt cx="5400" cy="327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672" y="2015"/>
              <a:ext cx="4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/>
                <a:t>1. What </a:t>
              </a:r>
              <a:r>
                <a:rPr lang="en-US" sz="2800" b="1" dirty="0"/>
                <a:t>are the two types of current?</a:t>
              </a:r>
            </a:p>
          </p:txBody>
        </p:sp>
        <p:pic>
          <p:nvPicPr>
            <p:cNvPr id="3081" name="Picture 7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304800" y="3321050"/>
            <a:ext cx="8572500" cy="523875"/>
            <a:chOff x="192" y="2015"/>
            <a:chExt cx="5400" cy="330"/>
          </a:xfrm>
        </p:grpSpPr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672" y="2015"/>
              <a:ext cx="49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direct </a:t>
              </a:r>
              <a:r>
                <a:rPr lang="en-US" sz="2800" b="1" dirty="0">
                  <a:solidFill>
                    <a:srgbClr val="FF0000"/>
                  </a:solidFill>
                </a:rPr>
                <a:t>current and alternating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current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3079" name="Picture 12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2579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2. The continuous flow of electric charge is an </a:t>
            </a:r>
            <a:r>
              <a:rPr lang="en-US" sz="28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electric current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.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Charge flows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direction in </a:t>
            </a: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direct current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(DC). </a:t>
            </a:r>
            <a:r>
              <a:rPr lang="en-US" sz="2400" dirty="0" smtClean="0">
                <a:ea typeface="Times New Roman" pitchFamily="18" charset="0"/>
                <a:cs typeface="Minion-Regular" charset="0"/>
              </a:rPr>
              <a:t>Example: battery-operated devices </a:t>
            </a:r>
            <a:endParaRPr lang="en-US" sz="2400" b="1" dirty="0" smtClean="0"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Alternating current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(AC)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regularly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reverses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400" dirty="0" smtClean="0">
                <a:ea typeface="Times New Roman" pitchFamily="18" charset="0"/>
                <a:cs typeface="Minion-Regular" charset="0"/>
              </a:rPr>
              <a:t>Example</a:t>
            </a:r>
            <a:r>
              <a:rPr lang="en-US" sz="2400" dirty="0" smtClean="0">
                <a:ea typeface="Times New Roman" pitchFamily="18" charset="0"/>
                <a:cs typeface="Minion-Regular" charset="0"/>
              </a:rPr>
              <a:t>: home and school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33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3167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SI unit of electric current is the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ampere </a:t>
            </a:r>
            <a:r>
              <a:rPr lang="en-US" sz="2800" dirty="0" smtClean="0">
                <a:ea typeface="Times New Roman" pitchFamily="18" charset="0"/>
                <a:cs typeface="Minion-Regular" charset="0"/>
              </a:rPr>
              <a:t>(A), or amp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, which equals </a:t>
            </a:r>
            <a:r>
              <a:rPr lang="en-US" sz="2800" dirty="0" smtClean="0">
                <a:ea typeface="Times New Roman" pitchFamily="18" charset="0"/>
                <a:cs typeface="Minion-Regular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 coulomb per second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Even though electrons flow in an electric current, scientists define current as the direction in which positive charges would flow.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3. A </a:t>
            </a:r>
            <a:r>
              <a:rPr lang="en-US" sz="2800" dirty="0" smtClean="0">
                <a:solidFill>
                  <a:srgbClr val="FF0000"/>
                </a:solidFill>
              </a:rPr>
              <a:t>complete path </a:t>
            </a:r>
            <a:r>
              <a:rPr lang="en-US" sz="2800" dirty="0" smtClean="0"/>
              <a:t>is required for charge to flow in a flashlight. Batteries must be placed so that </a:t>
            </a:r>
            <a:r>
              <a:rPr lang="en-US" sz="2800" dirty="0" smtClean="0">
                <a:solidFill>
                  <a:srgbClr val="FF0000"/>
                </a:solidFill>
              </a:rPr>
              <a:t>charge</a:t>
            </a:r>
            <a:r>
              <a:rPr lang="en-US" sz="2800" dirty="0" smtClean="0"/>
              <a:t> can flow from </a:t>
            </a:r>
            <a:r>
              <a:rPr lang="en-US" sz="2800" dirty="0" smtClean="0">
                <a:solidFill>
                  <a:srgbClr val="FF0000"/>
                </a:solidFill>
              </a:rPr>
              <a:t>negative to positive</a:t>
            </a:r>
            <a:r>
              <a:rPr lang="en-US" sz="2800" dirty="0" smtClean="0"/>
              <a:t>, passing through the bulb.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3062288"/>
            <a:ext cx="7162800" cy="2714625"/>
            <a:chOff x="838200" y="3062288"/>
            <a:chExt cx="7162800" cy="2714625"/>
          </a:xfrm>
        </p:grpSpPr>
        <p:pic>
          <p:nvPicPr>
            <p:cNvPr id="6148" name="Picture 4" descr="HSPS_Ch20s2-p604-FlshL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373438"/>
              <a:ext cx="6858000" cy="234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38200" y="3062288"/>
              <a:ext cx="169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Flow of current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905000" y="3395663"/>
              <a:ext cx="2076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Negative terminals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212850" y="5410200"/>
              <a:ext cx="844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Spring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581400" y="5410200"/>
              <a:ext cx="197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Positive terminals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4876800" y="3062288"/>
              <a:ext cx="857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Switch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6414" y="883444"/>
            <a:ext cx="8686800" cy="54230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3. </a:t>
            </a:r>
            <a:r>
              <a:rPr lang="en-US" sz="40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Resistance</a:t>
            </a:r>
            <a:r>
              <a:rPr lang="en-US" sz="40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</a:t>
            </a:r>
            <a:r>
              <a:rPr lang="en-US" sz="40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opposition</a:t>
            </a:r>
            <a:r>
              <a:rPr lang="en-US" sz="40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to the flow of charges in a material.</a:t>
            </a:r>
          </a:p>
          <a:p>
            <a:pPr lvl="1" eaLnBrk="1" hangingPunct="1"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As electrons move through a conducting wire, they collide with electrons and ions. These collisions convert some </a:t>
            </a:r>
            <a:r>
              <a:rPr lang="en-US" sz="36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kinetic energy</a:t>
            </a:r>
            <a:r>
              <a:rPr lang="en-US" sz="36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into </a:t>
            </a:r>
            <a:r>
              <a:rPr lang="en-US" sz="36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thermal energy</a:t>
            </a:r>
            <a:r>
              <a:rPr lang="en-US" sz="36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, and the current is reduced. </a:t>
            </a:r>
          </a:p>
          <a:p>
            <a:pPr lvl="1" eaLnBrk="1" hangingPunct="1"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SI unit of resistance is the </a:t>
            </a:r>
            <a:r>
              <a:rPr lang="en-US" sz="36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ohm</a:t>
            </a:r>
            <a:r>
              <a:rPr lang="en-US" sz="36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41960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04800" y="2528888"/>
            <a:ext cx="8572500" cy="519112"/>
            <a:chOff x="192" y="2015"/>
            <a:chExt cx="5400" cy="327"/>
          </a:xfrm>
        </p:grpSpPr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672" y="2015"/>
              <a:ext cx="4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/>
                <a:t>4</a:t>
              </a:r>
              <a:r>
                <a:rPr lang="en-US" sz="2800" b="1" dirty="0" smtClean="0"/>
                <a:t>. What </a:t>
              </a:r>
              <a:r>
                <a:rPr lang="en-US" sz="2800" b="1" dirty="0"/>
                <a:t>factors affect electrical resistance?</a:t>
              </a:r>
              <a:r>
                <a:rPr lang="en-US" sz="2800" dirty="0"/>
                <a:t> </a:t>
              </a:r>
            </a:p>
          </p:txBody>
        </p:sp>
        <p:pic>
          <p:nvPicPr>
            <p:cNvPr id="11273" name="Picture 6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304800" y="3321050"/>
            <a:ext cx="8572500" cy="946150"/>
            <a:chOff x="192" y="2015"/>
            <a:chExt cx="5400" cy="596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672" y="2015"/>
              <a:ext cx="49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A material’s thickness, length, and temperature affect its resistance.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1271" name="Picture 9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2426" y="1060315"/>
            <a:ext cx="9111574" cy="491826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0B4394"/>
                </a:solidFill>
                <a:ea typeface="Times New Roman" pitchFamily="18" charset="0"/>
                <a:cs typeface="StoneSans-Bold" charset="0"/>
              </a:rPr>
              <a:t>5. Potential Difference</a:t>
            </a:r>
            <a:endParaRPr lang="en-US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Water falls spontaneously from a higher to a lower height. Likewise, electric charges flow from a higher to a lower potential energy.</a:t>
            </a:r>
            <a:endParaRPr lang="en-US" b="1" dirty="0" smtClean="0">
              <a:solidFill>
                <a:srgbClr val="000000"/>
              </a:solidFill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Potential difference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the difference in electrical potential energy between two places in an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electric field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 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Potential difference is measured in joules per coulomb, or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volts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 Because it is measured in volts, potential difference is also called </a:t>
            </a: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voltage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.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2426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476</Words>
  <Application>Microsoft Office PowerPoint</Application>
  <PresentationFormat>On-screen Show (4:3)</PresentationFormat>
  <Paragraphs>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Bellwork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Zurakowski</dc:creator>
  <cp:lastModifiedBy>Perry, Juliet</cp:lastModifiedBy>
  <cp:revision>75</cp:revision>
  <cp:lastPrinted>2016-01-27T12:21:41Z</cp:lastPrinted>
  <dcterms:created xsi:type="dcterms:W3CDTF">2007-03-02T21:05:08Z</dcterms:created>
  <dcterms:modified xsi:type="dcterms:W3CDTF">2017-12-12T11:48:10Z</dcterms:modified>
</cp:coreProperties>
</file>