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798" r:id="rId2"/>
    <p:sldId id="257" r:id="rId3"/>
    <p:sldId id="535" r:id="rId4"/>
    <p:sldId id="597" r:id="rId5"/>
    <p:sldId id="770" r:id="rId6"/>
    <p:sldId id="771" r:id="rId7"/>
    <p:sldId id="777" r:id="rId8"/>
    <p:sldId id="776" r:id="rId9"/>
    <p:sldId id="778" r:id="rId10"/>
    <p:sldId id="779" r:id="rId11"/>
    <p:sldId id="780" r:id="rId12"/>
    <p:sldId id="782" r:id="rId13"/>
    <p:sldId id="783" r:id="rId14"/>
    <p:sldId id="784" r:id="rId15"/>
    <p:sldId id="785" r:id="rId16"/>
    <p:sldId id="730" r:id="rId17"/>
    <p:sldId id="786" r:id="rId18"/>
    <p:sldId id="790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B4394"/>
    <a:srgbClr val="007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102" y="-12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29431E6-1884-435D-A29E-C75272D7C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92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CA3BF20-731A-41BD-B472-717D24BDF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65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3F5A95-8AE7-414B-9504-640ADFC23501}" type="slidenum">
              <a:rPr lang="en-US"/>
              <a:pPr/>
              <a:t>2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D89754-037B-451D-B09C-B930758E26EA}" type="slidenum">
              <a:rPr lang="en-US"/>
              <a:pPr/>
              <a:t>11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1AE699-FF79-47FA-9D46-CFE0E183CC86}" type="slidenum">
              <a:rPr lang="en-US"/>
              <a:pPr/>
              <a:t>12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3A3233-5961-42C2-89B3-A6DE65DFB029}" type="slidenum">
              <a:rPr lang="en-US"/>
              <a:pPr/>
              <a:t>13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A2C49-848C-45D5-B552-DD410282EE86}" type="slidenum">
              <a:rPr lang="en-US"/>
              <a:pPr/>
              <a:t>14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B0807-1AA3-4CFE-B8CB-8691B7D7FCFE}" type="slidenum">
              <a:rPr lang="en-US"/>
              <a:pPr/>
              <a:t>15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1E9A92-9D0A-4396-98C5-6A42938D738B}" type="slidenum">
              <a:rPr lang="en-US"/>
              <a:pPr/>
              <a:t>16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1D1DB0-7C50-4354-985E-914632CFDD4E}" type="slidenum">
              <a:rPr lang="en-US"/>
              <a:pPr/>
              <a:t>17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C9252F-ADD5-436C-ABAB-09351CE85A01}" type="slidenum">
              <a:rPr lang="en-US"/>
              <a:pPr/>
              <a:t>18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D90BEC-2194-42D2-8F82-5FE8025B99D2}" type="slidenum">
              <a:rPr lang="en-US"/>
              <a:pPr/>
              <a:t>3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CD4A03-191C-44A2-9BB6-24EAD5624B16}" type="slidenum">
              <a:rPr lang="en-US"/>
              <a:pPr/>
              <a:t>4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995FC2-08F1-4EAB-AE6B-0BC56C655F77}" type="slidenum">
              <a:rPr lang="en-US"/>
              <a:pPr/>
              <a:t>5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C48194-9F92-4428-BBD3-5AE670373E4E}" type="slidenum">
              <a:rPr lang="en-US"/>
              <a:pPr/>
              <a:t>6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22E06E-7071-4313-B8AB-16C987A47101}" type="slidenum">
              <a:rPr lang="en-US"/>
              <a:pPr/>
              <a:t>7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64733-25E5-49D8-8002-00489FEDBF96}" type="slidenum">
              <a:rPr lang="en-US"/>
              <a:pPr/>
              <a:t>8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8F2025-5277-4E67-89E4-A2CDE5D89853}" type="slidenum">
              <a:rPr lang="en-US"/>
              <a:pPr/>
              <a:t>9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6C2FE3-561C-4DAD-8153-325D9A46DF8B}" type="slidenum">
              <a:rPr lang="en-US"/>
              <a:pPr/>
              <a:t>10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ch02-10 maste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AutoShape 9">
            <a:hlinkClick r:id="" action="ppaction://hlinkshowjump?jump=endshow" highlightClick="1"/>
          </p:cNvPr>
          <p:cNvSpPr>
            <a:spLocks noChangeArrowheads="1"/>
          </p:cNvSpPr>
          <p:nvPr userDrawn="1"/>
        </p:nvSpPr>
        <p:spPr bwMode="auto">
          <a:xfrm>
            <a:off x="8839200" y="0"/>
            <a:ext cx="304800" cy="3048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8" name="Picture 12" descr="button backward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48600" y="6324600"/>
            <a:ext cx="4445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3" descr="button forward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82000" y="6324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63500" y="119063"/>
            <a:ext cx="415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E633"/>
                </a:solidFill>
              </a:rPr>
              <a:t>20.2 </a:t>
            </a:r>
            <a:r>
              <a:rPr lang="en-US" b="1">
                <a:solidFill>
                  <a:schemeClr val="bg1"/>
                </a:solidFill>
              </a:rPr>
              <a:t>Electric Current and Ohm’s Law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ims/ohms-law/ohms-law_en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hyperlink" Target="https://phet.colorado.edu/en/simulation/ohms-law" TargetMode="Externa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err="1"/>
              <a:t>B</a:t>
            </a:r>
            <a:r>
              <a:rPr lang="en-US" dirty="0" err="1" smtClean="0"/>
              <a:t>ellwork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What is required for electric current to flow?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94149"/>
            <a:ext cx="4038600" cy="2938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9952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7391400" cy="35941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Resistance is greater in a longer wire because the charges travel farther. As temperature increases, a metal’s resistance increases because electrons collide more often.</a:t>
            </a:r>
          </a:p>
          <a:p>
            <a:pPr marL="0" indent="0" eaLnBrk="1" hangingPunct="1"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A </a:t>
            </a:r>
            <a:r>
              <a:rPr lang="en-US" sz="2800" b="1" dirty="0" smtClean="0">
                <a:solidFill>
                  <a:srgbClr val="000000"/>
                </a:solidFill>
                <a:ea typeface="Times New Roman" pitchFamily="18" charset="0"/>
                <a:cs typeface="Minion-Bold" charset="0"/>
              </a:rPr>
              <a:t>superconductor </a:t>
            </a: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is a material that has almost zero resistance when it is cooled to low temperatures.</a:t>
            </a:r>
            <a:r>
              <a:rPr lang="en-US" sz="2800" b="1" dirty="0" smtClean="0">
                <a:solidFill>
                  <a:srgbClr val="000000"/>
                </a:solidFill>
                <a:ea typeface="Times New Roman" pitchFamily="18" charset="0"/>
                <a:cs typeface="Minion-Bold" charset="0"/>
              </a:rPr>
              <a:t> 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B32"/>
                </a:solidFill>
                <a:latin typeface="StoneSans-Bold" charset="0"/>
              </a:rPr>
              <a:t>Resistance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g with key gho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63" y="587375"/>
            <a:ext cx="8905875" cy="5584825"/>
          </a:xfrm>
          <a:noFill/>
          <a:ln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B32"/>
                </a:solidFill>
                <a:latin typeface="StoneSans-Bold" charset="0"/>
              </a:rPr>
              <a:t>Voltage</a:t>
            </a: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304800" y="2133600"/>
            <a:ext cx="8572500" cy="519113"/>
            <a:chOff x="192" y="2015"/>
            <a:chExt cx="5400" cy="327"/>
          </a:xfrm>
        </p:grpSpPr>
        <p:sp>
          <p:nvSpPr>
            <p:cNvPr id="15368" name="Rectangle 5"/>
            <p:cNvSpPr>
              <a:spLocks noChangeArrowheads="1"/>
            </p:cNvSpPr>
            <p:nvPr/>
          </p:nvSpPr>
          <p:spPr bwMode="auto">
            <a:xfrm>
              <a:off x="672" y="2015"/>
              <a:ext cx="49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800" b="1" dirty="0" smtClean="0"/>
                <a:t>What </a:t>
              </a:r>
              <a:r>
                <a:rPr lang="en-US" sz="2800" b="1" dirty="0"/>
                <a:t>causes an electric current?</a:t>
              </a:r>
              <a:r>
                <a:rPr lang="en-US" sz="2800" dirty="0"/>
                <a:t> </a:t>
              </a:r>
            </a:p>
          </p:txBody>
        </p:sp>
        <p:pic>
          <p:nvPicPr>
            <p:cNvPr id="15369" name="Picture 6" descr="HSPS_KeyConcepts-Icon cop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2043"/>
              <a:ext cx="38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65" name="Group 7"/>
          <p:cNvGrpSpPr>
            <a:grpSpLocks/>
          </p:cNvGrpSpPr>
          <p:nvPr/>
        </p:nvGrpSpPr>
        <p:grpSpPr bwMode="auto">
          <a:xfrm>
            <a:off x="304800" y="2925763"/>
            <a:ext cx="8572500" cy="1800225"/>
            <a:chOff x="192" y="2015"/>
            <a:chExt cx="5400" cy="1134"/>
          </a:xfrm>
        </p:grpSpPr>
        <p:sp>
          <p:nvSpPr>
            <p:cNvPr id="15366" name="Rectangle 8"/>
            <p:cNvSpPr>
              <a:spLocks noChangeArrowheads="1"/>
            </p:cNvSpPr>
            <p:nvPr/>
          </p:nvSpPr>
          <p:spPr bwMode="auto">
            <a:xfrm>
              <a:off x="672" y="2015"/>
              <a:ext cx="4920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800" b="1" dirty="0"/>
                <a:t>In order for charge to flow in a conducting wire, the wire must be connected in a complete loop that includes a source of electrical energy.</a:t>
              </a:r>
              <a:r>
                <a:rPr lang="en-US" sz="2800" dirty="0"/>
                <a:t> </a:t>
              </a:r>
            </a:p>
          </p:txBody>
        </p:sp>
        <p:pic>
          <p:nvPicPr>
            <p:cNvPr id="15367" name="Picture 9" descr="HSPS_KeyConcepts-Icon cop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2043"/>
              <a:ext cx="38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8153400" cy="426578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sz="2800" b="1" dirty="0" smtClean="0">
                <a:solidFill>
                  <a:srgbClr val="0B4394"/>
                </a:solidFill>
                <a:ea typeface="Times New Roman" pitchFamily="18" charset="0"/>
                <a:cs typeface="StoneSans-Bold" charset="0"/>
              </a:rPr>
              <a:t>5. Potential Difference</a:t>
            </a:r>
            <a:endParaRPr lang="en-US" sz="2800" dirty="0" smtClean="0">
              <a:solidFill>
                <a:srgbClr val="000000"/>
              </a:solidFill>
              <a:ea typeface="Times New Roman" pitchFamily="18" charset="0"/>
              <a:cs typeface="Minion-Regular" charset="0"/>
            </a:endParaRPr>
          </a:p>
          <a:p>
            <a:pPr marL="0" indent="0" eaLnBrk="1" hangingPunct="1"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Water falls spontaneously from a higher to a lower height. Likewise, electric charges flow from a higher to a lower potential energy.</a:t>
            </a:r>
            <a:endParaRPr lang="en-US" sz="2800" b="1" dirty="0" smtClean="0">
              <a:solidFill>
                <a:srgbClr val="000000"/>
              </a:solidFill>
              <a:ea typeface="Times New Roman" pitchFamily="18" charset="0"/>
              <a:cs typeface="Minion-Bold" charset="0"/>
            </a:endParaRPr>
          </a:p>
          <a:p>
            <a:pPr lvl="1" eaLnBrk="1" hangingPunct="1">
              <a:buFontTx/>
              <a:buChar char="•"/>
            </a:pPr>
            <a:r>
              <a:rPr lang="en-US" sz="2400" b="1" dirty="0" smtClean="0">
                <a:solidFill>
                  <a:srgbClr val="FF0000"/>
                </a:solidFill>
                <a:ea typeface="Times New Roman" pitchFamily="18" charset="0"/>
                <a:cs typeface="Minion-Bold" charset="0"/>
              </a:rPr>
              <a:t>Potential difference </a:t>
            </a: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is the difference in electrical potential energy between two places in an </a:t>
            </a:r>
            <a:r>
              <a:rPr lang="en-US" sz="2400" dirty="0" smtClean="0">
                <a:solidFill>
                  <a:srgbClr val="FF0000"/>
                </a:solidFill>
                <a:ea typeface="Times New Roman" pitchFamily="18" charset="0"/>
                <a:cs typeface="Minion-Regular" charset="0"/>
              </a:rPr>
              <a:t>electric field</a:t>
            </a: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. </a:t>
            </a:r>
          </a:p>
          <a:p>
            <a:pPr lvl="1" eaLnBrk="1" hangingPunct="1"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Potential difference is measured in joules per coulomb, or </a:t>
            </a:r>
            <a:r>
              <a:rPr lang="en-US" sz="2400" dirty="0" smtClean="0">
                <a:solidFill>
                  <a:srgbClr val="FF0000"/>
                </a:solidFill>
                <a:ea typeface="Times New Roman" pitchFamily="18" charset="0"/>
                <a:cs typeface="Minion-Regular" charset="0"/>
              </a:rPr>
              <a:t>volts</a:t>
            </a: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. Because it is measured in volts, potential difference is also called </a:t>
            </a:r>
            <a:r>
              <a:rPr lang="en-US" sz="2400" b="1" dirty="0" smtClean="0">
                <a:solidFill>
                  <a:srgbClr val="FF0000"/>
                </a:solidFill>
                <a:ea typeface="Times New Roman" pitchFamily="18" charset="0"/>
                <a:cs typeface="Minion-Bold" charset="0"/>
              </a:rPr>
              <a:t>voltage</a:t>
            </a:r>
            <a:r>
              <a:rPr lang="en-US" sz="2400" b="1" dirty="0" smtClean="0">
                <a:solidFill>
                  <a:srgbClr val="000000"/>
                </a:solidFill>
                <a:ea typeface="Times New Roman" pitchFamily="18" charset="0"/>
                <a:cs typeface="Minion-Bold" charset="0"/>
              </a:rPr>
              <a:t>.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B32"/>
                </a:solidFill>
                <a:latin typeface="StoneSans-Bold" charset="0"/>
              </a:rPr>
              <a:t>Voltage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8153400" cy="32527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sz="2800" b="1" dirty="0" smtClean="0">
                <a:solidFill>
                  <a:srgbClr val="0B4394"/>
                </a:solidFill>
                <a:ea typeface="Times New Roman" pitchFamily="18" charset="0"/>
                <a:cs typeface="StoneSans-Bold" charset="0"/>
              </a:rPr>
              <a:t>6. Voltage Sources</a:t>
            </a:r>
            <a:endParaRPr lang="en-US" sz="2800" dirty="0" smtClean="0">
              <a:solidFill>
                <a:srgbClr val="000000"/>
              </a:solidFill>
              <a:ea typeface="Times New Roman" pitchFamily="18" charset="0"/>
              <a:cs typeface="Minion-Regular" charset="0"/>
            </a:endParaRPr>
          </a:p>
          <a:p>
            <a:pPr marL="0" indent="0" eaLnBrk="1" hangingPunct="1"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A source of voltage does </a:t>
            </a:r>
            <a:r>
              <a:rPr lang="en-US" sz="2800" dirty="0" smtClean="0">
                <a:solidFill>
                  <a:srgbClr val="FF0000"/>
                </a:solidFill>
                <a:ea typeface="Times New Roman" pitchFamily="18" charset="0"/>
                <a:cs typeface="Minion-Regular" charset="0"/>
              </a:rPr>
              <a:t>work</a:t>
            </a: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 to increase the potential energy of electric charges. Three common voltage sources are </a:t>
            </a:r>
            <a:r>
              <a:rPr lang="en-US" sz="2800" dirty="0" smtClean="0">
                <a:solidFill>
                  <a:srgbClr val="FF0000"/>
                </a:solidFill>
                <a:ea typeface="Times New Roman" pitchFamily="18" charset="0"/>
                <a:cs typeface="Minion-Regular" charset="0"/>
              </a:rPr>
              <a:t>batteries, solar cells, and generators</a:t>
            </a: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.</a:t>
            </a:r>
          </a:p>
          <a:p>
            <a:pPr marL="0" indent="0" eaLnBrk="1" hangingPunct="1"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A </a:t>
            </a: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Bold" charset="0"/>
              </a:rPr>
              <a:t>battery </a:t>
            </a: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is a device that converts </a:t>
            </a:r>
            <a:r>
              <a:rPr lang="en-US" sz="2800" dirty="0" smtClean="0">
                <a:solidFill>
                  <a:srgbClr val="FF0000"/>
                </a:solidFill>
                <a:ea typeface="Times New Roman" pitchFamily="18" charset="0"/>
                <a:cs typeface="Minion-Regular" charset="0"/>
              </a:rPr>
              <a:t>chemical</a:t>
            </a: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 energy to electrical energy.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B32"/>
                </a:solidFill>
                <a:latin typeface="StoneSans-Bold" charset="0"/>
              </a:rPr>
              <a:t>Voltage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g with key gho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63" y="587375"/>
            <a:ext cx="8905875" cy="5584825"/>
          </a:xfrm>
          <a:noFill/>
          <a:ln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B32"/>
                </a:solidFill>
                <a:latin typeface="StoneSans-Bold" charset="0"/>
              </a:rPr>
              <a:t>Ohm’s Law</a:t>
            </a: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304800" y="2133600"/>
            <a:ext cx="8572500" cy="946150"/>
            <a:chOff x="192" y="2015"/>
            <a:chExt cx="5400" cy="596"/>
          </a:xfrm>
        </p:grpSpPr>
        <p:sp>
          <p:nvSpPr>
            <p:cNvPr id="19464" name="Rectangle 5"/>
            <p:cNvSpPr>
              <a:spLocks noChangeArrowheads="1"/>
            </p:cNvSpPr>
            <p:nvPr/>
          </p:nvSpPr>
          <p:spPr bwMode="auto">
            <a:xfrm>
              <a:off x="672" y="2015"/>
              <a:ext cx="4920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800" b="1" dirty="0" smtClean="0"/>
                <a:t>7. How </a:t>
              </a:r>
              <a:r>
                <a:rPr lang="en-US" sz="2800" b="1" dirty="0"/>
                <a:t>are voltage, current, and resistance related?</a:t>
              </a:r>
              <a:r>
                <a:rPr lang="en-US" sz="2800" dirty="0"/>
                <a:t> </a:t>
              </a:r>
            </a:p>
          </p:txBody>
        </p:sp>
        <p:pic>
          <p:nvPicPr>
            <p:cNvPr id="19465" name="Picture 6" descr="HSPS_KeyConcepts-Icon cop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2043"/>
              <a:ext cx="38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61" name="Group 7"/>
          <p:cNvGrpSpPr>
            <a:grpSpLocks/>
          </p:cNvGrpSpPr>
          <p:nvPr/>
        </p:nvGrpSpPr>
        <p:grpSpPr bwMode="auto">
          <a:xfrm>
            <a:off x="304800" y="3198813"/>
            <a:ext cx="8572500" cy="1373187"/>
            <a:chOff x="192" y="2015"/>
            <a:chExt cx="5400" cy="865"/>
          </a:xfrm>
        </p:grpSpPr>
        <p:sp>
          <p:nvSpPr>
            <p:cNvPr id="19462" name="Rectangle 8"/>
            <p:cNvSpPr>
              <a:spLocks noChangeArrowheads="1"/>
            </p:cNvSpPr>
            <p:nvPr/>
          </p:nvSpPr>
          <p:spPr bwMode="auto">
            <a:xfrm>
              <a:off x="672" y="2015"/>
              <a:ext cx="4920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800" b="1" i="1" dirty="0">
                  <a:solidFill>
                    <a:srgbClr val="FF0000"/>
                  </a:solidFill>
                </a:rPr>
                <a:t>Increasing</a:t>
              </a:r>
              <a:r>
                <a:rPr lang="en-US" sz="2800" b="1" dirty="0">
                  <a:solidFill>
                    <a:srgbClr val="FF0000"/>
                  </a:solidFill>
                </a:rPr>
                <a:t> the voltage </a:t>
              </a:r>
              <a:r>
                <a:rPr lang="en-US" sz="2800" b="1" i="1" dirty="0">
                  <a:solidFill>
                    <a:srgbClr val="FF0000"/>
                  </a:solidFill>
                </a:rPr>
                <a:t>increases</a:t>
              </a:r>
              <a:r>
                <a:rPr lang="en-US" sz="2800" b="1" dirty="0">
                  <a:solidFill>
                    <a:srgbClr val="FF0000"/>
                  </a:solidFill>
                </a:rPr>
                <a:t> the current. Keeping the same voltage and </a:t>
              </a:r>
              <a:r>
                <a:rPr lang="en-US" sz="2800" b="1" i="1" dirty="0">
                  <a:solidFill>
                    <a:srgbClr val="FF0000"/>
                  </a:solidFill>
                </a:rPr>
                <a:t>increasing</a:t>
              </a:r>
              <a:r>
                <a:rPr lang="en-US" sz="2800" b="1" dirty="0">
                  <a:solidFill>
                    <a:srgbClr val="FF0000"/>
                  </a:solidFill>
                </a:rPr>
                <a:t> the resistance </a:t>
              </a:r>
              <a:r>
                <a:rPr lang="en-US" sz="2800" b="1" i="1" dirty="0">
                  <a:solidFill>
                    <a:srgbClr val="FF0000"/>
                  </a:solidFill>
                </a:rPr>
                <a:t>decreases</a:t>
              </a:r>
              <a:r>
                <a:rPr lang="en-US" sz="2800" b="1" dirty="0">
                  <a:solidFill>
                    <a:srgbClr val="FF0000"/>
                  </a:solidFill>
                </a:rPr>
                <a:t> the current.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</a:p>
          </p:txBody>
        </p:sp>
        <p:pic>
          <p:nvPicPr>
            <p:cNvPr id="19463" name="Picture 9" descr="HSPS_KeyConcepts-Icon cop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2043"/>
              <a:ext cx="38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7391400" cy="55215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According to </a:t>
            </a:r>
            <a:r>
              <a:rPr lang="en-US" sz="2800" b="1" dirty="0" smtClean="0">
                <a:solidFill>
                  <a:srgbClr val="000000"/>
                </a:solidFill>
                <a:ea typeface="Times New Roman" pitchFamily="18" charset="0"/>
                <a:cs typeface="Minion-Bold" charset="0"/>
              </a:rPr>
              <a:t>Ohm’s law, </a:t>
            </a: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the voltage (</a:t>
            </a:r>
            <a:r>
              <a:rPr lang="en-US" sz="2800" i="1" dirty="0" smtClean="0">
                <a:solidFill>
                  <a:srgbClr val="000000"/>
                </a:solidFill>
                <a:ea typeface="Times New Roman" pitchFamily="18" charset="0"/>
                <a:cs typeface="Minion-Italic"/>
              </a:rPr>
              <a:t>V</a:t>
            </a: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) in a circuit equals the product of the current (</a:t>
            </a:r>
            <a:r>
              <a:rPr lang="en-US" sz="2800" i="1" dirty="0" smtClean="0">
                <a:solidFill>
                  <a:srgbClr val="000000"/>
                </a:solidFill>
                <a:ea typeface="Times New Roman" pitchFamily="18" charset="0"/>
                <a:cs typeface="Minion-Italic"/>
              </a:rPr>
              <a:t>I</a:t>
            </a: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) and the resistance (</a:t>
            </a:r>
            <a:r>
              <a:rPr lang="en-US" sz="2800" i="1" dirty="0" smtClean="0">
                <a:solidFill>
                  <a:srgbClr val="000000"/>
                </a:solidFill>
                <a:ea typeface="Times New Roman" pitchFamily="18" charset="0"/>
                <a:cs typeface="Minion-Italic"/>
              </a:rPr>
              <a:t>R</a:t>
            </a: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).</a:t>
            </a:r>
            <a:b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</a:b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/>
            </a:r>
            <a:b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</a:b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/>
            </a:r>
            <a:b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</a:b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/>
            </a:r>
            <a:b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</a:br>
            <a:endParaRPr lang="en-US" sz="2800" dirty="0" smtClean="0">
              <a:solidFill>
                <a:srgbClr val="000000"/>
              </a:solidFill>
              <a:ea typeface="Times New Roman" pitchFamily="18" charset="0"/>
              <a:cs typeface="Minion-Regular" charset="0"/>
            </a:endParaRPr>
          </a:p>
          <a:p>
            <a:pPr marL="0" indent="0" eaLnBrk="1" hangingPunct="1">
              <a:buFontTx/>
              <a:buNone/>
            </a:pPr>
            <a:endParaRPr lang="en-US" sz="2800" dirty="0" smtClean="0">
              <a:solidFill>
                <a:srgbClr val="000000"/>
              </a:solidFill>
              <a:ea typeface="Times New Roman" pitchFamily="18" charset="0"/>
              <a:cs typeface="Minion-Regular" charset="0"/>
            </a:endParaRPr>
          </a:p>
          <a:p>
            <a:pPr marL="0" indent="0" eaLnBrk="1" hangingPunct="1"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/>
            </a:r>
            <a:b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</a:b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When the current is in amperes, and the resistance is in ohms, the voltage is in volts.</a:t>
            </a:r>
            <a:r>
              <a:rPr lang="en-US" sz="2800" dirty="0" smtClean="0">
                <a:hlinkClick r:id="rId3"/>
              </a:rPr>
              <a:t> </a:t>
            </a:r>
          </a:p>
          <a:p>
            <a:pPr marL="0" indent="0" eaLnBrk="1" hangingPunct="1">
              <a:buFontTx/>
              <a:buNone/>
            </a:pPr>
            <a:endParaRPr lang="en-US" sz="2800" dirty="0" smtClean="0">
              <a:hlinkClick r:id="rId3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7B32"/>
                </a:solidFill>
                <a:latin typeface="StoneSans-Bold" charset="0"/>
              </a:rPr>
              <a:t>8</a:t>
            </a:r>
            <a:r>
              <a:rPr lang="en-US" sz="2800" b="1" dirty="0" smtClean="0">
                <a:solidFill>
                  <a:srgbClr val="007B32"/>
                </a:solidFill>
                <a:latin typeface="StoneSans-Bold" charset="0"/>
              </a:rPr>
              <a:t>. Ohm’s </a:t>
            </a:r>
            <a:r>
              <a:rPr lang="en-US" sz="2800" b="1" dirty="0">
                <a:solidFill>
                  <a:srgbClr val="007B32"/>
                </a:solidFill>
                <a:latin typeface="StoneSans-Bold" charset="0"/>
              </a:rPr>
              <a:t>Law</a:t>
            </a:r>
          </a:p>
        </p:txBody>
      </p:sp>
      <p:pic>
        <p:nvPicPr>
          <p:cNvPr id="20484" name="Picture 5" descr="HSPS_Ch20s2-p607-Eq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667000"/>
            <a:ext cx="822642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Ohm's Law Screensho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3886200"/>
            <a:ext cx="2095500" cy="133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7391400" cy="14589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What is the voltage if the resistance is 3 ohms and the current is 3 amps?</a:t>
            </a:r>
            <a:endParaRPr lang="en-US" sz="2800" i="1" dirty="0" smtClean="0">
              <a:solidFill>
                <a:srgbClr val="000000"/>
              </a:solidFill>
              <a:ea typeface="Times New Roman" pitchFamily="18" charset="0"/>
              <a:cs typeface="Minion-Italic"/>
            </a:endParaRPr>
          </a:p>
          <a:p>
            <a:pPr marL="0" indent="0" eaLnBrk="1" hangingPunct="1">
              <a:buFontTx/>
              <a:buNone/>
            </a:pPr>
            <a:r>
              <a:rPr lang="en-US" sz="2800" i="1" dirty="0" smtClean="0">
                <a:solidFill>
                  <a:srgbClr val="000000"/>
                </a:solidFill>
                <a:ea typeface="Times New Roman" pitchFamily="18" charset="0"/>
                <a:cs typeface="Minion-Italic"/>
              </a:rPr>
              <a:t>V </a:t>
            </a:r>
            <a:r>
              <a:rPr lang="en-US" sz="2800" i="1" dirty="0" smtClean="0">
                <a:solidFill>
                  <a:srgbClr val="000000"/>
                </a:solidFill>
                <a:cs typeface="Times New Roman" pitchFamily="18" charset="0"/>
              </a:rPr>
              <a:t>= I 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× </a:t>
            </a:r>
            <a:r>
              <a:rPr lang="en-US" sz="2800" i="1" dirty="0" smtClean="0">
                <a:solidFill>
                  <a:srgbClr val="000000"/>
                </a:solidFill>
                <a:cs typeface="Times New Roman" pitchFamily="18" charset="0"/>
              </a:rPr>
              <a:t>R 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= 3 amps × 3 ohms = 9 volts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B32"/>
                </a:solidFill>
                <a:latin typeface="StoneSans-Bold" charset="0"/>
              </a:rPr>
              <a:t>Ohm’s 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3810000" cy="26543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sz="2800" smtClean="0">
                <a:solidFill>
                  <a:srgbClr val="000000"/>
                </a:solidFill>
                <a:ea typeface="Times New Roman" pitchFamily="18" charset="0"/>
                <a:cs typeface="Frutiger-Roman" charset="0"/>
              </a:rPr>
              <a:t>A multimeter can be used to measure current, voltage, or resistance. Here the voltage of a 9-volt battery is measured.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B32"/>
                </a:solidFill>
                <a:latin typeface="StoneSans-Bold" charset="0"/>
              </a:rPr>
              <a:t>Ohm’s Law</a:t>
            </a:r>
          </a:p>
        </p:txBody>
      </p:sp>
      <p:pic>
        <p:nvPicPr>
          <p:cNvPr id="22532" name="Picture 4" descr="HSPS_Ch20s2-p607-MltiMt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4525" y="685800"/>
            <a:ext cx="4468813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53988" y="912813"/>
            <a:ext cx="556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007B32"/>
                </a:solidFill>
                <a:latin typeface="StoneSans-Bold" charset="0"/>
                <a:ea typeface="Times New Roman" pitchFamily="18" charset="0"/>
                <a:cs typeface="StoneSans-Bold" charset="0"/>
              </a:rPr>
              <a:t>9. Let’s review</a:t>
            </a:r>
            <a:endParaRPr lang="en-US" sz="2800" b="1" dirty="0">
              <a:solidFill>
                <a:srgbClr val="007B32"/>
              </a:solidFill>
              <a:latin typeface="StoneSans-Bold" charset="0"/>
              <a:ea typeface="Times New Roman" pitchFamily="18" charset="0"/>
              <a:cs typeface="StoneSans-Bold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752600"/>
            <a:ext cx="8686800" cy="282538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400" dirty="0"/>
              <a:t>How can we lower the resistance of a wire?</a:t>
            </a:r>
          </a:p>
          <a:p>
            <a:r>
              <a:rPr lang="en-US" sz="2400" dirty="0" smtClean="0"/>
              <a:t>What </a:t>
            </a:r>
            <a:r>
              <a:rPr lang="en-US" sz="2400" dirty="0"/>
              <a:t>does the voltage between two points in an electric field represent?</a:t>
            </a:r>
          </a:p>
          <a:p>
            <a:r>
              <a:rPr lang="en-US" sz="2400" dirty="0" smtClean="0"/>
              <a:t>A </a:t>
            </a:r>
            <a:r>
              <a:rPr lang="en-US" sz="2400" dirty="0"/>
              <a:t>9-volt battery drives an electric current through a circuit with 4-ohm resistance. What is the electric current?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7013" y="762000"/>
            <a:ext cx="3811587" cy="18002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An electric current can only flow when there is a closed path in which electrons can move. </a:t>
            </a:r>
          </a:p>
        </p:txBody>
      </p:sp>
      <p:pic>
        <p:nvPicPr>
          <p:cNvPr id="2051" name="Picture 42" descr="HSPS_Ch20s2-p623-Btt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700088"/>
            <a:ext cx="7454900" cy="542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g with key gho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63" y="587375"/>
            <a:ext cx="8905875" cy="5584825"/>
          </a:xfrm>
          <a:noFill/>
          <a:ln>
            <a:miter lim="800000"/>
            <a:headEnd/>
            <a:tailEnd/>
          </a:ln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B32"/>
                </a:solidFill>
                <a:latin typeface="StoneSans-Bold" charset="0"/>
              </a:rPr>
              <a:t>Electric Current</a:t>
            </a:r>
          </a:p>
        </p:txBody>
      </p:sp>
      <p:grpSp>
        <p:nvGrpSpPr>
          <p:cNvPr id="3076" name="Group 8"/>
          <p:cNvGrpSpPr>
            <a:grpSpLocks/>
          </p:cNvGrpSpPr>
          <p:nvPr/>
        </p:nvGrpSpPr>
        <p:grpSpPr bwMode="auto">
          <a:xfrm>
            <a:off x="304800" y="2541588"/>
            <a:ext cx="8572500" cy="519112"/>
            <a:chOff x="192" y="2015"/>
            <a:chExt cx="5400" cy="327"/>
          </a:xfrm>
        </p:grpSpPr>
        <p:sp>
          <p:nvSpPr>
            <p:cNvPr id="3080" name="Rectangle 6"/>
            <p:cNvSpPr>
              <a:spLocks noChangeArrowheads="1"/>
            </p:cNvSpPr>
            <p:nvPr/>
          </p:nvSpPr>
          <p:spPr bwMode="auto">
            <a:xfrm>
              <a:off x="672" y="2015"/>
              <a:ext cx="49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800" b="1" dirty="0" smtClean="0"/>
                <a:t>1. What </a:t>
              </a:r>
              <a:r>
                <a:rPr lang="en-US" sz="2800" b="1" dirty="0"/>
                <a:t>are the two types of current?</a:t>
              </a:r>
            </a:p>
          </p:txBody>
        </p:sp>
        <p:pic>
          <p:nvPicPr>
            <p:cNvPr id="3081" name="Picture 7" descr="HSPS_KeyConcepts-Icon cop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2043"/>
              <a:ext cx="38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7" name="Group 10"/>
          <p:cNvGrpSpPr>
            <a:grpSpLocks/>
          </p:cNvGrpSpPr>
          <p:nvPr/>
        </p:nvGrpSpPr>
        <p:grpSpPr bwMode="auto">
          <a:xfrm>
            <a:off x="304800" y="3321050"/>
            <a:ext cx="8572500" cy="946150"/>
            <a:chOff x="192" y="2015"/>
            <a:chExt cx="5400" cy="596"/>
          </a:xfrm>
        </p:grpSpPr>
        <p:sp>
          <p:nvSpPr>
            <p:cNvPr id="3078" name="Rectangle 11"/>
            <p:cNvSpPr>
              <a:spLocks noChangeArrowheads="1"/>
            </p:cNvSpPr>
            <p:nvPr/>
          </p:nvSpPr>
          <p:spPr bwMode="auto">
            <a:xfrm>
              <a:off x="672" y="2015"/>
              <a:ext cx="4920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800" b="1" dirty="0">
                  <a:solidFill>
                    <a:srgbClr val="FF0000"/>
                  </a:solidFill>
                </a:rPr>
                <a:t>The two types of current are direct current and alternating current.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</a:p>
          </p:txBody>
        </p:sp>
        <p:pic>
          <p:nvPicPr>
            <p:cNvPr id="3079" name="Picture 12" descr="HSPS_KeyConcepts-Icon cop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2043"/>
              <a:ext cx="38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7391400" cy="331783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2. The continuous flow of electric charge is an </a:t>
            </a:r>
            <a:r>
              <a:rPr lang="en-US" sz="2800" b="1" dirty="0" smtClean="0">
                <a:solidFill>
                  <a:srgbClr val="FF0000"/>
                </a:solidFill>
                <a:ea typeface="Times New Roman" pitchFamily="18" charset="0"/>
                <a:cs typeface="Minion-Bold" charset="0"/>
              </a:rPr>
              <a:t>electric current</a:t>
            </a:r>
            <a:r>
              <a:rPr lang="en-US" sz="2800" b="1" dirty="0" smtClean="0">
                <a:solidFill>
                  <a:srgbClr val="000000"/>
                </a:solidFill>
                <a:ea typeface="Times New Roman" pitchFamily="18" charset="0"/>
                <a:cs typeface="Minion-Bold" charset="0"/>
              </a:rPr>
              <a:t>.</a:t>
            </a:r>
            <a:endParaRPr lang="en-US" sz="2800" dirty="0" smtClean="0">
              <a:solidFill>
                <a:srgbClr val="000000"/>
              </a:solidFill>
              <a:ea typeface="Times New Roman" pitchFamily="18" charset="0"/>
              <a:cs typeface="Minion-Regular" charset="0"/>
            </a:endParaRPr>
          </a:p>
          <a:p>
            <a:pPr lvl="1" eaLnBrk="1" hangingPunct="1">
              <a:buFontTx/>
              <a:buChar char="•"/>
            </a:pPr>
            <a:r>
              <a:rPr lang="en-US" sz="2400" dirty="0" smtClean="0">
                <a:solidFill>
                  <a:srgbClr val="FF0000"/>
                </a:solidFill>
                <a:ea typeface="Times New Roman" pitchFamily="18" charset="0"/>
                <a:cs typeface="Minion-Regular" charset="0"/>
              </a:rPr>
              <a:t>Charge flows only in one direction in </a:t>
            </a:r>
            <a:r>
              <a:rPr lang="en-US" sz="2400" b="1" dirty="0" smtClean="0">
                <a:solidFill>
                  <a:srgbClr val="FF0000"/>
                </a:solidFill>
                <a:ea typeface="Times New Roman" pitchFamily="18" charset="0"/>
                <a:cs typeface="Minion-Bold" charset="0"/>
              </a:rPr>
              <a:t>direct current </a:t>
            </a:r>
            <a:r>
              <a:rPr lang="en-US" sz="2400" dirty="0" smtClean="0">
                <a:solidFill>
                  <a:srgbClr val="FF0000"/>
                </a:solidFill>
                <a:ea typeface="Times New Roman" pitchFamily="18" charset="0"/>
                <a:cs typeface="Minion-Regular" charset="0"/>
              </a:rPr>
              <a:t>(DC). Example: battery-operated devices </a:t>
            </a:r>
            <a:endParaRPr lang="en-US" sz="2400" b="1" dirty="0" smtClean="0">
              <a:solidFill>
                <a:srgbClr val="FF0000"/>
              </a:solidFill>
              <a:ea typeface="Times New Roman" pitchFamily="18" charset="0"/>
              <a:cs typeface="Minion-Bold" charset="0"/>
            </a:endParaRPr>
          </a:p>
          <a:p>
            <a:pPr lvl="1" eaLnBrk="1" hangingPunct="1">
              <a:buFontTx/>
              <a:buChar char="•"/>
            </a:pPr>
            <a:r>
              <a:rPr lang="en-US" sz="2400" b="1" dirty="0" smtClean="0">
                <a:solidFill>
                  <a:srgbClr val="FF0000"/>
                </a:solidFill>
                <a:ea typeface="Times New Roman" pitchFamily="18" charset="0"/>
                <a:cs typeface="Minion-Bold" charset="0"/>
              </a:rPr>
              <a:t>Alternating current </a:t>
            </a:r>
            <a:r>
              <a:rPr lang="en-US" sz="2400" dirty="0" smtClean="0">
                <a:solidFill>
                  <a:srgbClr val="FF0000"/>
                </a:solidFill>
                <a:ea typeface="Times New Roman" pitchFamily="18" charset="0"/>
                <a:cs typeface="Minion-Regular" charset="0"/>
              </a:rPr>
              <a:t>(AC) is a flow of electric charge that regularly reverses its direction. Example: home and school</a:t>
            </a:r>
          </a:p>
        </p:txBody>
      </p:sp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B32"/>
                </a:solidFill>
                <a:latin typeface="StoneSans-Bold" charset="0"/>
              </a:rPr>
              <a:t>Electric Current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7391400" cy="3167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The SI unit of electric current is the </a:t>
            </a:r>
            <a:r>
              <a:rPr lang="en-US" sz="2800" dirty="0" smtClean="0">
                <a:solidFill>
                  <a:srgbClr val="FF0000"/>
                </a:solidFill>
                <a:ea typeface="Times New Roman" pitchFamily="18" charset="0"/>
                <a:cs typeface="Minion-Regular" charset="0"/>
              </a:rPr>
              <a:t>ampere (A), or amp</a:t>
            </a: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, which equals </a:t>
            </a:r>
            <a:r>
              <a:rPr lang="en-US" sz="2800" dirty="0" smtClean="0">
                <a:solidFill>
                  <a:srgbClr val="FF0000"/>
                </a:solidFill>
                <a:ea typeface="Times New Roman" pitchFamily="18" charset="0"/>
                <a:cs typeface="Minion-Regular" charset="0"/>
              </a:rPr>
              <a:t>1 coulomb per second</a:t>
            </a: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.</a:t>
            </a:r>
          </a:p>
          <a:p>
            <a:pPr marL="0" indent="0" eaLnBrk="1" hangingPunct="1"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Even though electrons flow in an electric current, scientists define current as the direction in which positive charges would flow. 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B32"/>
                </a:solidFill>
                <a:latin typeface="StoneSans-Bold" charset="0"/>
              </a:rPr>
              <a:t>Electric Current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7391400" cy="18002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sz="2800" dirty="0" smtClean="0"/>
              <a:t>A </a:t>
            </a:r>
            <a:r>
              <a:rPr lang="en-US" sz="2800" dirty="0" smtClean="0">
                <a:solidFill>
                  <a:srgbClr val="FF0000"/>
                </a:solidFill>
              </a:rPr>
              <a:t>complete path </a:t>
            </a:r>
            <a:r>
              <a:rPr lang="en-US" sz="2800" dirty="0" smtClean="0"/>
              <a:t>is required for charge to flow in a flashlight. Batteries must be placed so that </a:t>
            </a:r>
            <a:r>
              <a:rPr lang="en-US" sz="2800" dirty="0" smtClean="0">
                <a:solidFill>
                  <a:srgbClr val="FF0000"/>
                </a:solidFill>
              </a:rPr>
              <a:t>charge</a:t>
            </a:r>
            <a:r>
              <a:rPr lang="en-US" sz="2800" dirty="0" smtClean="0"/>
              <a:t> can flow from </a:t>
            </a:r>
            <a:r>
              <a:rPr lang="en-US" sz="2800" dirty="0" smtClean="0">
                <a:solidFill>
                  <a:srgbClr val="FF0000"/>
                </a:solidFill>
              </a:rPr>
              <a:t>negative to positive</a:t>
            </a:r>
            <a:r>
              <a:rPr lang="en-US" sz="2800" dirty="0" smtClean="0"/>
              <a:t>, passing through the bulb. 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B32"/>
                </a:solidFill>
                <a:latin typeface="StoneSans-Bold" charset="0"/>
              </a:rPr>
              <a:t>Electric Current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38200" y="3062288"/>
            <a:ext cx="7162800" cy="2714625"/>
            <a:chOff x="838200" y="3062288"/>
            <a:chExt cx="7162800" cy="2714625"/>
          </a:xfrm>
        </p:grpSpPr>
        <p:pic>
          <p:nvPicPr>
            <p:cNvPr id="6148" name="Picture 4" descr="HSPS_Ch20s2-p604-FlshLgh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000" y="3373438"/>
              <a:ext cx="6858000" cy="234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838200" y="3062288"/>
              <a:ext cx="16954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Flow of current</a:t>
              </a:r>
            </a:p>
          </p:txBody>
        </p:sp>
        <p:sp>
          <p:nvSpPr>
            <p:cNvPr id="6150" name="Rectangle 6"/>
            <p:cNvSpPr>
              <a:spLocks noChangeArrowheads="1"/>
            </p:cNvSpPr>
            <p:nvPr/>
          </p:nvSpPr>
          <p:spPr bwMode="auto">
            <a:xfrm>
              <a:off x="1905000" y="3395663"/>
              <a:ext cx="20764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Negative terminals</a:t>
              </a:r>
            </a:p>
          </p:txBody>
        </p:sp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1212850" y="5410200"/>
              <a:ext cx="8445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Spring</a:t>
              </a:r>
            </a:p>
          </p:txBody>
        </p:sp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3581400" y="5410200"/>
              <a:ext cx="19748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Positive terminals</a:t>
              </a:r>
            </a:p>
          </p:txBody>
        </p:sp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4876800" y="3062288"/>
              <a:ext cx="8572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Switch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7391400" cy="294849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sz="2800" b="1" dirty="0" smtClean="0">
                <a:solidFill>
                  <a:srgbClr val="000000"/>
                </a:solidFill>
                <a:ea typeface="Times New Roman" pitchFamily="18" charset="0"/>
                <a:cs typeface="Minion-Bold" charset="0"/>
              </a:rPr>
              <a:t>3. </a:t>
            </a:r>
            <a:r>
              <a:rPr lang="en-US" sz="2800" b="1" dirty="0" smtClean="0">
                <a:solidFill>
                  <a:srgbClr val="FF0000"/>
                </a:solidFill>
                <a:ea typeface="Times New Roman" pitchFamily="18" charset="0"/>
                <a:cs typeface="Minion-Bold" charset="0"/>
              </a:rPr>
              <a:t>Resistance</a:t>
            </a:r>
            <a:r>
              <a:rPr lang="en-US" sz="2800" b="1" dirty="0" smtClean="0">
                <a:solidFill>
                  <a:srgbClr val="000000"/>
                </a:solidFill>
                <a:ea typeface="Times New Roman" pitchFamily="18" charset="0"/>
                <a:cs typeface="Minion-Bold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is </a:t>
            </a:r>
            <a:r>
              <a:rPr lang="en-US" sz="2800" dirty="0" smtClean="0">
                <a:solidFill>
                  <a:srgbClr val="FF0000"/>
                </a:solidFill>
                <a:ea typeface="Times New Roman" pitchFamily="18" charset="0"/>
                <a:cs typeface="Minion-Regular" charset="0"/>
              </a:rPr>
              <a:t>opposition</a:t>
            </a: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 to the flow of charges in a material.</a:t>
            </a:r>
          </a:p>
          <a:p>
            <a:pPr lvl="1" eaLnBrk="1" hangingPunct="1"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As electrons move through a conducting wire, they collide with electrons and ions. These collisions convert some </a:t>
            </a:r>
            <a:r>
              <a:rPr lang="en-US" sz="2400" dirty="0" smtClean="0">
                <a:solidFill>
                  <a:srgbClr val="FF0000"/>
                </a:solidFill>
                <a:ea typeface="Times New Roman" pitchFamily="18" charset="0"/>
                <a:cs typeface="Minion-Regular" charset="0"/>
              </a:rPr>
              <a:t>kinetic energy</a:t>
            </a: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 into </a:t>
            </a:r>
            <a:r>
              <a:rPr lang="en-US" sz="2400" dirty="0" smtClean="0">
                <a:solidFill>
                  <a:srgbClr val="FF0000"/>
                </a:solidFill>
                <a:ea typeface="Times New Roman" pitchFamily="18" charset="0"/>
                <a:cs typeface="Minion-Regular" charset="0"/>
              </a:rPr>
              <a:t>thermal energy</a:t>
            </a: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, and the current is reduced. </a:t>
            </a:r>
          </a:p>
          <a:p>
            <a:pPr lvl="1" eaLnBrk="1" hangingPunct="1"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The SI unit of resistance is the </a:t>
            </a:r>
            <a:r>
              <a:rPr lang="en-US" sz="2400" dirty="0" smtClean="0">
                <a:solidFill>
                  <a:srgbClr val="FF0000"/>
                </a:solidFill>
                <a:ea typeface="Times New Roman" pitchFamily="18" charset="0"/>
                <a:cs typeface="Minion-Regular" charset="0"/>
              </a:rPr>
              <a:t>ohm</a:t>
            </a: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.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B32"/>
                </a:solidFill>
                <a:latin typeface="StoneSans-Bold" charset="0"/>
              </a:rPr>
              <a:t>Resistance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88945"/>
            <a:ext cx="13430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g with key gho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63" y="587375"/>
            <a:ext cx="8905875" cy="5584825"/>
          </a:xfrm>
          <a:noFill/>
          <a:ln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B32"/>
                </a:solidFill>
                <a:latin typeface="StoneSans-Bold" charset="0"/>
              </a:rPr>
              <a:t>Resistance</a:t>
            </a:r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304800" y="2528888"/>
            <a:ext cx="8572500" cy="519112"/>
            <a:chOff x="192" y="2015"/>
            <a:chExt cx="5400" cy="327"/>
          </a:xfrm>
        </p:grpSpPr>
        <p:sp>
          <p:nvSpPr>
            <p:cNvPr id="11272" name="Rectangle 5"/>
            <p:cNvSpPr>
              <a:spLocks noChangeArrowheads="1"/>
            </p:cNvSpPr>
            <p:nvPr/>
          </p:nvSpPr>
          <p:spPr bwMode="auto">
            <a:xfrm>
              <a:off x="672" y="2015"/>
              <a:ext cx="49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800" b="1" dirty="0"/>
                <a:t>4</a:t>
              </a:r>
              <a:r>
                <a:rPr lang="en-US" sz="2800" b="1" dirty="0" smtClean="0"/>
                <a:t>. What </a:t>
              </a:r>
              <a:r>
                <a:rPr lang="en-US" sz="2800" b="1" dirty="0"/>
                <a:t>factors affect electrical resistance?</a:t>
              </a:r>
              <a:r>
                <a:rPr lang="en-US" sz="2800" dirty="0"/>
                <a:t> </a:t>
              </a:r>
            </a:p>
          </p:txBody>
        </p:sp>
        <p:pic>
          <p:nvPicPr>
            <p:cNvPr id="11273" name="Picture 6" descr="HSPS_KeyConcepts-Icon cop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2043"/>
              <a:ext cx="38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269" name="Group 7"/>
          <p:cNvGrpSpPr>
            <a:grpSpLocks/>
          </p:cNvGrpSpPr>
          <p:nvPr/>
        </p:nvGrpSpPr>
        <p:grpSpPr bwMode="auto">
          <a:xfrm>
            <a:off x="304800" y="3321050"/>
            <a:ext cx="8572500" cy="946150"/>
            <a:chOff x="192" y="2015"/>
            <a:chExt cx="5400" cy="596"/>
          </a:xfrm>
        </p:grpSpPr>
        <p:sp>
          <p:nvSpPr>
            <p:cNvPr id="11270" name="Rectangle 8"/>
            <p:cNvSpPr>
              <a:spLocks noChangeArrowheads="1"/>
            </p:cNvSpPr>
            <p:nvPr/>
          </p:nvSpPr>
          <p:spPr bwMode="auto">
            <a:xfrm>
              <a:off x="672" y="2015"/>
              <a:ext cx="4920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800" b="1" dirty="0">
                  <a:solidFill>
                    <a:srgbClr val="FF0000"/>
                  </a:solidFill>
                </a:rPr>
                <a:t>A material’s thickness, length, and temperature affect its resistance.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</a:p>
          </p:txBody>
        </p:sp>
        <p:pic>
          <p:nvPicPr>
            <p:cNvPr id="11271" name="Picture 9" descr="HSPS_KeyConcepts-Icon cop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2043"/>
              <a:ext cx="38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7391400" cy="2227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sz="2800" smtClean="0">
                <a:solidFill>
                  <a:srgbClr val="000000"/>
                </a:solidFill>
                <a:ea typeface="Times New Roman" pitchFamily="18" charset="0"/>
                <a:cs typeface="Frutiger-Roman" charset="0"/>
              </a:rPr>
              <a:t>Using a thick straw to drink a milkshake is easier than using a thin straw. Similarly, electrons flow more easily through a thick wire than they flow through a thin wire of the same material.</a:t>
            </a:r>
            <a:r>
              <a:rPr lang="en-US" sz="2800" b="1" smtClean="0">
                <a:solidFill>
                  <a:srgbClr val="000000"/>
                </a:solidFill>
                <a:ea typeface="Times New Roman" pitchFamily="18" charset="0"/>
                <a:cs typeface="Minion-Bold" charset="0"/>
              </a:rPr>
              <a:t> 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B32"/>
                </a:solidFill>
                <a:latin typeface="StoneSans-Bold" charset="0"/>
              </a:rPr>
              <a:t>Resistance</a:t>
            </a:r>
          </a:p>
        </p:txBody>
      </p:sp>
      <p:pic>
        <p:nvPicPr>
          <p:cNvPr id="13316" name="Picture 5" descr="HSPS_Ch20s2-p605-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5775" y="3624263"/>
            <a:ext cx="2743200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HSPS_Ch20s2-p605-Ions-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2825" y="4052888"/>
            <a:ext cx="179388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 descr="HSPS_Ch20s2-p605-Ions-Mt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4250" y="53340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7620000" y="4357688"/>
            <a:ext cx="122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metal ions</a:t>
            </a:r>
          </a:p>
        </p:txBody>
      </p:sp>
      <p:sp>
        <p:nvSpPr>
          <p:cNvPr id="13320" name="Rectangle 9"/>
          <p:cNvSpPr>
            <a:spLocks noChangeArrowheads="1"/>
          </p:cNvSpPr>
          <p:nvPr/>
        </p:nvSpPr>
        <p:spPr bwMode="auto">
          <a:xfrm>
            <a:off x="7620000" y="5253038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electron</a:t>
            </a:r>
          </a:p>
        </p:txBody>
      </p:sp>
      <p:pic>
        <p:nvPicPr>
          <p:cNvPr id="13321" name="Picture 10" descr="HSPS_Ch20s2-p605-MilkSh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505200"/>
            <a:ext cx="3763963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700</Words>
  <Application>Microsoft Office PowerPoint</Application>
  <PresentationFormat>On-screen Show (4:3)</PresentationFormat>
  <Paragraphs>79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Bellwork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Nathan Zurakowski</dc:creator>
  <cp:lastModifiedBy>Perry, Juliet</cp:lastModifiedBy>
  <cp:revision>74</cp:revision>
  <cp:lastPrinted>2016-01-27T12:21:41Z</cp:lastPrinted>
  <dcterms:created xsi:type="dcterms:W3CDTF">2007-03-02T21:05:08Z</dcterms:created>
  <dcterms:modified xsi:type="dcterms:W3CDTF">2017-01-03T13:12:15Z</dcterms:modified>
</cp:coreProperties>
</file>