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6" d="100"/>
          <a:sy n="56" d="100"/>
        </p:scale>
        <p:origin x="-702" y="-2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FFB6D4-2DAE-4690-98AE-7F4CA71AD38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610000-D3F0-4A50-BB52-51FEA17C8DC4}" type="slidenum">
              <a:rPr lang="en-US" smtClean="0"/>
              <a:t>‹#›</a:t>
            </a:fld>
            <a:endParaRPr lang="en-US"/>
          </a:p>
        </p:txBody>
      </p:sp>
    </p:spTree>
    <p:extLst>
      <p:ext uri="{BB962C8B-B14F-4D97-AF65-F5344CB8AC3E}">
        <p14:creationId xmlns:p14="http://schemas.microsoft.com/office/powerpoint/2010/main" val="4142051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FFB6D4-2DAE-4690-98AE-7F4CA71AD38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610000-D3F0-4A50-BB52-51FEA17C8DC4}" type="slidenum">
              <a:rPr lang="en-US" smtClean="0"/>
              <a:t>‹#›</a:t>
            </a:fld>
            <a:endParaRPr lang="en-US"/>
          </a:p>
        </p:txBody>
      </p:sp>
    </p:spTree>
    <p:extLst>
      <p:ext uri="{BB962C8B-B14F-4D97-AF65-F5344CB8AC3E}">
        <p14:creationId xmlns:p14="http://schemas.microsoft.com/office/powerpoint/2010/main" val="3321578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FFB6D4-2DAE-4690-98AE-7F4CA71AD38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610000-D3F0-4A50-BB52-51FEA17C8DC4}" type="slidenum">
              <a:rPr lang="en-US" smtClean="0"/>
              <a:t>‹#›</a:t>
            </a:fld>
            <a:endParaRPr lang="en-US"/>
          </a:p>
        </p:txBody>
      </p:sp>
    </p:spTree>
    <p:extLst>
      <p:ext uri="{BB962C8B-B14F-4D97-AF65-F5344CB8AC3E}">
        <p14:creationId xmlns:p14="http://schemas.microsoft.com/office/powerpoint/2010/main" val="3781089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FFB6D4-2DAE-4690-98AE-7F4CA71AD38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610000-D3F0-4A50-BB52-51FEA17C8DC4}" type="slidenum">
              <a:rPr lang="en-US" smtClean="0"/>
              <a:t>‹#›</a:t>
            </a:fld>
            <a:endParaRPr lang="en-US"/>
          </a:p>
        </p:txBody>
      </p:sp>
    </p:spTree>
    <p:extLst>
      <p:ext uri="{BB962C8B-B14F-4D97-AF65-F5344CB8AC3E}">
        <p14:creationId xmlns:p14="http://schemas.microsoft.com/office/powerpoint/2010/main" val="876413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FFB6D4-2DAE-4690-98AE-7F4CA71AD38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610000-D3F0-4A50-BB52-51FEA17C8DC4}" type="slidenum">
              <a:rPr lang="en-US" smtClean="0"/>
              <a:t>‹#›</a:t>
            </a:fld>
            <a:endParaRPr lang="en-US"/>
          </a:p>
        </p:txBody>
      </p:sp>
    </p:spTree>
    <p:extLst>
      <p:ext uri="{BB962C8B-B14F-4D97-AF65-F5344CB8AC3E}">
        <p14:creationId xmlns:p14="http://schemas.microsoft.com/office/powerpoint/2010/main" val="2885643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FFB6D4-2DAE-4690-98AE-7F4CA71AD38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610000-D3F0-4A50-BB52-51FEA17C8DC4}" type="slidenum">
              <a:rPr lang="en-US" smtClean="0"/>
              <a:t>‹#›</a:t>
            </a:fld>
            <a:endParaRPr lang="en-US"/>
          </a:p>
        </p:txBody>
      </p:sp>
    </p:spTree>
    <p:extLst>
      <p:ext uri="{BB962C8B-B14F-4D97-AF65-F5344CB8AC3E}">
        <p14:creationId xmlns:p14="http://schemas.microsoft.com/office/powerpoint/2010/main" val="3752736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FFB6D4-2DAE-4690-98AE-7F4CA71AD385}"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610000-D3F0-4A50-BB52-51FEA17C8DC4}" type="slidenum">
              <a:rPr lang="en-US" smtClean="0"/>
              <a:t>‹#›</a:t>
            </a:fld>
            <a:endParaRPr lang="en-US"/>
          </a:p>
        </p:txBody>
      </p:sp>
    </p:spTree>
    <p:extLst>
      <p:ext uri="{BB962C8B-B14F-4D97-AF65-F5344CB8AC3E}">
        <p14:creationId xmlns:p14="http://schemas.microsoft.com/office/powerpoint/2010/main" val="1967722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FFB6D4-2DAE-4690-98AE-7F4CA71AD385}"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610000-D3F0-4A50-BB52-51FEA17C8DC4}" type="slidenum">
              <a:rPr lang="en-US" smtClean="0"/>
              <a:t>‹#›</a:t>
            </a:fld>
            <a:endParaRPr lang="en-US"/>
          </a:p>
        </p:txBody>
      </p:sp>
    </p:spTree>
    <p:extLst>
      <p:ext uri="{BB962C8B-B14F-4D97-AF65-F5344CB8AC3E}">
        <p14:creationId xmlns:p14="http://schemas.microsoft.com/office/powerpoint/2010/main" val="3513918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FFB6D4-2DAE-4690-98AE-7F4CA71AD385}"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610000-D3F0-4A50-BB52-51FEA17C8DC4}" type="slidenum">
              <a:rPr lang="en-US" smtClean="0"/>
              <a:t>‹#›</a:t>
            </a:fld>
            <a:endParaRPr lang="en-US"/>
          </a:p>
        </p:txBody>
      </p:sp>
    </p:spTree>
    <p:extLst>
      <p:ext uri="{BB962C8B-B14F-4D97-AF65-F5344CB8AC3E}">
        <p14:creationId xmlns:p14="http://schemas.microsoft.com/office/powerpoint/2010/main" val="2671836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FFB6D4-2DAE-4690-98AE-7F4CA71AD38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610000-D3F0-4A50-BB52-51FEA17C8DC4}" type="slidenum">
              <a:rPr lang="en-US" smtClean="0"/>
              <a:t>‹#›</a:t>
            </a:fld>
            <a:endParaRPr lang="en-US"/>
          </a:p>
        </p:txBody>
      </p:sp>
    </p:spTree>
    <p:extLst>
      <p:ext uri="{BB962C8B-B14F-4D97-AF65-F5344CB8AC3E}">
        <p14:creationId xmlns:p14="http://schemas.microsoft.com/office/powerpoint/2010/main" val="830218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FFB6D4-2DAE-4690-98AE-7F4CA71AD38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610000-D3F0-4A50-BB52-51FEA17C8DC4}" type="slidenum">
              <a:rPr lang="en-US" smtClean="0"/>
              <a:t>‹#›</a:t>
            </a:fld>
            <a:endParaRPr lang="en-US"/>
          </a:p>
        </p:txBody>
      </p:sp>
    </p:spTree>
    <p:extLst>
      <p:ext uri="{BB962C8B-B14F-4D97-AF65-F5344CB8AC3E}">
        <p14:creationId xmlns:p14="http://schemas.microsoft.com/office/powerpoint/2010/main" val="941731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FFB6D4-2DAE-4690-98AE-7F4CA71AD385}" type="datetimeFigureOut">
              <a:rPr lang="en-US" smtClean="0"/>
              <a:t>9/19/2016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610000-D3F0-4A50-BB52-51FEA17C8DC4}" type="slidenum">
              <a:rPr lang="en-US" smtClean="0"/>
              <a:t>‹#›</a:t>
            </a:fld>
            <a:endParaRPr lang="en-US"/>
          </a:p>
        </p:txBody>
      </p:sp>
    </p:spTree>
    <p:extLst>
      <p:ext uri="{BB962C8B-B14F-4D97-AF65-F5344CB8AC3E}">
        <p14:creationId xmlns:p14="http://schemas.microsoft.com/office/powerpoint/2010/main" val="950864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274838713"/>
              </p:ext>
            </p:extLst>
          </p:nvPr>
        </p:nvGraphicFramePr>
        <p:xfrm>
          <a:off x="2057400" y="609600"/>
          <a:ext cx="6860540" cy="630936"/>
        </p:xfrm>
        <a:graphic>
          <a:graphicData uri="http://schemas.openxmlformats.org/drawingml/2006/table">
            <a:tbl>
              <a:tblPr firstRow="1" firstCol="1" bandRow="1">
                <a:tableStyleId>{72833802-FEF1-4C79-8D5D-14CF1EAF98D9}</a:tableStyleId>
              </a:tblPr>
              <a:tblGrid>
                <a:gridCol w="6860540"/>
              </a:tblGrid>
              <a:tr h="174625">
                <a:tc>
                  <a:txBody>
                    <a:bodyPr/>
                    <a:lstStyle/>
                    <a:p>
                      <a:pPr marL="0" marR="0" algn="ctr">
                        <a:lnSpc>
                          <a:spcPct val="115000"/>
                        </a:lnSpc>
                        <a:spcBef>
                          <a:spcPts val="0"/>
                        </a:spcBef>
                        <a:spcAft>
                          <a:spcPts val="0"/>
                        </a:spcAft>
                      </a:pPr>
                      <a:r>
                        <a:rPr lang="en-US" sz="1800" dirty="0">
                          <a:effectLst/>
                        </a:rPr>
                        <a:t>I can…</a:t>
                      </a:r>
                      <a:endParaRPr lang="en-US" sz="1600" dirty="0">
                        <a:effectLst/>
                        <a:latin typeface="Century Gothic"/>
                        <a:ea typeface="Century Gothic"/>
                        <a:cs typeface="Times New Roman"/>
                      </a:endParaRPr>
                    </a:p>
                  </a:txBody>
                  <a:tcPr marL="68580" marR="68580" marT="0" marB="0"/>
                </a:tc>
              </a:tr>
              <a:tr h="250825">
                <a:tc>
                  <a:txBody>
                    <a:bodyPr/>
                    <a:lstStyle/>
                    <a:p>
                      <a:pPr marL="0" marR="0" algn="ctr">
                        <a:lnSpc>
                          <a:spcPct val="115000"/>
                        </a:lnSpc>
                        <a:spcBef>
                          <a:spcPts val="0"/>
                        </a:spcBef>
                        <a:spcAft>
                          <a:spcPts val="0"/>
                        </a:spcAft>
                      </a:pPr>
                      <a:r>
                        <a:rPr lang="en-US" sz="1800" dirty="0">
                          <a:effectLst/>
                        </a:rPr>
                        <a:t>Calculate speed by measuring the slope &amp; create distance-time graphs.</a:t>
                      </a:r>
                      <a:endParaRPr lang="en-US" sz="1600" dirty="0">
                        <a:effectLst/>
                        <a:latin typeface="Century Gothic"/>
                        <a:ea typeface="Century Gothic"/>
                        <a:cs typeface="Times New Roman"/>
                      </a:endParaRPr>
                    </a:p>
                  </a:txBody>
                  <a:tcPr marL="68580" marR="68580"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22521931"/>
              </p:ext>
            </p:extLst>
          </p:nvPr>
        </p:nvGraphicFramePr>
        <p:xfrm>
          <a:off x="609600" y="1447800"/>
          <a:ext cx="8229600" cy="4355084"/>
        </p:xfrm>
        <a:graphic>
          <a:graphicData uri="http://schemas.openxmlformats.org/drawingml/2006/table">
            <a:tbl>
              <a:tblPr firstRow="1" firstCol="1" bandRow="1">
                <a:tableStyleId>{72833802-FEF1-4C79-8D5D-14CF1EAF98D9}</a:tableStyleId>
              </a:tblPr>
              <a:tblGrid>
                <a:gridCol w="8229600"/>
              </a:tblGrid>
              <a:tr h="174625">
                <a:tc>
                  <a:txBody>
                    <a:bodyPr/>
                    <a:lstStyle/>
                    <a:p>
                      <a:pPr marL="0" marR="0" algn="ctr">
                        <a:lnSpc>
                          <a:spcPct val="115000"/>
                        </a:lnSpc>
                        <a:spcBef>
                          <a:spcPts val="0"/>
                        </a:spcBef>
                        <a:spcAft>
                          <a:spcPts val="0"/>
                        </a:spcAft>
                      </a:pPr>
                      <a:r>
                        <a:rPr lang="en-US" sz="2000" dirty="0">
                          <a:effectLst/>
                        </a:rPr>
                        <a:t>Pre-Lab</a:t>
                      </a:r>
                      <a:endParaRPr lang="en-US" sz="1800" dirty="0">
                        <a:effectLst/>
                        <a:latin typeface="Century Gothic"/>
                        <a:ea typeface="Century Gothic"/>
                        <a:cs typeface="Times New Roman"/>
                      </a:endParaRPr>
                    </a:p>
                  </a:txBody>
                  <a:tcPr marL="68580" marR="68580" marT="0" marB="0"/>
                </a:tc>
              </a:tr>
              <a:tr h="0">
                <a:tc>
                  <a:txBody>
                    <a:bodyPr/>
                    <a:lstStyle/>
                    <a:p>
                      <a:pPr marL="342900" marR="0" lvl="0" indent="-342900">
                        <a:lnSpc>
                          <a:spcPct val="115000"/>
                        </a:lnSpc>
                        <a:spcBef>
                          <a:spcPts val="1000"/>
                        </a:spcBef>
                        <a:spcAft>
                          <a:spcPts val="0"/>
                        </a:spcAft>
                        <a:buFont typeface="+mj-lt"/>
                        <a:buAutoNum type="arabicPeriod"/>
                      </a:pPr>
                      <a:r>
                        <a:rPr lang="en-US" sz="2000" dirty="0">
                          <a:effectLst/>
                        </a:rPr>
                        <a:t>What is the speed of an object if it travels 20 centimeters in 12 seconds?</a:t>
                      </a:r>
                      <a:br>
                        <a:rPr lang="en-US" sz="2000" dirty="0">
                          <a:effectLst/>
                        </a:rPr>
                      </a:br>
                      <a:r>
                        <a:rPr lang="en-US" sz="2000" dirty="0">
                          <a:effectLst/>
                        </a:rPr>
                        <a:t/>
                      </a:r>
                      <a:br>
                        <a:rPr lang="en-US" sz="2000" dirty="0">
                          <a:effectLst/>
                        </a:rPr>
                      </a:br>
                      <a:endParaRPr lang="en-US" sz="1800" dirty="0">
                        <a:effectLst/>
                      </a:endParaRPr>
                    </a:p>
                    <a:p>
                      <a:pPr marL="342900" marR="0" lvl="0" indent="-342900">
                        <a:lnSpc>
                          <a:spcPct val="115000"/>
                        </a:lnSpc>
                        <a:spcBef>
                          <a:spcPts val="1000"/>
                        </a:spcBef>
                        <a:spcAft>
                          <a:spcPts val="0"/>
                        </a:spcAft>
                        <a:buFont typeface="+mj-lt"/>
                        <a:buAutoNum type="arabicPeriod"/>
                      </a:pPr>
                      <a:r>
                        <a:rPr lang="en-US" sz="2000" dirty="0">
                          <a:effectLst/>
                        </a:rPr>
                        <a:t>What is the difference between velocity and speed?</a:t>
                      </a:r>
                      <a:br>
                        <a:rPr lang="en-US" sz="2000" dirty="0">
                          <a:effectLst/>
                        </a:rPr>
                      </a:br>
                      <a:r>
                        <a:rPr lang="en-US" sz="2000" dirty="0">
                          <a:effectLst/>
                        </a:rPr>
                        <a:t/>
                      </a:r>
                      <a:br>
                        <a:rPr lang="en-US" sz="2000" dirty="0">
                          <a:effectLst/>
                        </a:rPr>
                      </a:br>
                      <a:endParaRPr lang="en-US" sz="1800" dirty="0">
                        <a:effectLst/>
                      </a:endParaRPr>
                    </a:p>
                    <a:p>
                      <a:pPr marL="342900" marR="0" lvl="0" indent="-342900">
                        <a:lnSpc>
                          <a:spcPct val="115000"/>
                        </a:lnSpc>
                        <a:spcBef>
                          <a:spcPts val="1000"/>
                        </a:spcBef>
                        <a:spcAft>
                          <a:spcPts val="0"/>
                        </a:spcAft>
                        <a:buFont typeface="+mj-lt"/>
                        <a:buAutoNum type="arabicPeriod"/>
                      </a:pPr>
                      <a:r>
                        <a:rPr lang="en-US" sz="2000" dirty="0">
                          <a:effectLst/>
                        </a:rPr>
                        <a:t>What do you think could affect an object’s speed during motion through fluid?</a:t>
                      </a:r>
                      <a:br>
                        <a:rPr lang="en-US" sz="2000" dirty="0">
                          <a:effectLst/>
                        </a:rPr>
                      </a:br>
                      <a:r>
                        <a:rPr lang="en-US" sz="2000" dirty="0">
                          <a:effectLst/>
                        </a:rPr>
                        <a:t/>
                      </a:r>
                      <a:br>
                        <a:rPr lang="en-US" sz="2000" dirty="0">
                          <a:effectLst/>
                        </a:rPr>
                      </a:br>
                      <a:r>
                        <a:rPr lang="en-US" sz="2000" dirty="0">
                          <a:effectLst/>
                        </a:rPr>
                        <a:t/>
                      </a:r>
                      <a:br>
                        <a:rPr lang="en-US" sz="2000" dirty="0">
                          <a:effectLst/>
                        </a:rPr>
                      </a:br>
                      <a:endParaRPr lang="en-US" sz="1800" dirty="0">
                        <a:effectLst/>
                        <a:latin typeface="Century Gothic"/>
                        <a:ea typeface="Century Gothic"/>
                        <a:cs typeface="Times New Roman"/>
                      </a:endParaRPr>
                    </a:p>
                  </a:txBody>
                  <a:tcPr marL="68580" marR="68580" marT="0" marB="0"/>
                </a:tc>
              </a:tr>
            </a:tbl>
          </a:graphicData>
        </a:graphic>
      </p:graphicFrame>
      <p:pic>
        <p:nvPicPr>
          <p:cNvPr id="7" name="Picture 6" descr="Image result for bubble tub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5410200"/>
            <a:ext cx="1943100" cy="1285558"/>
          </a:xfrm>
          <a:prstGeom prst="rect">
            <a:avLst/>
          </a:prstGeom>
          <a:noFill/>
          <a:ln>
            <a:noFill/>
          </a:ln>
        </p:spPr>
      </p:pic>
      <p:sp>
        <p:nvSpPr>
          <p:cNvPr id="8" name="Text Box 1"/>
          <p:cNvSpPr txBox="1"/>
          <p:nvPr/>
        </p:nvSpPr>
        <p:spPr>
          <a:xfrm rot="21115229">
            <a:off x="-1127054" y="157845"/>
            <a:ext cx="6632575" cy="695325"/>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algn="ctr">
              <a:lnSpc>
                <a:spcPct val="115000"/>
              </a:lnSpc>
              <a:spcBef>
                <a:spcPts val="0"/>
              </a:spcBef>
              <a:spcAft>
                <a:spcPts val="1000"/>
              </a:spcAft>
            </a:pPr>
            <a:r>
              <a:rPr lang="en-US" sz="2400" b="1">
                <a:ln>
                  <a:noFill/>
                </a:ln>
                <a:gradFill>
                  <a:gsLst>
                    <a:gs pos="0">
                      <a:srgbClr val="FF7A6C"/>
                    </a:gs>
                    <a:gs pos="75000">
                      <a:srgbClr val="E52D17"/>
                    </a:gs>
                    <a:gs pos="100000">
                      <a:srgbClr val="E30600"/>
                    </a:gs>
                  </a:gsLst>
                  <a:lin ang="5400000" scaled="0"/>
                </a:gradFill>
                <a:effectLst>
                  <a:outerShdw blurRad="50800" dist="39002" dir="5460000" algn="tl">
                    <a:srgbClr val="000000">
                      <a:alpha val="38000"/>
                    </a:srgbClr>
                  </a:outerShdw>
                </a:effectLst>
                <a:latin typeface="Book Antiqua"/>
                <a:ea typeface="Century Gothic"/>
                <a:cs typeface="Times New Roman"/>
              </a:rPr>
              <a:t>FPS – Bubble Tube Speed Lab</a:t>
            </a:r>
            <a:endParaRPr lang="en-US" sz="1100">
              <a:effectLst/>
              <a:latin typeface="Century Gothic"/>
              <a:ea typeface="Century Gothic"/>
              <a:cs typeface="Times New Roman"/>
            </a:endParaRPr>
          </a:p>
        </p:txBody>
      </p:sp>
    </p:spTree>
    <p:extLst>
      <p:ext uri="{BB962C8B-B14F-4D97-AF65-F5344CB8AC3E}">
        <p14:creationId xmlns:p14="http://schemas.microsoft.com/office/powerpoint/2010/main" val="3791561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57642058"/>
              </p:ext>
            </p:extLst>
          </p:nvPr>
        </p:nvGraphicFramePr>
        <p:xfrm>
          <a:off x="228600" y="381000"/>
          <a:ext cx="7924800" cy="4263136"/>
        </p:xfrm>
        <a:graphic>
          <a:graphicData uri="http://schemas.openxmlformats.org/drawingml/2006/table">
            <a:tbl>
              <a:tblPr firstRow="1" firstCol="1" bandRow="1">
                <a:tableStyleId>{72833802-FEF1-4C79-8D5D-14CF1EAF98D9}</a:tableStyleId>
              </a:tblPr>
              <a:tblGrid>
                <a:gridCol w="7924800"/>
              </a:tblGrid>
              <a:tr h="415432">
                <a:tc>
                  <a:txBody>
                    <a:bodyPr/>
                    <a:lstStyle/>
                    <a:p>
                      <a:pPr marL="0" marR="0" algn="ctr">
                        <a:lnSpc>
                          <a:spcPct val="115000"/>
                        </a:lnSpc>
                        <a:spcBef>
                          <a:spcPts val="0"/>
                        </a:spcBef>
                        <a:spcAft>
                          <a:spcPts val="0"/>
                        </a:spcAft>
                      </a:pPr>
                      <a:r>
                        <a:rPr lang="en-US" sz="2400" dirty="0">
                          <a:effectLst/>
                        </a:rPr>
                        <a:t>SAFETY</a:t>
                      </a:r>
                      <a:endParaRPr lang="en-US" sz="2000" dirty="0">
                        <a:effectLst/>
                        <a:latin typeface="Century Gothic"/>
                        <a:ea typeface="Century Gothic"/>
                        <a:cs typeface="Times New Roman"/>
                      </a:endParaRPr>
                    </a:p>
                  </a:txBody>
                  <a:tcPr marL="68580" marR="68580" marT="0" marB="0"/>
                </a:tc>
              </a:tr>
              <a:tr h="2861168">
                <a:tc>
                  <a:txBody>
                    <a:bodyPr/>
                    <a:lstStyle/>
                    <a:p>
                      <a:pPr marL="0" marR="0">
                        <a:lnSpc>
                          <a:spcPct val="115000"/>
                        </a:lnSpc>
                        <a:spcBef>
                          <a:spcPts val="1000"/>
                        </a:spcBef>
                        <a:spcAft>
                          <a:spcPts val="0"/>
                        </a:spcAft>
                      </a:pPr>
                      <a:r>
                        <a:rPr lang="en-US" sz="2400" dirty="0">
                          <a:effectLst/>
                        </a:rPr>
                        <a:t>Bubble tubes are fragile and anyone who breaks or damages a bubble tube will receive a ZERO on the lab, end of story. At all times while holding the bubble tube, have both hands on the tube with your hands far apart! DO NOT lean them against the wall or leave them unattended on the table. DO NOT use them in anyway other than what is specified for the lab.</a:t>
                      </a:r>
                      <a:endParaRPr lang="en-US" sz="2000" dirty="0">
                        <a:effectLst/>
                      </a:endParaRPr>
                    </a:p>
                    <a:p>
                      <a:pPr marL="0" marR="0">
                        <a:lnSpc>
                          <a:spcPct val="115000"/>
                        </a:lnSpc>
                        <a:spcBef>
                          <a:spcPts val="1000"/>
                        </a:spcBef>
                        <a:spcAft>
                          <a:spcPts val="0"/>
                        </a:spcAft>
                      </a:pPr>
                      <a:r>
                        <a:rPr lang="en-US" sz="2400" dirty="0">
                          <a:effectLst/>
                        </a:rPr>
                        <a:t>Careless behavior with the tubes will result in a ZERO.</a:t>
                      </a:r>
                      <a:br>
                        <a:rPr lang="en-US" sz="2400" dirty="0">
                          <a:effectLst/>
                        </a:rPr>
                      </a:br>
                      <a:endParaRPr lang="en-US" sz="2000" dirty="0">
                        <a:effectLst/>
                        <a:latin typeface="Century Gothic"/>
                        <a:ea typeface="Century Gothic"/>
                        <a:cs typeface="Times New Roman"/>
                      </a:endParaRPr>
                    </a:p>
                  </a:txBody>
                  <a:tcPr marL="68580" marR="68580" marT="0" marB="0"/>
                </a:tc>
              </a:tr>
            </a:tbl>
          </a:graphicData>
        </a:graphic>
      </p:graphicFrame>
      <p:pic>
        <p:nvPicPr>
          <p:cNvPr id="2050" name="Picture 2" descr="Image result for safety la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5902" y="4398589"/>
            <a:ext cx="2587625" cy="245941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no horseplay in the la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47800" y="4782871"/>
            <a:ext cx="2042823" cy="16908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4261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28060795"/>
              </p:ext>
            </p:extLst>
          </p:nvPr>
        </p:nvGraphicFramePr>
        <p:xfrm>
          <a:off x="228600" y="-43065"/>
          <a:ext cx="8534400" cy="7004304"/>
        </p:xfrm>
        <a:graphic>
          <a:graphicData uri="http://schemas.openxmlformats.org/drawingml/2006/table">
            <a:tbl>
              <a:tblPr firstRow="1" firstCol="1" bandRow="1">
                <a:tableStyleId>{72833802-FEF1-4C79-8D5D-14CF1EAF98D9}</a:tableStyleId>
              </a:tblPr>
              <a:tblGrid>
                <a:gridCol w="8534400"/>
              </a:tblGrid>
              <a:tr h="128905">
                <a:tc>
                  <a:txBody>
                    <a:bodyPr/>
                    <a:lstStyle/>
                    <a:p>
                      <a:pPr marL="0" marR="0" algn="ctr">
                        <a:lnSpc>
                          <a:spcPct val="115000"/>
                        </a:lnSpc>
                        <a:spcBef>
                          <a:spcPts val="0"/>
                        </a:spcBef>
                        <a:spcAft>
                          <a:spcPts val="0"/>
                        </a:spcAft>
                      </a:pPr>
                      <a:r>
                        <a:rPr lang="en-US" sz="2400" dirty="0">
                          <a:effectLst/>
                        </a:rPr>
                        <a:t>Bubble Tube lab</a:t>
                      </a:r>
                      <a:endParaRPr lang="en-US" sz="2000" dirty="0">
                        <a:effectLst/>
                        <a:latin typeface="Century Gothic"/>
                        <a:ea typeface="Century Gothic"/>
                        <a:cs typeface="Times New Roman"/>
                      </a:endParaRPr>
                    </a:p>
                  </a:txBody>
                  <a:tcPr marL="68580" marR="68580" marT="0" marB="0" anchor="ctr"/>
                </a:tc>
              </a:tr>
              <a:tr h="496570">
                <a:tc>
                  <a:txBody>
                    <a:bodyPr/>
                    <a:lstStyle/>
                    <a:p>
                      <a:pPr marL="0" marR="0" algn="ctr">
                        <a:lnSpc>
                          <a:spcPct val="150000"/>
                        </a:lnSpc>
                        <a:spcBef>
                          <a:spcPts val="1000"/>
                        </a:spcBef>
                        <a:spcAft>
                          <a:spcPts val="0"/>
                        </a:spcAft>
                      </a:pPr>
                      <a:r>
                        <a:rPr lang="en-US" sz="1400" u="sng" dirty="0">
                          <a:effectLst/>
                        </a:rPr>
                        <a:t>Materials</a:t>
                      </a:r>
                      <a:r>
                        <a:rPr lang="en-US" sz="1400" dirty="0">
                          <a:effectLst/>
                        </a:rPr>
                        <a:t>     </a:t>
                      </a:r>
                      <a:br>
                        <a:rPr lang="en-US" sz="1400" dirty="0">
                          <a:effectLst/>
                        </a:rPr>
                      </a:br>
                      <a:r>
                        <a:rPr lang="en-US" sz="1400" dirty="0">
                          <a:effectLst/>
                        </a:rPr>
                        <a:t>-stopwatch            -red tube              -blue tube           -green tube        -meter stick</a:t>
                      </a:r>
                      <a:endParaRPr lang="en-US" sz="2000" dirty="0">
                        <a:effectLst/>
                        <a:latin typeface="Century Gothic"/>
                        <a:ea typeface="Century Gothic"/>
                        <a:cs typeface="Times New Roman"/>
                      </a:endParaRPr>
                    </a:p>
                  </a:txBody>
                  <a:tcPr marL="68580" marR="68580" marT="0" marB="0" anchor="ctr"/>
                </a:tc>
              </a:tr>
              <a:tr h="1273810">
                <a:tc>
                  <a:txBody>
                    <a:bodyPr/>
                    <a:lstStyle/>
                    <a:p>
                      <a:pPr marL="457200" marR="0">
                        <a:lnSpc>
                          <a:spcPct val="150000"/>
                        </a:lnSpc>
                        <a:spcBef>
                          <a:spcPts val="0"/>
                        </a:spcBef>
                        <a:spcAft>
                          <a:spcPts val="0"/>
                        </a:spcAft>
                      </a:pPr>
                      <a:r>
                        <a:rPr lang="en-US" sz="2000" u="sng" dirty="0">
                          <a:effectLst/>
                        </a:rPr>
                        <a:t>Procedure</a:t>
                      </a:r>
                      <a:endParaRPr lang="en-US" sz="2000" dirty="0">
                        <a:effectLst/>
                      </a:endParaRPr>
                    </a:p>
                    <a:p>
                      <a:pPr marL="342900" marR="0" lvl="0" indent="-342900">
                        <a:lnSpc>
                          <a:spcPct val="150000"/>
                        </a:lnSpc>
                        <a:spcBef>
                          <a:spcPts val="0"/>
                        </a:spcBef>
                        <a:spcAft>
                          <a:spcPts val="0"/>
                        </a:spcAft>
                        <a:buFont typeface="+mj-lt"/>
                        <a:buAutoNum type="arabicPeriod"/>
                      </a:pPr>
                      <a:r>
                        <a:rPr lang="en-US" sz="2000" dirty="0">
                          <a:effectLst/>
                        </a:rPr>
                        <a:t>Measure the length of each tape mark on each tube.</a:t>
                      </a:r>
                    </a:p>
                    <a:p>
                      <a:pPr marL="342900" marR="0" lvl="0" indent="-342900">
                        <a:lnSpc>
                          <a:spcPct val="150000"/>
                        </a:lnSpc>
                        <a:spcBef>
                          <a:spcPts val="0"/>
                        </a:spcBef>
                        <a:spcAft>
                          <a:spcPts val="0"/>
                        </a:spcAft>
                        <a:buFont typeface="+mj-lt"/>
                        <a:buAutoNum type="arabicPeriod"/>
                      </a:pPr>
                      <a:r>
                        <a:rPr lang="en-US" sz="2000" dirty="0">
                          <a:effectLst/>
                        </a:rPr>
                        <a:t>Select a tube to start with. One person should hold the tube with both hands far apart at all times.</a:t>
                      </a:r>
                    </a:p>
                    <a:p>
                      <a:pPr marL="342900" marR="0" lvl="0" indent="-342900">
                        <a:lnSpc>
                          <a:spcPct val="150000"/>
                        </a:lnSpc>
                        <a:spcBef>
                          <a:spcPts val="0"/>
                        </a:spcBef>
                        <a:spcAft>
                          <a:spcPts val="0"/>
                        </a:spcAft>
                        <a:buFont typeface="+mj-lt"/>
                        <a:buAutoNum type="arabicPeriod"/>
                      </a:pPr>
                      <a:r>
                        <a:rPr lang="en-US" sz="2000" dirty="0">
                          <a:effectLst/>
                        </a:rPr>
                        <a:t>Hold the tube so that the bubble is at the bottom end of the tube.</a:t>
                      </a:r>
                    </a:p>
                    <a:p>
                      <a:pPr marL="342900" marR="0" lvl="0" indent="-342900">
                        <a:lnSpc>
                          <a:spcPct val="150000"/>
                        </a:lnSpc>
                        <a:spcBef>
                          <a:spcPts val="0"/>
                        </a:spcBef>
                        <a:spcAft>
                          <a:spcPts val="0"/>
                        </a:spcAft>
                        <a:buFont typeface="+mj-lt"/>
                        <a:buAutoNum type="arabicPeriod"/>
                      </a:pPr>
                      <a:r>
                        <a:rPr lang="en-US" sz="2000" dirty="0">
                          <a:effectLst/>
                        </a:rPr>
                        <a:t>The group members should be timing with the stopwatch, watching the bubble, and recording the times. When the group is ready to time, they should hold the tube upright, with the bubble at the bottom and start the stopwatch.</a:t>
                      </a:r>
                    </a:p>
                    <a:p>
                      <a:pPr marL="342900" marR="0" lvl="0" indent="-342900">
                        <a:lnSpc>
                          <a:spcPct val="150000"/>
                        </a:lnSpc>
                        <a:spcBef>
                          <a:spcPts val="0"/>
                        </a:spcBef>
                        <a:spcAft>
                          <a:spcPts val="0"/>
                        </a:spcAft>
                        <a:buFont typeface="+mj-lt"/>
                        <a:buAutoNum type="arabicPeriod"/>
                      </a:pPr>
                      <a:r>
                        <a:rPr lang="en-US" sz="2000" dirty="0" smtClean="0">
                          <a:effectLst/>
                        </a:rPr>
                        <a:t>When </a:t>
                      </a:r>
                      <a:r>
                        <a:rPr lang="en-US" sz="2000" dirty="0">
                          <a:effectLst/>
                        </a:rPr>
                        <a:t>the bottom of the bubble passes the first mark, stop the timers. Record the time. Record the distance to the first mark. Do this for all 4 marks on the tubes.</a:t>
                      </a:r>
                    </a:p>
                    <a:p>
                      <a:pPr marL="342900" marR="0" lvl="0" indent="-342900">
                        <a:lnSpc>
                          <a:spcPct val="150000"/>
                        </a:lnSpc>
                        <a:spcBef>
                          <a:spcPts val="0"/>
                        </a:spcBef>
                        <a:spcAft>
                          <a:spcPts val="0"/>
                        </a:spcAft>
                        <a:buFont typeface="+mj-lt"/>
                        <a:buAutoNum type="arabicPeriod"/>
                      </a:pPr>
                      <a:r>
                        <a:rPr lang="en-US" sz="2000" dirty="0">
                          <a:effectLst/>
                        </a:rPr>
                        <a:t>Repeat two trials for each color tube.</a:t>
                      </a:r>
                      <a:endParaRPr lang="en-US" sz="2000" dirty="0">
                        <a:effectLst/>
                        <a:latin typeface="Century Gothic"/>
                        <a:ea typeface="Century Gothic"/>
                        <a:cs typeface="Times New Roman"/>
                      </a:endParaRPr>
                    </a:p>
                  </a:txBody>
                  <a:tcPr marL="68580" marR="68580" marT="0" marB="0" anchor="ctr"/>
                </a:tc>
              </a:tr>
            </a:tbl>
          </a:graphicData>
        </a:graphic>
      </p:graphicFrame>
      <p:sp>
        <p:nvSpPr>
          <p:cNvPr id="5" name="Rectangle 4"/>
          <p:cNvSpPr/>
          <p:nvPr/>
        </p:nvSpPr>
        <p:spPr>
          <a:xfrm>
            <a:off x="609600" y="1524000"/>
            <a:ext cx="7924800" cy="5257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81891" y="2895600"/>
            <a:ext cx="7924800" cy="5257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02673" y="5181600"/>
            <a:ext cx="7924800" cy="5257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8430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878827083"/>
              </p:ext>
            </p:extLst>
          </p:nvPr>
        </p:nvGraphicFramePr>
        <p:xfrm>
          <a:off x="609600" y="457200"/>
          <a:ext cx="7924800" cy="4179824"/>
        </p:xfrm>
        <a:graphic>
          <a:graphicData uri="http://schemas.openxmlformats.org/drawingml/2006/table">
            <a:tbl>
              <a:tblPr firstRow="1" firstCol="1" bandRow="1">
                <a:tableStyleId>{72833802-FEF1-4C79-8D5D-14CF1EAF98D9}</a:tableStyleId>
              </a:tblPr>
              <a:tblGrid>
                <a:gridCol w="7924800"/>
              </a:tblGrid>
              <a:tr h="415432">
                <a:tc>
                  <a:txBody>
                    <a:bodyPr/>
                    <a:lstStyle/>
                    <a:p>
                      <a:pPr marL="0" marR="0" algn="ctr">
                        <a:lnSpc>
                          <a:spcPct val="115000"/>
                        </a:lnSpc>
                        <a:spcBef>
                          <a:spcPts val="0"/>
                        </a:spcBef>
                        <a:spcAft>
                          <a:spcPts val="0"/>
                        </a:spcAft>
                      </a:pPr>
                      <a:r>
                        <a:rPr lang="en-US" sz="3200" dirty="0" smtClean="0">
                          <a:effectLst/>
                          <a:latin typeface="+mn-lt"/>
                          <a:ea typeface="+mn-ea"/>
                          <a:cs typeface="+mn-cs"/>
                        </a:rPr>
                        <a:t>When</a:t>
                      </a:r>
                      <a:r>
                        <a:rPr lang="en-US" sz="3200" baseline="0" dirty="0" smtClean="0">
                          <a:effectLst/>
                          <a:latin typeface="+mn-lt"/>
                          <a:ea typeface="+mn-ea"/>
                          <a:cs typeface="+mn-cs"/>
                        </a:rPr>
                        <a:t> you’re done with data…</a:t>
                      </a:r>
                      <a:endParaRPr lang="en-US" sz="2800" dirty="0">
                        <a:effectLst/>
                        <a:latin typeface="Century Gothic"/>
                        <a:ea typeface="Century Gothic"/>
                        <a:cs typeface="Times New Roman"/>
                      </a:endParaRPr>
                    </a:p>
                  </a:txBody>
                  <a:tcPr marL="68580" marR="68580" marT="0" marB="0"/>
                </a:tc>
              </a:tr>
              <a:tr h="2861168">
                <a:tc>
                  <a:txBody>
                    <a:bodyPr/>
                    <a:lstStyle/>
                    <a:p>
                      <a:pPr marL="0" marR="0">
                        <a:lnSpc>
                          <a:spcPct val="115000"/>
                        </a:lnSpc>
                        <a:spcBef>
                          <a:spcPts val="1000"/>
                        </a:spcBef>
                        <a:spcAft>
                          <a:spcPts val="0"/>
                        </a:spcAft>
                      </a:pPr>
                      <a:r>
                        <a:rPr lang="en-US" sz="3200" dirty="0" smtClean="0">
                          <a:effectLst/>
                        </a:rPr>
                        <a:t>Work in your groups on the graphs and analysis questions.</a:t>
                      </a:r>
                    </a:p>
                    <a:p>
                      <a:pPr marL="0" marR="0">
                        <a:lnSpc>
                          <a:spcPct val="115000"/>
                        </a:lnSpc>
                        <a:spcBef>
                          <a:spcPts val="1000"/>
                        </a:spcBef>
                        <a:spcAft>
                          <a:spcPts val="0"/>
                        </a:spcAft>
                      </a:pPr>
                      <a:r>
                        <a:rPr lang="en-US" sz="3200" dirty="0" smtClean="0">
                          <a:effectLst/>
                        </a:rPr>
                        <a:t>Independently</a:t>
                      </a:r>
                      <a:r>
                        <a:rPr lang="en-US" sz="3200" baseline="0" dirty="0" smtClean="0">
                          <a:effectLst/>
                        </a:rPr>
                        <a:t> answer and turn in the exit ticket.</a:t>
                      </a:r>
                    </a:p>
                    <a:p>
                      <a:pPr marL="0" marR="0">
                        <a:lnSpc>
                          <a:spcPct val="115000"/>
                        </a:lnSpc>
                        <a:spcBef>
                          <a:spcPts val="1000"/>
                        </a:spcBef>
                        <a:spcAft>
                          <a:spcPts val="0"/>
                        </a:spcAft>
                      </a:pPr>
                      <a:r>
                        <a:rPr lang="en-US" sz="3200" baseline="0" dirty="0" smtClean="0">
                          <a:effectLst/>
                        </a:rPr>
                        <a:t>If you finish with everything, work on the speed problems in the Weekly Packet.</a:t>
                      </a:r>
                      <a:endParaRPr lang="en-US" sz="2800" dirty="0">
                        <a:effectLst/>
                      </a:endParaRPr>
                    </a:p>
                  </a:txBody>
                  <a:tcPr marL="68580" marR="68580" marT="0" marB="0"/>
                </a:tc>
              </a:tr>
            </a:tbl>
          </a:graphicData>
        </a:graphic>
      </p:graphicFrame>
      <p:pic>
        <p:nvPicPr>
          <p:cNvPr id="4098" name="Picture 2" descr="Image result for exit ticke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4598822"/>
            <a:ext cx="2664125" cy="2259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1736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311</Words>
  <Application>Microsoft Office PowerPoint</Application>
  <PresentationFormat>On-screen Show (4:3)</PresentationFormat>
  <Paragraphs>23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dc:creator>
  <cp:lastModifiedBy>Perry, Juliet</cp:lastModifiedBy>
  <cp:revision>2</cp:revision>
  <dcterms:created xsi:type="dcterms:W3CDTF">2016-09-17T18:13:15Z</dcterms:created>
  <dcterms:modified xsi:type="dcterms:W3CDTF">2016-09-19T14:41:44Z</dcterms:modified>
</cp:coreProperties>
</file>