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03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4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2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272" r:id="rId44"/>
    <p:sldId id="305" r:id="rId45"/>
    <p:sldId id="306" r:id="rId46"/>
    <p:sldId id="307" r:id="rId47"/>
    <p:sldId id="308" r:id="rId48"/>
    <p:sldId id="309" r:id="rId4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E1C0C-CF8A-467D-86F9-664146A4202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D4CB0-08EB-43B9-9765-655CC06D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4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0DF34-E81B-4BA1-B399-1F7B7A1EE51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84BA-B850-4ECB-AC9B-2A05746A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0DFB6363-C334-4F44-B83A-655486D3D806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0DFB6363-C334-4F44-B83A-655486D3D806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692855-9433-482D-8FD0-6B345D916655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D0DC4045-C503-4002-9B06-DF73D3017EFA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>
              <a:spcBef>
                <a:spcPct val="0"/>
              </a:spcBef>
            </a:pPr>
            <a:fld id="{D96A7240-6045-4C8D-AF72-C9220423407E}" type="slidenum">
              <a:rPr lang="en-US" altLang="en-US">
                <a:solidFill>
                  <a:prstClr val="black"/>
                </a:solidFill>
                <a:ea typeface="Geneva" pitchFamily="-107" charset="-128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prstClr val="black"/>
              </a:solidFill>
              <a:ea typeface="Geneva" pitchFamily="-107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186FF9-A905-4553-994D-1CF577031635}" type="slidenum">
              <a:rPr lang="en-US" altLang="en-US" sz="1200">
                <a:solidFill>
                  <a:prstClr val="black"/>
                </a:solidFill>
              </a:rPr>
              <a:pPr/>
              <a:t>24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35" indent="-285744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977" indent="-228596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168" indent="-228596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359" indent="-228596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550" indent="-22859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741" indent="-22859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932" indent="-22859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122" indent="-22859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98FF628E-AC46-4B94-8D17-F6EF608FBBC9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42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0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8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AC0C-1CAF-4DC2-AD1C-07F67523BAF6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30CA-2E7C-485F-896E-73741D28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Bi0rUNV8mEw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Let’s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role do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electrons</a:t>
            </a:r>
            <a:r>
              <a:rPr lang="en-US" dirty="0" smtClean="0"/>
              <a:t> play in the behavior of an atom?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you figure out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valence</a:t>
            </a:r>
            <a:r>
              <a:rPr lang="en-US" dirty="0" smtClean="0"/>
              <a:t> electrons? And what are they?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octet</a:t>
            </a:r>
            <a:r>
              <a:rPr lang="en-US" dirty="0" smtClean="0"/>
              <a:t> and how would an atom get one?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happens when an atom of an element has a different number of electrons?</a:t>
            </a:r>
          </a:p>
          <a:p>
            <a:pPr marL="514350" indent="-514350">
              <a:buAutoNum type="arabicPeriod"/>
            </a:pPr>
            <a:r>
              <a:rPr lang="en-US" dirty="0" smtClean="0"/>
              <a:t>Using the periodic table, where are the metals? Nonmetals? Metalloids?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057650" cy="35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405312" cy="427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857625" cy="37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26258" y="2967335"/>
            <a:ext cx="16914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800" y="3733800"/>
            <a:ext cx="381000" cy="341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4400" y="2967335"/>
            <a:ext cx="381000" cy="341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88108" y="3733800"/>
            <a:ext cx="381000" cy="341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solidFill>
                  <a:srgbClr val="BC010F"/>
                </a:solidFill>
              </a:rPr>
              <a:t>11. What is a Chemical Bond?</a:t>
            </a:r>
            <a:endParaRPr lang="en-US" altLang="en-US" sz="4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solidFill>
                  <a:srgbClr val="FF0000"/>
                </a:solidFill>
              </a:rPr>
              <a:t>the joining of atoms to form new substances</a:t>
            </a:r>
            <a:r>
              <a:rPr lang="en-US" altLang="en-US" sz="3200" dirty="0" smtClean="0"/>
              <a:t>.  The properties of these new substances are different from the properties of the original elements.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i="1" dirty="0" smtClean="0"/>
              <a:t>What are all atoms trying to achieve?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   All atoms trying to achieve a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stable octet.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317487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</a:t>
            </a:r>
            <a:r>
              <a:rPr lang="en-US" altLang="en-US" sz="44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Describe the Octet rule.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Atoms strive to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have 8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valance electrons.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(except H and He)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 smtClean="0"/>
              <a:t>3) How do atoms fulfill the Octet Rule?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toms will lose, gain, or share electrons.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733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695576" cy="134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909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Law of Electric Charges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1626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618637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Things that are negatively </a:t>
            </a:r>
            <a:r>
              <a:rPr lang="en-US" b="1" dirty="0"/>
              <a:t>charged</a:t>
            </a:r>
            <a:r>
              <a:rPr lang="en-US" dirty="0"/>
              <a:t> and things that are </a:t>
            </a:r>
            <a:r>
              <a:rPr lang="en-US" dirty="0" smtClean="0"/>
              <a:t>positively </a:t>
            </a:r>
            <a:r>
              <a:rPr lang="en-US" b="1" dirty="0" smtClean="0"/>
              <a:t>charged</a:t>
            </a:r>
            <a:r>
              <a:rPr lang="en-US" dirty="0"/>
              <a:t> pull on (attract) each other. This makes electrons and protons stick together to form atoms. Things that have the same </a:t>
            </a:r>
            <a:r>
              <a:rPr lang="en-US" b="1" dirty="0"/>
              <a:t>charge</a:t>
            </a:r>
            <a:r>
              <a:rPr lang="en-US" dirty="0"/>
              <a:t> push each other away (they repel each other). This is called the </a:t>
            </a:r>
            <a:r>
              <a:rPr lang="en-US" b="1" dirty="0"/>
              <a:t>Law</a:t>
            </a:r>
            <a:r>
              <a:rPr lang="en-US" dirty="0"/>
              <a:t> </a:t>
            </a:r>
            <a:r>
              <a:rPr lang="en-US" dirty="0" smtClean="0"/>
              <a:t>of </a:t>
            </a:r>
            <a:r>
              <a:rPr lang="en-US" b="1" dirty="0" smtClean="0"/>
              <a:t>Charges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828800" y="2057400"/>
            <a:ext cx="762000" cy="6858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133600"/>
            <a:ext cx="762000" cy="6858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0" y="2133600"/>
            <a:ext cx="762000" cy="6858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nd" pitchFamily="1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623" y="5029200"/>
            <a:ext cx="8285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Now, put it in your own words.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7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1143000"/>
          </a:xfrm>
        </p:spPr>
        <p:txBody>
          <a:bodyPr/>
          <a:lstStyle/>
          <a:p>
            <a:pPr algn="l"/>
            <a:r>
              <a:rPr lang="en-US" sz="4800" dirty="0" smtClean="0"/>
              <a:t>15. What is </a:t>
            </a:r>
            <a:r>
              <a:rPr lang="en-US" sz="4800" dirty="0" smtClean="0"/>
              <a:t>a charge?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for an element to become stable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39197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762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5400" b="1" u="sng" dirty="0" smtClean="0"/>
              <a:t>16. How is an ionic bond formed?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53275" y="1447800"/>
            <a:ext cx="76787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C00000"/>
                </a:solidFill>
                <a:latin typeface="Tahoma" pitchFamily="34" charset="0"/>
              </a:rPr>
              <a:t>A</a:t>
            </a:r>
            <a:r>
              <a:rPr lang="en-US" altLang="en-US" sz="40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4000" b="1" dirty="0" smtClean="0">
                <a:solidFill>
                  <a:schemeClr val="accent2"/>
                </a:solidFill>
                <a:latin typeface="Tahoma" pitchFamily="34" charset="0"/>
              </a:rPr>
              <a:t>nonmetal </a:t>
            </a:r>
            <a:r>
              <a:rPr lang="en-US" altLang="en-US" sz="4000" b="1" dirty="0" smtClean="0">
                <a:solidFill>
                  <a:srgbClr val="C00000"/>
                </a:solidFill>
                <a:latin typeface="Tahoma" pitchFamily="34" charset="0"/>
              </a:rPr>
              <a:t>takes electron(s)</a:t>
            </a:r>
            <a:endParaRPr lang="en-US" altLang="en-US" sz="40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C00000"/>
                </a:solidFill>
                <a:latin typeface="Tahoma" pitchFamily="34" charset="0"/>
              </a:rPr>
              <a:t>from an atom of a</a:t>
            </a:r>
            <a:r>
              <a:rPr lang="en-US" altLang="en-US" sz="40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en-US" sz="4000" b="1" dirty="0" smtClean="0">
                <a:solidFill>
                  <a:srgbClr val="3333CC"/>
                </a:solidFill>
                <a:latin typeface="Tahoma" pitchFamily="34" charset="0"/>
              </a:rPr>
              <a:t>metal</a:t>
            </a:r>
            <a:endParaRPr lang="en-US" altLang="en-US" sz="4000" b="1" dirty="0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7927" y="2809339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ahoma" pitchFamily="34" charset="0"/>
              </a:rPr>
              <a:t>a. What’s </a:t>
            </a:r>
            <a:r>
              <a:rPr lang="en-US" altLang="en-US" sz="2800" b="1" dirty="0">
                <a:solidFill>
                  <a:srgbClr val="000000"/>
                </a:solidFill>
                <a:latin typeface="Tahoma" pitchFamily="34" charset="0"/>
              </a:rPr>
              <a:t>the a</a:t>
            </a:r>
            <a:r>
              <a:rPr lang="en-US" altLang="en-US" sz="2800" b="1" dirty="0" smtClean="0">
                <a:solidFill>
                  <a:srgbClr val="000000"/>
                </a:solidFill>
                <a:latin typeface="Tahoma" pitchFamily="34" charset="0"/>
              </a:rPr>
              <a:t>ction happening in an ionic bond?  </a:t>
            </a:r>
            <a:endParaRPr lang="en-US" altLang="en-US" sz="28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ahoma" pitchFamily="34" charset="0"/>
              </a:rPr>
              <a:t>Transferring of Electrons</a:t>
            </a:r>
          </a:p>
        </p:txBody>
      </p:sp>
    </p:spTree>
    <p:extLst>
      <p:ext uri="{BB962C8B-B14F-4D97-AF65-F5344CB8AC3E}">
        <p14:creationId xmlns:p14="http://schemas.microsoft.com/office/powerpoint/2010/main" val="13683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DAA6B0-C751-4BF4-95CB-FA4700606F0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itchFamily="34" charset="0"/>
              </a:rPr>
              <a:t>Metals and Nonmetals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/>
          <a:stretch>
            <a:fillRect/>
          </a:stretch>
        </p:blipFill>
        <p:spPr bwMode="auto">
          <a:xfrm>
            <a:off x="152400" y="1219201"/>
            <a:ext cx="8991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3505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1. What are valence electrons?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How can you figure out valence electrons?</a:t>
            </a:r>
            <a:endParaRPr lang="en-US" dirty="0"/>
          </a:p>
        </p:txBody>
      </p:sp>
      <p:pic>
        <p:nvPicPr>
          <p:cNvPr id="4" name="Picture 3" descr="http://duch.sd57.bc.ca/~rmcleod/Chemists_Corner/Bohr_Carbon_Ion_files/Carb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60" y="4227513"/>
            <a:ext cx="2717483" cy="26304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5154" y="2362200"/>
            <a:ext cx="819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Electrons in outermost shell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65593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 number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onic_bond_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8529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17. What two types of elements form ionic bonds?</a:t>
            </a:r>
          </a:p>
        </p:txBody>
      </p:sp>
      <p:pic>
        <p:nvPicPr>
          <p:cNvPr id="7171" name="Picture 3" descr="C:\Documents and Settings\tpol\My Documents\My Pictures\Molecular Shapes\Ionic Bond Form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4" y="4267200"/>
            <a:ext cx="4983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638799" y="3771900"/>
            <a:ext cx="10572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Metal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133599" y="3695700"/>
            <a:ext cx="13620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3333CC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Non-Metal</a:t>
            </a:r>
          </a:p>
        </p:txBody>
      </p:sp>
    </p:spTree>
    <p:extLst>
      <p:ext uri="{BB962C8B-B14F-4D97-AF65-F5344CB8AC3E}">
        <p14:creationId xmlns:p14="http://schemas.microsoft.com/office/powerpoint/2010/main" val="30030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9125" y="1620838"/>
            <a:ext cx="776446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u="sng" dirty="0">
                <a:solidFill>
                  <a:srgbClr val="3333CC"/>
                </a:solidFill>
                <a:latin typeface="Arial" charset="0"/>
              </a:rPr>
              <a:t>ION</a:t>
            </a:r>
            <a:r>
              <a:rPr lang="en-US" altLang="en-US" sz="4400" b="1" dirty="0">
                <a:solidFill>
                  <a:srgbClr val="000000"/>
                </a:solidFill>
                <a:latin typeface="Arial" charset="0"/>
              </a:rPr>
              <a:t> – any atom with more 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Arial" charset="0"/>
              </a:rPr>
              <a:t>less electrons that it 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Arial" charset="0"/>
              </a:rPr>
              <a:t>supposed to have*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9455" y="974506"/>
            <a:ext cx="82638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18. What particles form ionic bonds?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9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2"/>
          <a:stretch>
            <a:fillRect/>
          </a:stretch>
        </p:blipFill>
        <p:spPr bwMode="auto">
          <a:xfrm>
            <a:off x="4800600" y="1715478"/>
            <a:ext cx="3244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19600" y="60960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" pitchFamily="-107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itchFamily="-107" charset="0"/>
                <a:ea typeface="Geneva" pitchFamily="-107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ea typeface="Geneva" pitchFamily="-107" charset="-128"/>
              </a:rPr>
              <a:t>Anion (-)	   Cation (+)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ea typeface="Geneva" pitchFamily="-10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09" y="69756"/>
            <a:ext cx="57345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19.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What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 the components of an ionic bond?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0309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324081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 sz="4000" b="1" u="sng" dirty="0" smtClean="0"/>
              <a:t>20. List some characteristics of substances formed with ionic bonds.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229600" cy="5410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Crystalline structure</a:t>
            </a:r>
            <a:endParaRPr lang="en-US" altLang="en-US" sz="4400" b="1" dirty="0" smtClean="0"/>
          </a:p>
          <a:p>
            <a:pPr eaLnBrk="1" hangingPunct="1"/>
            <a:r>
              <a:rPr lang="en-US" altLang="en-US" sz="4400" b="1" dirty="0">
                <a:solidFill>
                  <a:srgbClr val="C00000"/>
                </a:solidFill>
              </a:rPr>
              <a:t>S</a:t>
            </a:r>
            <a:r>
              <a:rPr lang="en-US" altLang="en-US" sz="4400" b="1" dirty="0" smtClean="0">
                <a:solidFill>
                  <a:srgbClr val="C00000"/>
                </a:solidFill>
              </a:rPr>
              <a:t>trongly bonded</a:t>
            </a:r>
            <a:endParaRPr lang="en-US" altLang="en-US" sz="4400" b="1" dirty="0" smtClean="0"/>
          </a:p>
          <a:p>
            <a:pPr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Rigid</a:t>
            </a:r>
            <a:endParaRPr lang="en-US" altLang="en-US" sz="4400" b="1" dirty="0" smtClean="0"/>
          </a:p>
          <a:p>
            <a:pPr eaLnBrk="1" hangingPunct="1"/>
            <a:r>
              <a:rPr lang="en-US" altLang="en-US" sz="4400" b="1" dirty="0" smtClean="0">
                <a:solidFill>
                  <a:srgbClr val="C00000"/>
                </a:solidFill>
              </a:rPr>
              <a:t>High melting points</a:t>
            </a:r>
            <a:endParaRPr lang="en-US" altLang="en-US" sz="44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44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 smtClean="0"/>
              <a:t>13) What is the name for an ion with a positive charge?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828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chemeClr val="accent2"/>
                </a:solidFill>
              </a:rPr>
              <a:t>Metals</a:t>
            </a:r>
            <a:r>
              <a:rPr lang="en-US" altLang="en-US" sz="4000" b="1" dirty="0" smtClean="0"/>
              <a:t> will tend to lose electrons and become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i="1" dirty="0" smtClean="0">
                <a:solidFill>
                  <a:srgbClr val="000066"/>
                </a:solidFill>
              </a:rPr>
              <a:t>POSITIVE </a:t>
            </a:r>
            <a:r>
              <a:rPr lang="en-US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CATIONS</a:t>
            </a:r>
            <a:endParaRPr lang="en-US" alt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28600" y="4343400"/>
            <a:ext cx="2676525" cy="2232025"/>
            <a:chOff x="378" y="2688"/>
            <a:chExt cx="1686" cy="1406"/>
          </a:xfrm>
        </p:grpSpPr>
        <p:sp>
          <p:nvSpPr>
            <p:cNvPr id="923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872" y="2688"/>
              <a:ext cx="14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+</a:t>
              </a:r>
            </a:p>
          </p:txBody>
        </p:sp>
        <p:sp>
          <p:nvSpPr>
            <p:cNvPr id="923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824" y="3360"/>
              <a:ext cx="240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-</a:t>
              </a:r>
            </a:p>
          </p:txBody>
        </p:sp>
        <p:grpSp>
          <p:nvGrpSpPr>
            <p:cNvPr id="9238" name="Group 7"/>
            <p:cNvGrpSpPr>
              <a:grpSpLocks/>
            </p:cNvGrpSpPr>
            <p:nvPr/>
          </p:nvGrpSpPr>
          <p:grpSpPr bwMode="auto">
            <a:xfrm>
              <a:off x="378" y="2880"/>
              <a:ext cx="1548" cy="1214"/>
              <a:chOff x="378" y="2880"/>
              <a:chExt cx="1548" cy="1214"/>
            </a:xfrm>
          </p:grpSpPr>
          <p:sp>
            <p:nvSpPr>
              <p:cNvPr id="9239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52" y="2880"/>
                <a:ext cx="672" cy="8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11 p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11 e</a:t>
                </a:r>
              </a:p>
            </p:txBody>
          </p:sp>
          <p:grpSp>
            <p:nvGrpSpPr>
              <p:cNvPr id="9240" name="Group 9"/>
              <p:cNvGrpSpPr>
                <a:grpSpLocks/>
              </p:cNvGrpSpPr>
              <p:nvPr/>
            </p:nvGrpSpPr>
            <p:grpSpPr bwMode="auto">
              <a:xfrm>
                <a:off x="378" y="2976"/>
                <a:ext cx="1548" cy="1118"/>
                <a:chOff x="378" y="2976"/>
                <a:chExt cx="1548" cy="1118"/>
              </a:xfrm>
            </p:grpSpPr>
            <p:sp>
              <p:nvSpPr>
                <p:cNvPr id="9241" name="WordArt 1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84" y="2976"/>
                  <a:ext cx="720" cy="7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latin typeface="Arial Black"/>
                    </a:rPr>
                    <a:t>Na</a:t>
                  </a:r>
                </a:p>
              </p:txBody>
            </p:sp>
            <p:sp>
              <p:nvSpPr>
                <p:cNvPr id="924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8" y="3863"/>
                  <a:ext cx="1548" cy="23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800" b="1">
                      <a:solidFill>
                        <a:srgbClr val="000000"/>
                      </a:solidFill>
                      <a:latin typeface="Arial" charset="0"/>
                    </a:rPr>
                    <a:t>Normal sodium atom</a:t>
                  </a:r>
                </a:p>
              </p:txBody>
            </p:sp>
          </p:grpSp>
        </p:grp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3095625" y="4572000"/>
            <a:ext cx="2190750" cy="1981200"/>
            <a:chOff x="1950" y="2832"/>
            <a:chExt cx="1380" cy="1248"/>
          </a:xfrm>
        </p:grpSpPr>
        <p:grpSp>
          <p:nvGrpSpPr>
            <p:cNvPr id="9231" name="Group 13"/>
            <p:cNvGrpSpPr>
              <a:grpSpLocks/>
            </p:cNvGrpSpPr>
            <p:nvPr/>
          </p:nvGrpSpPr>
          <p:grpSpPr bwMode="auto">
            <a:xfrm>
              <a:off x="2160" y="2832"/>
              <a:ext cx="960" cy="816"/>
              <a:chOff x="2160" y="2832"/>
              <a:chExt cx="960" cy="816"/>
            </a:xfrm>
          </p:grpSpPr>
          <p:sp>
            <p:nvSpPr>
              <p:cNvPr id="9233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60" y="3120"/>
                <a:ext cx="192" cy="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-</a:t>
                </a:r>
              </a:p>
            </p:txBody>
          </p:sp>
          <p:sp>
            <p:nvSpPr>
              <p:cNvPr id="9234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48" y="2832"/>
                <a:ext cx="384" cy="8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1e</a:t>
                </a:r>
              </a:p>
            </p:txBody>
          </p:sp>
          <p:sp>
            <p:nvSpPr>
              <p:cNvPr id="9235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2832"/>
                <a:ext cx="240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-</a:t>
                </a:r>
              </a:p>
            </p:txBody>
          </p:sp>
        </p:grpSp>
        <p:sp>
          <p:nvSpPr>
            <p:cNvPr id="9232" name="Text Box 17"/>
            <p:cNvSpPr txBox="1">
              <a:spLocks noChangeArrowheads="1"/>
            </p:cNvSpPr>
            <p:nvPr/>
          </p:nvSpPr>
          <p:spPr bwMode="auto">
            <a:xfrm>
              <a:off x="1950" y="3849"/>
              <a:ext cx="1380" cy="2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loses one electron</a:t>
              </a:r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5029200" y="4267200"/>
            <a:ext cx="3733800" cy="2232025"/>
            <a:chOff x="3168" y="2688"/>
            <a:chExt cx="2352" cy="1406"/>
          </a:xfrm>
        </p:grpSpPr>
        <p:sp>
          <p:nvSpPr>
            <p:cNvPr id="922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168" y="3216"/>
              <a:ext cx="43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 Black"/>
                </a:rPr>
                <a:t>=</a:t>
              </a:r>
            </a:p>
          </p:txBody>
        </p:sp>
        <p:grpSp>
          <p:nvGrpSpPr>
            <p:cNvPr id="9224" name="Group 20"/>
            <p:cNvGrpSpPr>
              <a:grpSpLocks/>
            </p:cNvGrpSpPr>
            <p:nvPr/>
          </p:nvGrpSpPr>
          <p:grpSpPr bwMode="auto">
            <a:xfrm>
              <a:off x="3498" y="2688"/>
              <a:ext cx="2022" cy="1406"/>
              <a:chOff x="3498" y="2688"/>
              <a:chExt cx="2022" cy="1406"/>
            </a:xfrm>
          </p:grpSpPr>
          <p:grpSp>
            <p:nvGrpSpPr>
              <p:cNvPr id="9225" name="Group 21"/>
              <p:cNvGrpSpPr>
                <a:grpSpLocks/>
              </p:cNvGrpSpPr>
              <p:nvPr/>
            </p:nvGrpSpPr>
            <p:grpSpPr bwMode="auto">
              <a:xfrm>
                <a:off x="3744" y="2688"/>
                <a:ext cx="1776" cy="1032"/>
                <a:chOff x="3744" y="2688"/>
                <a:chExt cx="1776" cy="1032"/>
              </a:xfrm>
            </p:grpSpPr>
            <p:sp>
              <p:nvSpPr>
                <p:cNvPr id="9227" name="WordArt 2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744" y="2928"/>
                  <a:ext cx="720" cy="7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Na</a:t>
                  </a:r>
                </a:p>
              </p:txBody>
            </p:sp>
            <p:sp>
              <p:nvSpPr>
                <p:cNvPr id="9228" name="WordArt 2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560" y="2880"/>
                  <a:ext cx="672" cy="81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11 p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10 e</a:t>
                  </a:r>
                </a:p>
              </p:txBody>
            </p:sp>
            <p:sp>
              <p:nvSpPr>
                <p:cNvPr id="9229" name="WordArt 2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328" y="2688"/>
                  <a:ext cx="144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+</a:t>
                  </a:r>
                </a:p>
              </p:txBody>
            </p:sp>
            <p:sp>
              <p:nvSpPr>
                <p:cNvPr id="9230" name="WordArt 2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80" y="3360"/>
                  <a:ext cx="240" cy="12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latin typeface="Arial Black"/>
                    </a:rPr>
                    <a:t>-</a:t>
                  </a:r>
                </a:p>
              </p:txBody>
            </p:sp>
          </p:grpSp>
          <p:sp>
            <p:nvSpPr>
              <p:cNvPr id="9226" name="Text Box 26"/>
              <p:cNvSpPr txBox="1">
                <a:spLocks noChangeArrowheads="1"/>
              </p:cNvSpPr>
              <p:nvPr/>
            </p:nvSpPr>
            <p:spPr bwMode="auto">
              <a:xfrm>
                <a:off x="3498" y="3863"/>
                <a:ext cx="1644" cy="231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FFFF00"/>
                    </a:solidFill>
                    <a:latin typeface="Arial" charset="0"/>
                  </a:rPr>
                  <a:t>to become sodium 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64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 smtClean="0"/>
              <a:t>14) What is the name for anion for an ion with a negative charge?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828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chemeClr val="accent2"/>
                </a:solidFill>
              </a:rPr>
              <a:t>Nonmetals</a:t>
            </a:r>
            <a:r>
              <a:rPr lang="en-US" altLang="en-US" sz="4000" b="1" dirty="0" smtClean="0"/>
              <a:t> will tend to gain electrons and become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i="1" dirty="0" smtClean="0"/>
              <a:t>NEGATIVE</a:t>
            </a:r>
            <a:r>
              <a:rPr lang="en-US" alt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ANIONS</a:t>
            </a:r>
            <a:endParaRPr lang="en-US" alt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28600" y="4267200"/>
            <a:ext cx="2679700" cy="2286000"/>
            <a:chOff x="376" y="2688"/>
            <a:chExt cx="1688" cy="1440"/>
          </a:xfrm>
        </p:grpSpPr>
        <p:sp>
          <p:nvSpPr>
            <p:cNvPr id="1025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152" y="2880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17 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17 e</a:t>
              </a:r>
            </a:p>
          </p:txBody>
        </p:sp>
        <p:sp>
          <p:nvSpPr>
            <p:cNvPr id="1026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872" y="2688"/>
              <a:ext cx="14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+</a:t>
              </a:r>
            </a:p>
          </p:txBody>
        </p:sp>
        <p:sp>
          <p:nvSpPr>
            <p:cNvPr id="1026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824" y="3360"/>
              <a:ext cx="240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-</a:t>
              </a:r>
            </a:p>
          </p:txBody>
        </p:sp>
        <p:sp>
          <p:nvSpPr>
            <p:cNvPr id="1026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84" y="2976"/>
              <a:ext cx="720" cy="7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 Black"/>
                </a:rPr>
                <a:t>Cl</a:t>
              </a:r>
            </a:p>
          </p:txBody>
        </p:sp>
        <p:sp>
          <p:nvSpPr>
            <p:cNvPr id="10263" name="Text Box 9"/>
            <p:cNvSpPr txBox="1">
              <a:spLocks noChangeArrowheads="1"/>
            </p:cNvSpPr>
            <p:nvPr/>
          </p:nvSpPr>
          <p:spPr bwMode="auto">
            <a:xfrm>
              <a:off x="376" y="3897"/>
              <a:ext cx="1596" cy="231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1">
                  <a:solidFill>
                    <a:srgbClr val="FFFF00"/>
                  </a:solidFill>
                  <a:latin typeface="Arial" charset="0"/>
                </a:rPr>
                <a:t>Normal chlorine atom</a:t>
              </a:r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117850" y="4495800"/>
            <a:ext cx="2063750" cy="2057400"/>
            <a:chOff x="1964" y="2832"/>
            <a:chExt cx="1300" cy="1296"/>
          </a:xfrm>
        </p:grpSpPr>
        <p:sp>
          <p:nvSpPr>
            <p:cNvPr id="1025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160" y="3120"/>
              <a:ext cx="19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+</a:t>
              </a:r>
            </a:p>
          </p:txBody>
        </p:sp>
        <p:grpSp>
          <p:nvGrpSpPr>
            <p:cNvPr id="10255" name="Group 12"/>
            <p:cNvGrpSpPr>
              <a:grpSpLocks/>
            </p:cNvGrpSpPr>
            <p:nvPr/>
          </p:nvGrpSpPr>
          <p:grpSpPr bwMode="auto">
            <a:xfrm>
              <a:off x="1964" y="2832"/>
              <a:ext cx="1300" cy="1296"/>
              <a:chOff x="1964" y="2832"/>
              <a:chExt cx="1300" cy="1296"/>
            </a:xfrm>
          </p:grpSpPr>
          <p:sp>
            <p:nvSpPr>
              <p:cNvPr id="10256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48" y="2832"/>
                <a:ext cx="384" cy="8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1e</a:t>
                </a:r>
              </a:p>
            </p:txBody>
          </p:sp>
          <p:sp>
            <p:nvSpPr>
              <p:cNvPr id="10257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2832"/>
                <a:ext cx="240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-</a:t>
                </a:r>
              </a:p>
            </p:txBody>
          </p:sp>
          <p:sp>
            <p:nvSpPr>
              <p:cNvPr id="10258" name="Text Box 15"/>
              <p:cNvSpPr txBox="1">
                <a:spLocks noChangeArrowheads="1"/>
              </p:cNvSpPr>
              <p:nvPr/>
            </p:nvSpPr>
            <p:spPr bwMode="auto">
              <a:xfrm>
                <a:off x="1964" y="3897"/>
                <a:ext cx="1300" cy="23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gains an electron</a:t>
                </a:r>
              </a:p>
            </p:txBody>
          </p:sp>
        </p:grp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5029200" y="4267200"/>
            <a:ext cx="3733800" cy="2232025"/>
            <a:chOff x="3168" y="2688"/>
            <a:chExt cx="2352" cy="1406"/>
          </a:xfrm>
        </p:grpSpPr>
        <p:sp>
          <p:nvSpPr>
            <p:cNvPr id="1024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168" y="3216"/>
              <a:ext cx="43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 Black"/>
                </a:rPr>
                <a:t>=</a:t>
              </a:r>
            </a:p>
          </p:txBody>
        </p:sp>
        <p:grpSp>
          <p:nvGrpSpPr>
            <p:cNvPr id="10248" name="Group 18"/>
            <p:cNvGrpSpPr>
              <a:grpSpLocks/>
            </p:cNvGrpSpPr>
            <p:nvPr/>
          </p:nvGrpSpPr>
          <p:grpSpPr bwMode="auto">
            <a:xfrm>
              <a:off x="3654" y="2688"/>
              <a:ext cx="1866" cy="1406"/>
              <a:chOff x="3654" y="2688"/>
              <a:chExt cx="1866" cy="1406"/>
            </a:xfrm>
          </p:grpSpPr>
          <p:sp>
            <p:nvSpPr>
              <p:cNvPr id="10249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744" y="2928"/>
                <a:ext cx="720" cy="7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Cl</a:t>
                </a:r>
              </a:p>
            </p:txBody>
          </p:sp>
          <p:sp>
            <p:nvSpPr>
              <p:cNvPr id="1025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60" y="2880"/>
                <a:ext cx="672" cy="81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17 p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18 e</a:t>
                </a:r>
              </a:p>
            </p:txBody>
          </p:sp>
          <p:sp>
            <p:nvSpPr>
              <p:cNvPr id="10251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28" y="2688"/>
                <a:ext cx="144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+</a:t>
                </a:r>
              </a:p>
            </p:txBody>
          </p:sp>
          <p:sp>
            <p:nvSpPr>
              <p:cNvPr id="10252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80" y="3360"/>
                <a:ext cx="240" cy="1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FF"/>
                    </a:solidFill>
                    <a:latin typeface="Arial Black"/>
                  </a:rPr>
                  <a:t>-</a:t>
                </a:r>
              </a:p>
            </p:txBody>
          </p:sp>
          <p:sp>
            <p:nvSpPr>
              <p:cNvPr id="10253" name="Text Box 23"/>
              <p:cNvSpPr txBox="1">
                <a:spLocks noChangeArrowheads="1"/>
              </p:cNvSpPr>
              <p:nvPr/>
            </p:nvSpPr>
            <p:spPr bwMode="auto">
              <a:xfrm>
                <a:off x="3654" y="3863"/>
                <a:ext cx="1812" cy="23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to become a chloride 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56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u="sng" smtClean="0"/>
              <a:t>IONIC BONDING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743200" y="3276600"/>
            <a:ext cx="3148013" cy="253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Mg  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28725" y="1273175"/>
            <a:ext cx="65166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>
                <a:solidFill>
                  <a:srgbClr val="3333CC"/>
                </a:solidFill>
                <a:latin typeface="Arial" charset="0"/>
              </a:rPr>
              <a:t>IS THE COMPOUND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>
                <a:solidFill>
                  <a:srgbClr val="3333CC"/>
                </a:solidFill>
                <a:latin typeface="Arial" charset="0"/>
              </a:rPr>
              <a:t>AN IONIC COMPOUND?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495800" y="5029200"/>
            <a:ext cx="53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6096000" y="51054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609600" y="3886200"/>
            <a:ext cx="1981200" cy="609600"/>
            <a:chOff x="384" y="2448"/>
            <a:chExt cx="1248" cy="384"/>
          </a:xfrm>
        </p:grpSpPr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84" y="2448"/>
              <a:ext cx="9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METAL</a:t>
              </a:r>
            </a:p>
          </p:txBody>
        </p:sp>
        <p:sp>
          <p:nvSpPr>
            <p:cNvPr id="6160" name="Line 9"/>
            <p:cNvSpPr>
              <a:spLocks noChangeShapeType="1"/>
            </p:cNvSpPr>
            <p:nvPr/>
          </p:nvSpPr>
          <p:spPr bwMode="auto">
            <a:xfrm>
              <a:off x="480" y="2832"/>
              <a:ext cx="11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6096000" y="3810000"/>
            <a:ext cx="2714625" cy="579438"/>
            <a:chOff x="3840" y="2400"/>
            <a:chExt cx="1710" cy="365"/>
          </a:xfrm>
        </p:grpSpPr>
        <p:sp>
          <p:nvSpPr>
            <p:cNvPr id="6157" name="Text Box 11"/>
            <p:cNvSpPr txBox="1">
              <a:spLocks noChangeArrowheads="1"/>
            </p:cNvSpPr>
            <p:nvPr/>
          </p:nvSpPr>
          <p:spPr bwMode="auto">
            <a:xfrm>
              <a:off x="3984" y="2400"/>
              <a:ext cx="15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3333CC"/>
                  </a:solidFill>
                  <a:latin typeface="Arial" charset="0"/>
                </a:rPr>
                <a:t>NONMETAL</a:t>
              </a:r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 flipH="1">
              <a:off x="3840" y="2736"/>
              <a:ext cx="16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4267200" y="5715000"/>
            <a:ext cx="2474913" cy="900113"/>
            <a:chOff x="2688" y="3600"/>
            <a:chExt cx="1559" cy="567"/>
          </a:xfrm>
        </p:grpSpPr>
        <p:sp>
          <p:nvSpPr>
            <p:cNvPr id="6154" name="Text Box 14"/>
            <p:cNvSpPr txBox="1">
              <a:spLocks noChangeArrowheads="1"/>
            </p:cNvSpPr>
            <p:nvPr/>
          </p:nvSpPr>
          <p:spPr bwMode="auto">
            <a:xfrm>
              <a:off x="2688" y="3840"/>
              <a:ext cx="15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SUBSCRIPTS</a:t>
              </a:r>
            </a:p>
          </p:txBody>
        </p:sp>
        <p:sp>
          <p:nvSpPr>
            <p:cNvPr id="6155" name="Line 15"/>
            <p:cNvSpPr>
              <a:spLocks noChangeShapeType="1"/>
            </p:cNvSpPr>
            <p:nvPr/>
          </p:nvSpPr>
          <p:spPr bwMode="auto">
            <a:xfrm flipH="1" flipV="1">
              <a:off x="3216" y="3648"/>
              <a:ext cx="24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156" name="Line 16"/>
            <p:cNvSpPr>
              <a:spLocks noChangeShapeType="1"/>
            </p:cNvSpPr>
            <p:nvPr/>
          </p:nvSpPr>
          <p:spPr bwMode="auto">
            <a:xfrm flipV="1">
              <a:off x="3504" y="3600"/>
              <a:ext cx="288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7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457200"/>
            <a:ext cx="7772400" cy="1470025"/>
          </a:xfrm>
        </p:spPr>
        <p:txBody>
          <a:bodyPr>
            <a:noAutofit/>
          </a:bodyPr>
          <a:lstStyle/>
          <a:p>
            <a:pPr lvl="1"/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 Not all atoms gain or lose electrons. Sometimes they </a:t>
            </a:r>
            <a:r>
              <a:rPr lang="en-US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called a </a:t>
            </a:r>
            <a:r>
              <a:rPr lang="en-US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covalent bond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038600"/>
            <a:ext cx="403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png;base64,iVBORw0KGgoAAAANSUhEUgAAATwAAACeCAMAAACYeEZlAAABmFBMVEX///8AAP//AAAAAAD8/Pw2Njb5+flubm7z8/Pf39/29vbIyMji4uL/qKjv7+/Ozs5zc3Po6OidnZ21tbX/7Oz/09PBwcGWlpZhYWHZ2dn/9/ejo6P/zs7n5///pKT/ODhYWFh7e3uMjIz/cXFMTExnZ2e3t7eqqqpycnIdHf//3Nz/6urKyv/l5f9AQEDV1f/x8f//r6//wcH/Pj5JSf//amrd3f+Xl///IiI/Pz8wMDCFhYX/eXn29v+srP/AwP93d///SkoAAM5XV/84OP9ubv/Gxv+env8yMv//XFz/bm7/HR2Jif9/f/8AALJdXf8AAOj/jIxCQv8AAIAjIyOvr/8AAHMAAJqGhv//mZkAAKhlZf8AAMAAANJRUf//kZE/PzEcHHQAADIAAGNHR25XV3BlZXEAAH0AAO4AAE8uLk9nZ1kAACeDg3cfH0UgIBc4OEknJztWVkIODmYAABQAAD4dHQArKwswMCdISFkWFj0cHDcZGRwAAA8iIlkDA0EeHmc+PlYxMWhKSm8zM3JdXUcAACEAAEKPWkLfAAAd2ElEQVR4nO1diV/bSLKWjXwbybKNZNkcsmP5BF+A8YkhXHaAEAgJCQEmk2zO2cybmd15u9nJm5d9u7P7b79uHXa3DrCxgWSH7/dLkHXr66rq6lJ1iSCGAV3/IcYPdYbfL9jP90+Of6Vv+ja+SpCvTywWy/3oTd/H14cEx8XenwLyTn4AS86bvp2vAxTjFVNxmy3k57i/34WS99HPRXO2akpMehn3Td/elws7zSaFUNSfSNil34E3d0/v/skjLdMJtu4QfAmP9ybv8IsFxYlCFCPHnXz96nWC7P3mAbmCz3MDN/dlIyF+SlGUVi2dTq21o6jAYTxqv67b+grAxGohRMIugjd6GGVv+xAJPBePsYMdwgQcocAtfYQ3luNcgx/m9ohCoH9h/c9EslpnLnekm86Jv2fbZ2dqIYOxq5NhtKy4GUavpW7uMEldzZ0NDSb+g6AZWFKOH+ujG6m7YvGIwWra8f0fPuDi6PK9f+8zUG4mKgRGdjujhOtvxyf3X2BUMR+PTo6/H5Wb6spxRhrL/HD39PT+B1T2nL+dnJ7e/clIyhLx+ohuZ6T4AIflD54nAl2w3DFYdcSN5vz+T8ZdbPIhuIjlV18MwT/hqs+G+9vjoUsazSuE87u38I7HhGgX4hgcbB6PpKm9Ytx4g/u7+/C671IRv4pY7iVc9W3S+IhAbUBH54rh9LLicxjTePsbujoJn+u4Fk0MPULnxZjRKZy0PxV68cBiOcmhFo5+D8n7OR5LGBlc0pNLfjk+n5f1VblA4NeT05N3WKN6vr9/evffkYRPjLJDdXNsNWLgozm5uIOjvcK/37z5F4duJz+8uX//4QeXx5GLGkkZE/J9Iezx0bgvAFuYjr/6mMA2kbGxP4/5wF8vmxPql3BtFbCfDDodXqhFXVAcnf6UQzNYIyOpFKTb7mSrhwbaa499EexRYs3vVDTK7daqlp2iKLkbdDr9h9FLWupETcedmxZzRm6LAbwhW0B3YZLz3bjHx0Rr/v699rotehm3ha3pLBefEpL9m1E6Gk9o7xLI3s1GSr3+EDdQ+zGRWmLgBtfrrJM7ZAcSYjvvC2ltn51L3aTmenL1gQWJdoQGjE2yh9qLsLnBBZhkbdoXQ+RN2r3IOe4Sb6rLZOJwIPY8WnvnTFbNTkAyfMRlJpJUPa7ZBOzeIHcyQjCpuGm71X9+9+6j6ZCWsRm6bMag4przuFMOU7Hzfnx49Oa1qV3gtKprT5m40VcMlyNmepP8O+C1HpmHvr1RozG7IShB83iueN00KGevHwHX+GHM9GweQaO6ztpNhAk8Vb/xMySSSe6v8Bke/Cwmk0ljBbNztj7Zi2ncEd52js47X8HR4Mlr8z1ILXuUVpWvAZ5DQ6UMiLVqPRr1wXDAgz/wsWg9ZzPuHzy2vgJVyTgmvmSkZphLQbr4mMORqv0ikfdL3eEQeN5YMUKaeGAgdM3uHlnP6R7d7U1EbQ7Zm/LDYflJXDZNnGgL8S6dmNK2PmIttIgLaMwoEkq4ArFc3c+yrMsH4yuP616WTcZEMHAzMK2kP4SfkzPX8quAOxbV3hXpiYrRgHpXzOHj4+MXnCo0fLKei+kkhhIuZi/EYqRzcQMp8ftyIZqX9/P8+PLxnxSlYGhOjHMGghrANdWpjd9eLRJ67uq5hBd5Ttr3009o3ILkI9WI9iAqfpHd84jYz0BOv0uyFmfdPdUGliLWO6vdxdlE/UUSAvaTF3R7XB3oQ+39gEGrxnsg7dqu1inUtHER+gK757ZhIkLHtbrv9GgtmB6xalLn2dRxR6B+fYrr0vYVSZvYV4/lStnwkAvwHM6TPXsdcyMYrZPmZh2hwMXjaroeT2ruz+3ALcaFKjAqOB04AxTXv81gQ5ogQtJ3zsPT+MDdoY2hcDlPXx0lyUe17LhxFyBQv543kpSI+3fOUGqArp4P4VbMHRVN9oSCh0laSOOguUMDhJQSNo2rzWMWwxm9nj7Djws8XfUPdnxUM9oSTYfHmOCRCZxlkqn5BxnU03FNf8VjY0v2Wl6oJXBngdVasYsRiWOtzOTMRgw+lFZa1Li28QEHpZSgEdRYDNEge8/3K+SbA514ajav6cfMRo92H/bkJuOM88GGsHPQKWN740LflTlFvJECoYH1DNhm3N5gzcGm1KXZs6kBzlpYObCk91roqkdbJvv6McPDjl3qbTaLaa7dZ6y4GD007kwk4pe5MGfDfnpSqCIL6j3Ntgcgr7z+rNwsLKeXkHUbKyY7Y5dnDPzPvkAL6C8+ZeToeELIDycehmcvOZjnsOsSMdR80w5lYXZdJW8qn4eLZHk2X5B+z0q/C/nZsqLZzWc70t98ehasJuEhZHntGdxdPmgqX5hVT4eleTAOo5eBfSEaQq11xMha11HB4zAvxZu7rFuWwu7YnUPHQKrodcnLn7XbZ0AhWwfr7b05qM/t9tomUdhdXz9Yair7FuR9d54RsxawvGxpPrNYzvLEcrvdXpkitiwraUWnWSzu6jOJSfWDOtrodkEvSF4HYt6ZHHolJnfpAKZXxA6NoMYgoGxSyZtaW5qbW0oTU2etqbmdFvi9PDW11SZa6/mpzV2ZtEcLiggut2XyHqWJwrONAjmbzk/NbTwBZD6aU3bh0I4xYpL80BeYENoB1PWvEJOojMewkQbX5wtH4+uixpIUkF9eJT6tkpdfB9LWPJgtPNsrN0HjzS7MNZvNdnnWslVQ27JL3iNLlzxiYxdI4gbRbJYPgDVUT+9CjZNrGO7ArWJxOpt2szOKtBMvopY94hjmpU3iEBXiAKIAdiUTTiVvU/q7tkPMAkVcKRMtmL9hSS+TW+uW9WWZtNaBQt7WAU7ehrTzQh5IpAJUGuzRgR08HEnU6fVrPW0mimhtEtU1l224l60cajBcDkQcArJEq+TJfxceAQHdXF5bJzbbrdlZqReYay2ll6V9ygd56S+5saTYPIW8lbU83LnZJc8pIg/kiQ2b3YvGBCiHZqQVQKwRPnbyDTmQcgtIx02i4T6XICmD2gmU12eB7loKzR1AUMtC5Nvgb3OlkN8FT76yKx+zJDO9BdybcrsM1NUik7e8Ds+wQ3bJYxEfz14fel4Ij51O4+s5kN88Onj2+IZtNB7t2wOoDMjx+FnLxsrKykYL9JQbG2lAxFZ6Y2Ud/F0CG9bXiLmzhd29dFk5Zie9t7KxLgngbnpl7QCQ9yS9M0cstFc20ltE1+b5EK11DT+xEBusJDQdKGoEY8g2Uh+QHhSYIDsFxAhEpIcqb0gA6tpaWZHcjEcrK8uQ482VlS1g4+aWNp6UuwfldzZWZAvYXNp41AIkl3efzBHk1sYuOHhTkVAK6SHso4hc07Fen8HgjjKdQn6gjowrOvwrfha1ejHEdLtCun1HBT8i7olRXAYbXOLZZ6hV59FriSN4y2pHbQI22KkNf3JjuAXE8hh4tecj2MjoV6K9QgCLdPW01m4XkKRFpzDgdQ2RQH19G9GT/+jVpA8Efnzxx95wfnAfLzszqV/J9E7j9dWQ8RjZJc8pvnv8stdUqdG83q92+XIn//a+NyeSGzA22R+oX04tluNucDI5YHZ7NlOaKWYyYe36bmDB9f7o/vHnrvnpBQUij2H6RFf2qqNJakqpVyIjD+/ePflVlQreYXbEMJCewfJelY1B02MblYq1Ulmd0K73q3obg+kZd1+r1CS6D/Ea5oPffaW0Gjuih2PUxmFePYAzHdTbcF5Jj/FBmujwT4U8xmds8oLF6UlkuWflgORVjCTPqeqtA3J0+g/VqnJd2yMVXOiSFzF5RThutU6ry9PWGV0j6aBel/kDJO9Y9bvcwlVMCg+8g7knVUW8PSbvmiZmrDMqY5Mz1nFkU9b4iVQzKpP3SiWvl7nMwVY7Uq8XMhmZAfIq6vn7Ii+q2E7m1Sk6x8buGMr1p026UQewDe9UeYiYDGsBedaGIl5a8jqGTxRRLLT/5emDB0cfVG56b9Cdrx8ePfyo/ORDJiYPkGftKMt9kae6emTy8cnJ/e7sLrs4FHmfTLKkGe6niDpT2imaeMiQPGtJXtaQF57Q6SwEpRgxe2jsxYufVLvtQsZjvOBxMUp/kTTrayF56uX6Iq9reOyJ1x+Rwa52oDMYbGNjhtMKCU+vF3c6zMnbts4EpWUNeSZg1JEExXtD3RunkTABjbxoiJi9pRy3zqxaK7LFUMkLZ4uNe6WsYZsRjKNHGI24Dp6hfBVA3tjYYUIvfWyP0vPIa8xb70nLKnnhUqdita5OmzwEMgzzdY0BRh4SvTuPvOKqdVG6hkJepmOV0AgaXvfqyBsbs+ny9BHyqJRJnwTImy4piquQF7wDbPkMoK+TNTqCQnL5e3GHy5A3MWm1FuGyTF4WSOJ0sbhote4bHcA4es7WyMkbGwtpbB9CHmOWQQ7JC9+xzkOeFPKeAls0OTH5tGsLcbgRIb6QPCpq9pIYkDdJ3LFW4IVl8opWK9TiYMO6bXiEv9czXAF5wPZhxrNf8ojMtvUbokue0vLheWvDKA7nNCSPR8nrzZRAxQWHRF64IvW4Enlk6Z4scUARDI9I9oT4HPJIf83WP6pjKGyIbUPI85rF8iTyYKOXuuSFJ2Sb07F2+iePRuJObM+nvIA8SFQR723Dmacm5EX6Im9AIJJ3iL05RcgzTYqRyQNEzQeR3jacmZgsVgYhz4OQh6ity/DlOIRMXrgBFVclL1Oc3m9A38nwiCsmTxNnR9U2pT1KgUJepgJ0VSUv87SxCh9hEPJ4Y5vnNZ27IpNHZGbAhRXyxqWLWmdugjxRW2mjb5tHQM2xTk7I5E1KzzA/vTqQ2hqTd5Hayoo7LpEH3ObVBhhdm9m8qyOvajAHdADJI0CPu1qSyAuDZyhB92swm4eR1+31LyaPWASUQfKCoIOSVhSH6jAGBBxhGM4B9fT6Xsosv0clDyruqkReSfX7543Jo9TX2aSXFo2dZF/XP6F857oqENkKUFRInuypEOF9Y/LIbu4DxUYREz4ceZ9sEWNmkqGEaq7PG2EokaFpZbD51DovPUTGxOapQkz6P37+9YNKGUIeGfnLX37zKwz7zYbtXfKgpCnkSSsmTDoMJqW0A//b55fff+iup4ciz2vSofkPX377XLn3Psgj52XyJuWHCK4C9T2PPPbx27dvj9WAMdVLrqffPbC8fano2HkjDIU80ONC8sJgcFbKZr4BY22r0cBQtQBOB5xu9Vg1GGTsKmbx0T/Dmh9KRqEzdSF50FWGyyToLzqLYKjUsc4YPYRX6Xte48HQXkhKgBtOPsqiFzGTvGnrthqFBT1uBSxPzMsj2+KMPGjTQB3baoKh+nhes5wvA+QLYMkg27avF/ARGJN8q0aSIybtk+lU1Dslx2dmitIqwGJlcSIzXzEa3KrZ4abBUCySnDQLGGWKpe74f1Jezkx3Ot+AvmqyaPDmCXg98hV05Glle/YsDWFpEVMLZUKLrbzJDWHAyaPrxhFd4A53nyE8IS8HJ0ulyTDcZCR5aoanKL3D6OaKJ7s2PHQszQCUr8eeN2lDh2DQXC5cygUoB4wkP1YbxSlqD2lZ5iDKBWIqrWfK0tKtMoCkthY1EZgRRxTq777C5P/88Pjoj13BCnSdocC/Th6cvlCzKB2Xy6bVozuFhf/pT497HYZb9wKoZVGXJPLIqTkpC0j625yyLBeIQqEwRxJkYW4K3GRzipyaKmhPwv347ePnXZkePmFEOavqYpHJOHCRuu5wL0nAzT3/7790Z5SP7L1qbw6GM5eku+JG6waeOHnNpXb64FGTaO6Av5uttsXyrHl2tpcuNJfX0+0lkpi1LIEFnYjS7F97zW72FmtQIBNfXQK6oZf3QHodvUQmz4heDaJJKWiKhT5joGVpQWzKart8tplvLWwSWwub5eWDfNmyNUfsHbTyRKvdyrfWHxGz6Wf5/MaZ/opIFhgljPwZ/NhLJTR3D02xGFEyCTI9mcVSinQa1UpLKZ5AmCB5MNORWF4iDpaBhu7kJZu39gS08A6cerF0BsgrE720MgR+RNyES8xd0QNNPMDfo6PXIpBZG9xoCvEhbYBV6dJl92rUViLSstZUOwqJvCWwrT1LKHnJTWPyiGqvKwoMl5Asg0G0lo5iY0IGPb+/p0y8MGxqIwQrdBedaLozq59EqCHvCdRhWeJI0AOr5BXWIJtqRrwheai5To2geF8ASX/SvlVEk1LQ/GST2UIDwY24wgHUymkLaRBa8iBRRGuTWJAIAyRuyuQRSxvgv91n55DHI6Eo3jFcWrX0DD11dEc1rj06LxlN5aR1E/QHB9ury+LGAr4GZS5aliUJj5qQvLxlY2klvUlsWlaWFp4ByXv2SCYv3362tGHJn0OeG0lG1CURX+IZkGg+pY1yMWioP9ATyxFcF20LLxqcZg3SnWf3FiAONgqFvTJMuT1YgY5I/tkCnAP0aGGH3JXy4su7BytzYP0aWNvaM7qsBzHXw4tAFblvXekVzA9nxJ4Se6LDWj000yaJKmrkSisjUVGkbkR0yAAEOuHMK2i3khwqYb2sKYI0C+n0DTQfRUBMq/mbzdGAQwhjqkONlWh00rNBQySwCqCID0FXh7ksaDTUuUQ9H/6KCzliBUjYoeaeodO9GV3JD+hDoG2TRMQ0EhpGcT1IOzgxv+5KYnkosHJz9cvPJ3H60AGFYR51DB9yILoWHWKESyFToEkHShcZuorERgzoTFe7g7sse1G0fl7CMFeSwqr3oFYenzE5EJwC0kPgfU/g6gvTeFCP3KmLHfaJBKp5btHYUNdRecRC/3z1slVQfAhDlIB18fqh2chBYn4Wry8i2w8SY2iGZ8IsAaGKCoarisg8W7tcVjw20xI3FsNM4u0bLowvb+0SeagBrEIUmzPrtSPY83ji6CyxyxQZIJPoPBwWS3CmhuqF+gaLze6kQ4PWGXBGUBkivOYej2Y+GodWlo0Y1YK7AEnU8WYPsZObvh4ZLewRbAjoEger9+qOYsWBvefVlsFfNZLo7Eci8mlQma+i3SmFFyBkUtdViUtTEEkYZCIaf4hPcj7X1LjwKhYMVg+KqQYGGSAyVfSuGRG/7hVNOjOAO4c7WgnB06f9dtKfsMEVGTu/XkAA70vwkiBexwDVydkQ1uI+3Nh4zSZ4XAEYQZN+FhI9fVzdzoqaAEDygvLipKbOFItafDC8Fvp0+JgoHmD3C/j2yzuOlwCtqUZEeeIX++d8KKSpCk8fXiSxbs0QEK/2SbLVeB9hAqr+Ca9p7a/hnVzgest0szYNV+7AIZ5sy2h6QyZ66NG4tvThxU9e1ziBAc07mkQuqq2Dq9EBiv2EF6V2cpqhNJ+7FjelB8+hdoBJ1XPVgEuhzP7Dz+/+2PXmKZdfsOlc4ZitD6lx+3CNIlkbPn63J+N1tteSdjrwAZVvNhDSzFeiRM03OdzDFjkZHIzg13paZICLhwLSDA7uyGJ58FkyWC7a7whxOptIxfr7nAIvaI5kahH8QFcgGvexyl6uv98/ean2BnxMrPo1V+YFrWMaM6+WfmVgUgbT6LywNLHD4RuDr+hOvgv4HI64yBnMBmSEfj9FkdRGvpyCtkiD3ZkMHUY5ggTj5Pug1V56wSJdj9tCus+1sjWtb4S8SrtO+PVVugHcFEXR/wXJO30eYSj9B2ghWFuy7+aOCdo1nMGFqWQqHhds0je9j74T4/F4RG8V7FFd/TOP6ejwihGosSbhDSgAlodm0UV7wPR7FkZwaIl2s4cmF078AJMV35h43nxU9wkiRvu9iOsDL5h875P5/uHxYzMflq8PVhzDJer8fzql+yaNjORji+X+K0OLYOdquqLKlPEUz+sBE40bixfv8XhMGIpV/QNqilf/aUuSrRkGL6no314Y9+J0Tv8JDlJnAa8VpEusDvQ6y5OLDx7JpAyaiInWIn0HzilWiOtFlardzGdYECTiAvK1bH0/wLi6Pg1F54RLBZ8ZwaCD4eugU1BaguQTtEZZvazq/3kTIaNKQMxN6mwXATGUVD6pwHJcEjfBdPzX1/Kds0lRNOthLoKB3YNiHwuFZGed+/uf/u87TBA9zz9/ltIxaS4epw2ifzdq7xBQdF2Qgjze/z2+e4TF++j3dx+cvuMJZ8Jh47TCMQAM7B6EPRG3CR4iAeu+nHxAeijvc+gtPfdEqjbOZdRi9pu1dyhIMEyyiYHn0FM4QkduSZjOfhyPHoq6L94NBkYUTKjnxGoNukYP/oG0WvJbSN7j52YZwAnbF8OdBHskKo0sHnxgvF18gHTejwdGUMcoZppS6Q5J5L2PdT9wG4vL37c1sbBu7sLPaFw/nsOvA588Tzm6eA4nCRwNX6qQgGNnwUxapE//nNYCni4CNUjej8Zy5xJNahLdKJJv3loe/Mp6XSoY+oeH94/+NaJmps2+xk19evnwzf9g0RH/i4cPfzbOLeBtV1KtbGiIv/zyZ1w8kv/16a+ju9dQiDU0AKzP4dBEW+hk0lDuXLHBPNP/IHhCprNu+4IzEa/f+GdtbwxObph+ko8L+i+w/Z4ABmaXjP3axUPP75o6CFqM6z8zfSH4mI0bgcf09YONCv6BbJ87EYtz15UW8KXDDeTI0fd8IDqWi9NXnrz4NYFkhRrHuy8Y9ZF2dyBe9Xt/97ZOB54Tc44IzZuZMhdPO8S478saxn5B4NmIT3RwXILFLJrbw0Y4f9wRSxp9pvUWXTi9NB3wiVUBQU4UYzTNf4FD2C8SJGlHQd4auVvc4ha3+FKQLTaKukK62f0gUXpqXNhXRnH6nI2/F5Ssi43FyrSmU5u0BonJ/fPIu7N4pbf1VSBbgcV7S9pa4hPbhlWdETTuXNUtfT2YlArThRuw0ul0545cdnKxMV4BatsIBxuA1MximCjtlxYXS8R4547KskRettEB+k0E7xT3O+Pnyal0kYn9xqRuJ6j+DaMqWwh2tuTvQg3yxdrrQLgzMxkMy0vz+3dgpbXx7UajAtS2uBrOzpRkFR63zu8vWgFVnW3l8SF5GStYMQ+LBM40GtYLjGBwcb7RWF3VfkSoAdS/YVi6uos5S3sT/l1bOne3G0BmsWKtPM2QxORMloCEBedLsHSiRF6wRx7gbHEe7K+Wh4PkLcKKnotPAXnwkNXzNX0alkYPLmpNZeNi27m7t7MDbfKB2beObw7kRGl6vjJB7EMmJirBLPySyKSWvFVA3j24R0WpmwzJm4HLpU4wCIsGlubPJ+8erPhNTEKuMnc6UmcUbnSmIXnAIJRgIf+nT8FycRqYAmAPukX8C+385nqBKK9Y2itlovBkDRagWN4pb+y1iEd7G30Vv7sajEv1w7P7d4gOXJrYzmZgcVXYYXTVdtuMPKmcIpDY4PbExeRNWvczYYmQ0vad/dUKSYRngNZbwXm2x4nxCthwB56zsrg/P99pNLafKgcut4kC4GlqOX22XGha1naepWeJJcvZk9302d7OXltfTfC6UJQr1o93wkX4LYXJmWB2frInefOS5IVNyFuFzze9T/ZFXri4at1eBC4l2YEyOP+UmIZmYAaI3HZRJk9qELAxC81ASTEDzY1l+AlLQlbbJ7Daye4usdQG4rew0QRyOXs1zPSBcGdxIpMpAQnLzkxnJu41wuFGIzPRkMmTlvdNyRufn8yUgK/TF3mw/GOxAQQtA40r0bhHNOD5oNpi5AFpxs6XTy9vbm5ZpmTyzqTKOweFJVigTaqetX5z5BHZO5VKZb4YJsjifKVyJyvVDJ3pWLPE+EyYmFjdXr0HiJyeB+R1oHei1oq/Bx6a3K9UZoBtCsJitiXDcqI9dKA/Es5sT05KlWf3O3J/cyF5y3LRsR2ZvHXYaZTT5aU14gsgDzxPJiM9NplVPssVzGSCoPuF/8B/WXkZrM/C3TKKfEk/wLFZsBMJjwtnzg+9zcs2rFIKr0IaF/eJb+C3GzoyeUVIXqehJ68guynldEEiD351lni0QX4h5F0XSjPTE8AeADv3zfxEpgQ66IntUqYkdRhFIgOWJ7cNyGudycU728vEwu4cuZlulfPtLeJ3Rh5ZXAUG4t4E/LAK0Hao/cXtSme1I5uCb6wzi1AKJfIQM7CueMZbe+SSZW+OWEqn20sFYmcBrFvYgTXdNm/uma4RwBzIdiGsGAoimwkGs7IpAOuCWWUZNQNlpWpsc45slueaBDlXngMbCqCzJWDNWXLOoGr0LW5xi1vc4ha3uMUtbnGLW9ziFre4Wfw/ZI2WRkJ+B8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png;base64,iVBORw0KGgoAAAANSUhEUgAAATwAAACeCAMAAACYeEZlAAABmFBMVEX///8AAP//AAAAAAD8/Pw2Njb5+flubm7z8/Pf39/29vbIyMji4uL/qKjv7+/Ozs5zc3Po6OidnZ21tbX/7Oz/09PBwcGWlpZhYWHZ2dn/9/ejo6P/zs7n5///pKT/ODhYWFh7e3uMjIz/cXFMTExnZ2e3t7eqqqpycnIdHf//3Nz/6urKyv/l5f9AQEDV1f/x8f//r6//wcH/Pj5JSf//amrd3f+Xl///IiI/Pz8wMDCFhYX/eXn29v+srP/AwP93d///SkoAAM5XV/84OP9ubv/Gxv+env8yMv//XFz/bm7/HR2Jif9/f/8AALJdXf8AAOj/jIxCQv8AAIAjIyOvr/8AAHMAAJqGhv//mZkAAKhlZf8AAMAAANJRUf//kZE/PzEcHHQAADIAAGNHR25XV3BlZXEAAH0AAO4AAE8uLk9nZ1kAACeDg3cfH0UgIBc4OEknJztWVkIODmYAABQAAD4dHQArKwswMCdISFkWFj0cHDcZGRwAAA8iIlkDA0EeHmc+PlYxMWhKSm8zM3JdXUcAACEAAEKPWkLfAAAd2ElEQVR4nO1diV/bSLKWjXwbybKNZNkcsmP5BF+A8YkhXHaAEAgJCQEmk2zO2cybmd15u9nJm5d9u7P7b79uHXa3DrCxgWSH7/dLkHXr66rq6lJ1iSCGAV3/IcYPdYbfL9jP90+Of6Vv+ja+SpCvTywWy/3oTd/H14cEx8XenwLyTn4AS86bvp2vAxTjFVNxmy3k57i/34WS99HPRXO2akpMehn3Td/elws7zSaFUNSfSNil34E3d0/v/skjLdMJtu4QfAmP9ybv8IsFxYlCFCPHnXz96nWC7P3mAbmCz3MDN/dlIyF+SlGUVi2dTq21o6jAYTxqv67b+grAxGohRMIugjd6GGVv+xAJPBePsYMdwgQcocAtfYQ3luNcgx/m9ohCoH9h/c9EslpnLnekm86Jv2fbZ2dqIYOxq5NhtKy4GUavpW7uMEldzZ0NDSb+g6AZWFKOH+ujG6m7YvGIwWra8f0fPuDi6PK9f+8zUG4mKgRGdjujhOtvxyf3X2BUMR+PTo6/H5Wb6spxRhrL/HD39PT+B1T2nL+dnJ7e/clIyhLx+ohuZ6T4AIflD54nAl2w3DFYdcSN5vz+T8ZdbPIhuIjlV18MwT/hqs+G+9vjoUsazSuE87u38I7HhGgX4hgcbB6PpKm9Ytx4g/u7+/C671IRv4pY7iVc9W3S+IhAbUBH54rh9LLicxjTePsbujoJn+u4Fk0MPULnxZjRKZy0PxV68cBiOcmhFo5+D8n7OR5LGBlc0pNLfjk+n5f1VblA4NeT05N3WKN6vr9/evffkYRPjLJDdXNsNWLgozm5uIOjvcK/37z5F4duJz+8uX//4QeXx5GLGkkZE/J9Iezx0bgvAFuYjr/6mMA2kbGxP4/5wF8vmxPql3BtFbCfDDodXqhFXVAcnf6UQzNYIyOpFKTb7mSrhwbaa499EexRYs3vVDTK7daqlp2iKLkbdDr9h9FLWupETcedmxZzRm6LAbwhW0B3YZLz3bjHx0Rr/v699rotehm3ha3pLBefEpL9m1E6Gk9o7xLI3s1GSr3+EDdQ+zGRWmLgBtfrrJM7ZAcSYjvvC2ltn51L3aTmenL1gQWJdoQGjE2yh9qLsLnBBZhkbdoXQ+RN2r3IOe4Sb6rLZOJwIPY8WnvnTFbNTkAyfMRlJpJUPa7ZBOzeIHcyQjCpuGm71X9+9+6j6ZCWsRm6bMag4przuFMOU7Hzfnx49Oa1qV3gtKprT5m40VcMlyNmepP8O+C1HpmHvr1RozG7IShB83iueN00KGevHwHX+GHM9GweQaO6ztpNhAk8Vb/xMySSSe6v8Bke/Cwmk0ljBbNztj7Zi2ncEd52js47X8HR4Mlr8z1ILXuUVpWvAZ5DQ6UMiLVqPRr1wXDAgz/wsWg9ZzPuHzy2vgJVyTgmvmSkZphLQbr4mMORqv0ikfdL3eEQeN5YMUKaeGAgdM3uHlnP6R7d7U1EbQ7Zm/LDYflJXDZNnGgL8S6dmNK2PmIttIgLaMwoEkq4ArFc3c+yrMsH4yuP616WTcZEMHAzMK2kP4SfkzPX8quAOxbV3hXpiYrRgHpXzOHj4+MXnCo0fLKei+kkhhIuZi/EYqRzcQMp8ftyIZqX9/P8+PLxnxSlYGhOjHMGghrANdWpjd9eLRJ67uq5hBd5Ttr3009o3ILkI9WI9iAqfpHd84jYz0BOv0uyFmfdPdUGliLWO6vdxdlE/UUSAvaTF3R7XB3oQ+39gEGrxnsg7dqu1inUtHER+gK757ZhIkLHtbrv9GgtmB6xalLn2dRxR6B+fYrr0vYVSZvYV4/lStnwkAvwHM6TPXsdcyMYrZPmZh2hwMXjaroeT2ruz+3ALcaFKjAqOB04AxTXv81gQ5ogQtJ3zsPT+MDdoY2hcDlPXx0lyUe17LhxFyBQv543kpSI+3fOUGqArp4P4VbMHRVN9oSCh0laSOOguUMDhJQSNo2rzWMWwxm9nj7Djws8XfUPdnxUM9oSTYfHmOCRCZxlkqn5BxnU03FNf8VjY0v2Wl6oJXBngdVasYsRiWOtzOTMRgw+lFZa1Li28QEHpZSgEdRYDNEge8/3K+SbA514ajav6cfMRo92H/bkJuOM88GGsHPQKWN740LflTlFvJECoYH1DNhm3N5gzcGm1KXZs6kBzlpYObCk91roqkdbJvv6McPDjl3qbTaLaa7dZ6y4GD007kwk4pe5MGfDfnpSqCIL6j3Ntgcgr7z+rNwsLKeXkHUbKyY7Y5dnDPzPvkAL6C8+ZeToeELIDycehmcvOZjnsOsSMdR80w5lYXZdJW8qn4eLZHk2X5B+z0q/C/nZsqLZzWc70t98ehasJuEhZHntGdxdPmgqX5hVT4eleTAOo5eBfSEaQq11xMha11HB4zAvxZu7rFuWwu7YnUPHQKrodcnLn7XbZ0AhWwfr7b05qM/t9tomUdhdXz9Yair7FuR9d54RsxawvGxpPrNYzvLEcrvdXpkitiwraUWnWSzu6jOJSfWDOtrodkEvSF4HYt6ZHHolJnfpAKZXxA6NoMYgoGxSyZtaW5qbW0oTU2etqbmdFvi9PDW11SZa6/mpzV2ZtEcLiggut2XyHqWJwrONAjmbzk/NbTwBZD6aU3bh0I4xYpL80BeYENoB1PWvEJOojMewkQbX5wtH4+uixpIUkF9eJT6tkpdfB9LWPJgtPNsrN0HjzS7MNZvNdnnWslVQ27JL3iNLlzxiYxdI4gbRbJYPgDVUT+9CjZNrGO7ArWJxOpt2szOKtBMvopY94hjmpU3iEBXiAKIAdiUTTiVvU/q7tkPMAkVcKRMtmL9hSS+TW+uW9WWZtNaBQt7WAU7ehrTzQh5IpAJUGuzRgR08HEnU6fVrPW0mimhtEtU1l224l60cajBcDkQcArJEq+TJfxceAQHdXF5bJzbbrdlZqReYay2ll6V9ygd56S+5saTYPIW8lbU83LnZJc8pIg/kiQ2b3YvGBCiHZqQVQKwRPnbyDTmQcgtIx02i4T6XICmD2gmU12eB7loKzR1AUMtC5Nvgb3OlkN8FT76yKx+zJDO9BdybcrsM1NUik7e8Ds+wQ3bJYxEfz14fel4Ij51O4+s5kN88Onj2+IZtNB7t2wOoDMjx+FnLxsrKykYL9JQbG2lAxFZ6Y2Ud/F0CG9bXiLmzhd29dFk5Zie9t7KxLgngbnpl7QCQ9yS9M0cstFc20ltE1+b5EK11DT+xEBusJDQdKGoEY8g2Uh+QHhSYIDsFxAhEpIcqb0gA6tpaWZHcjEcrK8uQ482VlS1g4+aWNp6UuwfldzZWZAvYXNp41AIkl3efzBHk1sYuOHhTkVAK6SHso4hc07Fen8HgjjKdQn6gjowrOvwrfha1ejHEdLtCun1HBT8i7olRXAYbXOLZZ6hV59FriSN4y2pHbQI22KkNf3JjuAXE8hh4tecj2MjoV6K9QgCLdPW01m4XkKRFpzDgdQ2RQH19G9GT/+jVpA8Efnzxx95wfnAfLzszqV/J9E7j9dWQ8RjZJc8pvnv8stdUqdG83q92+XIn//a+NyeSGzA22R+oX04tluNucDI5YHZ7NlOaKWYyYe36bmDB9f7o/vHnrvnpBQUij2H6RFf2qqNJakqpVyIjD+/ePflVlQreYXbEMJCewfJelY1B02MblYq1Ulmd0K73q3obg+kZd1+r1CS6D/Ea5oPffaW0Gjuih2PUxmFePYAzHdTbcF5Jj/FBmujwT4U8xmds8oLF6UlkuWflgORVjCTPqeqtA3J0+g/VqnJd2yMVXOiSFzF5RThutU6ry9PWGV0j6aBel/kDJO9Y9bvcwlVMCg+8g7knVUW8PSbvmiZmrDMqY5Mz1nFkU9b4iVQzKpP3SiWvl7nMwVY7Uq8XMhmZAfIq6vn7Ii+q2E7m1Sk6x8buGMr1p026UQewDe9UeYiYDGsBedaGIl5a8jqGTxRRLLT/5emDB0cfVG56b9Cdrx8ePfyo/ORDJiYPkGftKMt9kae6emTy8cnJ/e7sLrs4FHmfTLKkGe6niDpT2imaeMiQPGtJXtaQF57Q6SwEpRgxe2jsxYufVLvtQsZjvOBxMUp/kTTrayF56uX6Iq9reOyJ1x+Rwa52oDMYbGNjhtMKCU+vF3c6zMnbts4EpWUNeSZg1JEExXtD3RunkTABjbxoiJi9pRy3zqxaK7LFUMkLZ4uNe6WsYZsRjKNHGI24Dp6hfBVA3tjYYUIvfWyP0vPIa8xb70nLKnnhUqdita5OmzwEMgzzdY0BRh4SvTuPvOKqdVG6hkJepmOV0AgaXvfqyBsbs+ny9BHyqJRJnwTImy4piquQF7wDbPkMoK+TNTqCQnL5e3GHy5A3MWm1FuGyTF4WSOJ0sbhote4bHcA4es7WyMkbGwtpbB9CHmOWQQ7JC9+xzkOeFPKeAls0OTH5tGsLcbgRIb6QPCpq9pIYkDdJ3LFW4IVl8opWK9TiYMO6bXiEv9czXAF5wPZhxrNf8ojMtvUbokue0vLheWvDKA7nNCSPR8nrzZRAxQWHRF64IvW4Enlk6Z4scUARDI9I9oT4HPJIf83WP6pjKGyIbUPI85rF8iTyYKOXuuSFJ2Sb07F2+iePRuJObM+nvIA8SFQR723Dmacm5EX6Im9AIJJ3iL05RcgzTYqRyQNEzQeR3jacmZgsVgYhz4OQh6ity/DlOIRMXrgBFVclL1Oc3m9A38nwiCsmTxNnR9U2pT1KgUJepgJ0VSUv87SxCh9hEPJ4Y5vnNZ27IpNHZGbAhRXyxqWLWmdugjxRW2mjb5tHQM2xTk7I5E1KzzA/vTqQ2hqTd5Hayoo7LpEH3ObVBhhdm9m8qyOvajAHdADJI0CPu1qSyAuDZyhB92swm4eR1+31LyaPWASUQfKCoIOSVhSH6jAGBBxhGM4B9fT6Xsosv0clDyruqkReSfX7543Jo9TX2aSXFo2dZF/XP6F857oqENkKUFRInuypEOF9Y/LIbu4DxUYREz4ceZ9sEWNmkqGEaq7PG2EokaFpZbD51DovPUTGxOapQkz6P37+9YNKGUIeGfnLX37zKwz7zYbtXfKgpCnkSSsmTDoMJqW0A//b55fff+iup4ciz2vSofkPX377XLn3Psgj52XyJuWHCK4C9T2PPPbx27dvj9WAMdVLrqffPbC8fano2HkjDIU80ONC8sJgcFbKZr4BY22r0cBQtQBOB5xu9Vg1GGTsKmbx0T/Dmh9KRqEzdSF50FWGyyToLzqLYKjUsc4YPYRX6Xte48HQXkhKgBtOPsqiFzGTvGnrthqFBT1uBSxPzMsj2+KMPGjTQB3baoKh+nhes5wvA+QLYMkg27avF/ARGJN8q0aSIybtk+lU1Dslx2dmitIqwGJlcSIzXzEa3KrZ4abBUCySnDQLGGWKpe74f1Jezkx3Ot+AvmqyaPDmCXg98hV05Glle/YsDWFpEVMLZUKLrbzJDWHAyaPrxhFd4A53nyE8IS8HJ0ulyTDcZCR5aoanKL3D6OaKJ7s2PHQszQCUr8eeN2lDh2DQXC5cygUoB4wkP1YbxSlqD2lZ5iDKBWIqrWfK0tKtMoCkthY1EZgRRxTq777C5P/88Pjoj13BCnSdocC/Th6cvlCzKB2Xy6bVozuFhf/pT497HYZb9wKoZVGXJPLIqTkpC0j625yyLBeIQqEwRxJkYW4K3GRzipyaKmhPwv347ePnXZkePmFEOavqYpHJOHCRuu5wL0nAzT3/7790Z5SP7L1qbw6GM5eku+JG6waeOHnNpXb64FGTaO6Av5uttsXyrHl2tpcuNJfX0+0lkpi1LIEFnYjS7F97zW72FmtQIBNfXQK6oZf3QHodvUQmz4heDaJJKWiKhT5joGVpQWzKart8tplvLWwSWwub5eWDfNmyNUfsHbTyRKvdyrfWHxGz6Wf5/MaZ/opIFhgljPwZ/NhLJTR3D02xGFEyCTI9mcVSinQa1UpLKZ5AmCB5MNORWF4iDpaBhu7kJZu39gS08A6cerF0BsgrE720MgR+RNyES8xd0QNNPMDfo6PXIpBZG9xoCvEhbYBV6dJl92rUViLSstZUOwqJvCWwrT1LKHnJTWPyiGqvKwoMl5Asg0G0lo5iY0IGPb+/p0y8MGxqIwQrdBedaLozq59EqCHvCdRhWeJI0AOr5BXWIJtqRrwheai5To2geF8ASX/SvlVEk1LQ/GST2UIDwY24wgHUymkLaRBa8iBRRGuTWJAIAyRuyuQRSxvgv91n55DHI6Eo3jFcWrX0DD11dEc1rj06LxlN5aR1E/QHB9ury+LGAr4GZS5aliUJj5qQvLxlY2klvUlsWlaWFp4ByXv2SCYv3362tGHJn0OeG0lG1CURX+IZkGg+pY1yMWioP9ATyxFcF20LLxqcZg3SnWf3FiAONgqFvTJMuT1YgY5I/tkCnAP0aGGH3JXy4su7BytzYP0aWNvaM7qsBzHXw4tAFblvXekVzA9nxJ4Se6LDWj000yaJKmrkSisjUVGkbkR0yAAEOuHMK2i3khwqYb2sKYI0C+n0DTQfRUBMq/mbzdGAQwhjqkONlWh00rNBQySwCqCID0FXh7ksaDTUuUQ9H/6KCzliBUjYoeaeodO9GV3JD+hDoG2TRMQ0EhpGcT1IOzgxv+5KYnkosHJz9cvPJ3H60AGFYR51DB9yILoWHWKESyFToEkHShcZuorERgzoTFe7g7sse1G0fl7CMFeSwqr3oFYenzE5EJwC0kPgfU/g6gvTeFCP3KmLHfaJBKp5btHYUNdRecRC/3z1slVQfAhDlIB18fqh2chBYn4Wry8i2w8SY2iGZ8IsAaGKCoarisg8W7tcVjw20xI3FsNM4u0bLowvb+0SeagBrEIUmzPrtSPY83ji6CyxyxQZIJPoPBwWS3CmhuqF+gaLze6kQ4PWGXBGUBkivOYej2Y+GodWlo0Y1YK7AEnU8WYPsZObvh4ZLewRbAjoEger9+qOYsWBvefVlsFfNZLo7Eci8mlQma+i3SmFFyBkUtdViUtTEEkYZCIaf4hPcj7X1LjwKhYMVg+KqQYGGSAyVfSuGRG/7hVNOjOAO4c7WgnB06f9dtKfsMEVGTu/XkAA70vwkiBexwDVydkQ1uI+3Nh4zSZ4XAEYQZN+FhI9fVzdzoqaAEDygvLipKbOFItafDC8Fvp0+JgoHmD3C/j2yzuOlwCtqUZEeeIX++d8KKSpCk8fXiSxbs0QEK/2SbLVeB9hAqr+Ca9p7a/hnVzgest0szYNV+7AIZ5sy2h6QyZ66NG4tvThxU9e1ziBAc07mkQuqq2Dq9EBiv2EF6V2cpqhNJ+7FjelB8+hdoBJ1XPVgEuhzP7Dz+/+2PXmKZdfsOlc4ZitD6lx+3CNIlkbPn63J+N1tteSdjrwAZVvNhDSzFeiRM03OdzDFjkZHIzg13paZICLhwLSDA7uyGJ58FkyWC7a7whxOptIxfr7nAIvaI5kahH8QFcgGvexyl6uv98/ean2BnxMrPo1V+YFrWMaM6+WfmVgUgbT6LywNLHD4RuDr+hOvgv4HI64yBnMBmSEfj9FkdRGvpyCtkiD3ZkMHUY5ggTj5Pug1V56wSJdj9tCus+1sjWtb4S8SrtO+PVVugHcFEXR/wXJO30eYSj9B2ghWFuy7+aOCdo1nMGFqWQqHhds0je9j74T4/F4RG8V7FFd/TOP6ejwihGosSbhDSgAlodm0UV7wPR7FkZwaIl2s4cmF078AJMV35h43nxU9wkiRvu9iOsDL5h875P5/uHxYzMflq8PVhzDJer8fzql+yaNjORji+X+K0OLYOdquqLKlPEUz+sBE40bixfv8XhMGIpV/QNqilf/aUuSrRkGL6no314Y9+J0Tv8JDlJnAa8VpEusDvQ6y5OLDx7JpAyaiInWIn0HzilWiOtFlardzGdYECTiAvK1bH0/wLi6Pg1F54RLBZ8ZwaCD4eugU1BaguQTtEZZvazq/3kTIaNKQMxN6mwXATGUVD6pwHJcEjfBdPzX1/Kds0lRNOthLoKB3YNiHwuFZGed+/uf/u87TBA9zz9/ltIxaS4epw2ifzdq7xBQdF2Qgjze/z2+e4TF++j3dx+cvuMJZ8Jh47TCMQAM7B6EPRG3CR4iAeu+nHxAeijvc+gtPfdEqjbOZdRi9pu1dyhIMEyyiYHn0FM4QkduSZjOfhyPHoq6L94NBkYUTKjnxGoNukYP/oG0WvJbSN7j52YZwAnbF8OdBHskKo0sHnxgvF18gHTejwdGUMcoZppS6Q5J5L2PdT9wG4vL37c1sbBu7sLPaFw/nsOvA588Tzm6eA4nCRwNX6qQgGNnwUxapE//nNYCni4CNUjej8Zy5xJNahLdKJJv3loe/Mp6XSoY+oeH94/+NaJmps2+xk19evnwzf9g0RH/i4cPfzbOLeBtV1KtbGiIv/zyZ1w8kv/16a+ju9dQiDU0AKzP4dBEW+hk0lDuXLHBPNP/IHhCprNu+4IzEa/f+GdtbwxObph+ko8L+i+w/Z4ABmaXjP3axUPP75o6CFqM6z8zfSH4mI0bgcf09YONCv6BbJ87EYtz15UW8KXDDeTI0fd8IDqWi9NXnrz4NYFkhRrHuy8Y9ZF2dyBe9Xt/97ZOB54Tc44IzZuZMhdPO8S478saxn5B4NmIT3RwXILFLJrbw0Y4f9wRSxp9pvUWXTi9NB3wiVUBQU4UYzTNf4FD2C8SJGlHQd4auVvc4ha3+FKQLTaKukK62f0gUXpqXNhXRnH6nI2/F5Ssi43FyrSmU5u0BonJ/fPIu7N4pbf1VSBbgcV7S9pa4hPbhlWdETTuXNUtfT2YlArThRuw0ul0545cdnKxMV4BatsIBxuA1MximCjtlxYXS8R4547KskRettEB+k0E7xT3O+Pnyal0kYn9xqRuJ6j+DaMqWwh2tuTvQg3yxdrrQLgzMxkMy0vz+3dgpbXx7UajAtS2uBrOzpRkFR63zu8vWgFVnW3l8SF5GStYMQ+LBM40GtYLjGBwcb7RWF3VfkSoAdS/YVi6uos5S3sT/l1bOne3G0BmsWKtPM2QxORMloCEBedLsHSiRF6wRx7gbHEe7K+Wh4PkLcKKnotPAXnwkNXzNX0alkYPLmpNZeNi27m7t7MDbfKB2beObw7kRGl6vjJB7EMmJirBLPySyKSWvFVA3j24R0WpmwzJm4HLpU4wCIsGlubPJ+8erPhNTEKuMnc6UmcUbnSmIXnAIJRgIf+nT8FycRqYAmAPukX8C+385nqBKK9Y2itlovBkDRagWN4pb+y1iEd7G30Vv7sajEv1w7P7d4gOXJrYzmZgcVXYYXTVdtuMPKmcIpDY4PbExeRNWvczYYmQ0vad/dUKSYRngNZbwXm2x4nxCthwB56zsrg/P99pNLafKgcut4kC4GlqOX22XGha1naepWeJJcvZk9302d7OXltfTfC6UJQr1o93wkX4LYXJmWB2frInefOS5IVNyFuFzze9T/ZFXri4at1eBC4l2YEyOP+UmIZmYAaI3HZRJk9qELAxC81ASTEDzY1l+AlLQlbbJ7Daye4usdQG4rew0QRyOXs1zPSBcGdxIpMpAQnLzkxnJu41wuFGIzPRkMmTlvdNyRufn8yUgK/TF3mw/GOxAQQtA40r0bhHNOD5oNpi5AFpxs6XTy9vbm5ZpmTyzqTKOweFJVigTaqetX5z5BHZO5VKZb4YJsjifKVyJyvVDJ3pWLPE+EyYmFjdXr0HiJyeB+R1oHei1oq/Bx6a3K9UZoBtCsJitiXDcqI9dKA/Es5sT05KlWf3O3J/cyF5y3LRsR2ZvHXYaZTT5aU14gsgDzxPJiM9NplVPssVzGSCoPuF/8B/WXkZrM/C3TKKfEk/wLFZsBMJjwtnzg+9zcs2rFIKr0IaF/eJb+C3GzoyeUVIXqehJ68guynldEEiD351lni0QX4h5F0XSjPTE8AeADv3zfxEpgQ66IntUqYkdRhFIgOWJ7cNyGudycU728vEwu4cuZlulfPtLeJ3Rh5ZXAUG4t4E/LAK0Hao/cXtSme1I5uCb6wzi1AKJfIQM7CueMZbe+SSZW+OWEqn20sFYmcBrFvYgTXdNm/uma4RwBzIdiGsGAoimwkGs7IpAOuCWWUZNQNlpWpsc45slueaBDlXngMbCqCzJWDNWXLOoGr0LW5xi1vc4ha3uMUtbnGLW9ziFre4Wfw/ZI2WRkJ+B8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C:\Documents and Settings\tpol\My Documents\My Pictures\Molecular Shapes\Covalent Bond For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983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tpol\My Documents\My Pictures\Molecular Shapes\Ionic Bond Form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276600"/>
            <a:ext cx="4983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600" y="2543374"/>
            <a:ext cx="1572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Ionic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9223" y="2543374"/>
            <a:ext cx="2703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Covalent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6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A covalent bond occurs when two or more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nonmetals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have a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outer shell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4575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3505200"/>
          </a:xfrm>
        </p:spPr>
        <p:txBody>
          <a:bodyPr>
            <a:noAutofit/>
          </a:bodyPr>
          <a:lstStyle/>
          <a:p>
            <a:pPr lvl="0" algn="l"/>
            <a:r>
              <a:rPr lang="en-US" sz="3200" dirty="0" smtClean="0"/>
              <a:t> 3. Each </a:t>
            </a:r>
            <a:r>
              <a:rPr lang="en-US" sz="3200" dirty="0"/>
              <a:t>column is called a </a:t>
            </a:r>
            <a:r>
              <a:rPr lang="en-US" sz="3200" dirty="0" smtClean="0"/>
              <a:t>“____________________”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4. Each </a:t>
            </a:r>
            <a:r>
              <a:rPr lang="en-US" sz="3200" dirty="0"/>
              <a:t>period represents an energy level within the atom</a:t>
            </a:r>
            <a:r>
              <a:rPr lang="en-US" sz="3200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5. Each </a:t>
            </a:r>
            <a:r>
              <a:rPr lang="en-US" sz="3200" dirty="0"/>
              <a:t>element in a group has the same number of _______________________ in their outer ________________________   ________________________ (the valence level</a:t>
            </a:r>
            <a:r>
              <a:rPr lang="en-US" sz="3200" dirty="0" smtClean="0"/>
              <a:t>).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6. Electrons </a:t>
            </a:r>
            <a:r>
              <a:rPr lang="en-US" sz="3200" dirty="0"/>
              <a:t>in the outer shell are called ________________________    </a:t>
            </a:r>
            <a:r>
              <a:rPr lang="en-US" sz="3600" dirty="0"/>
              <a:t>______________________.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399501" y="457200"/>
            <a:ext cx="1867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3186" y="22860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5766" y="2794283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47368" y="3390965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level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8006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valence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936" y="5406559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61" y="5150694"/>
            <a:ext cx="3858260" cy="2358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5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Which of the following are ionic and which are covalent?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396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CaCl</a:t>
            </a:r>
            <a:r>
              <a:rPr lang="en-US" sz="4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4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3254514"/>
            <a:ext cx="6143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 and nonmetal -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ionic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4291" y="3987225"/>
            <a:ext cx="6454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Nonm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etal and nonmetal -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covalent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096" y="4744786"/>
            <a:ext cx="6454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Nonm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etal and nonmetal -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covalent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9942" y="5432425"/>
            <a:ext cx="6143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Metal and nonmetal -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ionic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7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 Let’s review how to show an ionic bond with Lewis dot structures. Use the chart for help!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sites.saschina.org/kdavid/files/2013/12/Lewis-Dot-Period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8" y="2209800"/>
            <a:ext cx="5410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0" y="3516219"/>
            <a:ext cx="64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729438" y="3886200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3524331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24578" y="3988955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57036" y="3524331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01066" y="3825432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15533" y="4295261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27046" y="3763237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91333" y="3516219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01065" y="4038600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41318" y="3782842"/>
            <a:ext cx="366505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19" idx="5"/>
          </p:cNvCxnSpPr>
          <p:nvPr/>
        </p:nvCxnSpPr>
        <p:spPr>
          <a:xfrm rot="16200000" flipH="1">
            <a:off x="7288601" y="3773595"/>
            <a:ext cx="263417" cy="93231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4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 Let’s try a covalent bond. Use the chart for help!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sites.saschina.org/kdavid/files/2013/12/Lewis-Dot-Period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8" y="2209800"/>
            <a:ext cx="5410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68936" y="351621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6005" y="3524331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70997" y="3761652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832" y="4264189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73802" y="3977884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07511" y="3550198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70996" y="4046531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39171" y="3550198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73801" y="3761652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289136" y="3837852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031630" y="3550198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10871" y="3825484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01138" y="4287149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89135" y="4079057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15958" y="3558310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710870" y="4044051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43" y="4648200"/>
            <a:ext cx="2181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634304" y="5486400"/>
            <a:ext cx="1266833" cy="3619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65111" y="6037941"/>
            <a:ext cx="46976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 the shared electrons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7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 Let’s try another covalent bond. Use the chart for help!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sites.saschina.org/kdavid/files/2013/12/Lewis-Dot-Period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8" y="2209800"/>
            <a:ext cx="5410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08823" y="351621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5111" y="6037941"/>
            <a:ext cx="46976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 the shared electrons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62807" y="3544993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39000" y="3697393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35975" y="3854258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267673" y="3930458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96610" y="4087166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43866" y="4088384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565372" y="3753861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34133" y="3742634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97601" y="4439549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359365" y="4419600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57971" y="3790765"/>
            <a:ext cx="828250" cy="505207"/>
          </a:xfrm>
          <a:custGeom>
            <a:avLst/>
            <a:gdLst>
              <a:gd name="connsiteX0" fmla="*/ 641819 w 828250"/>
              <a:gd name="connsiteY0" fmla="*/ 239697 h 505207"/>
              <a:gd name="connsiteX1" fmla="*/ 597431 w 828250"/>
              <a:gd name="connsiteY1" fmla="*/ 204186 h 505207"/>
              <a:gd name="connsiteX2" fmla="*/ 570798 w 828250"/>
              <a:gd name="connsiteY2" fmla="*/ 177553 h 505207"/>
              <a:gd name="connsiteX3" fmla="*/ 535287 w 828250"/>
              <a:gd name="connsiteY3" fmla="*/ 168676 h 505207"/>
              <a:gd name="connsiteX4" fmla="*/ 482021 w 828250"/>
              <a:gd name="connsiteY4" fmla="*/ 133165 h 505207"/>
              <a:gd name="connsiteX5" fmla="*/ 455388 w 828250"/>
              <a:gd name="connsiteY5" fmla="*/ 115410 h 505207"/>
              <a:gd name="connsiteX6" fmla="*/ 402122 w 828250"/>
              <a:gd name="connsiteY6" fmla="*/ 97654 h 505207"/>
              <a:gd name="connsiteX7" fmla="*/ 348856 w 828250"/>
              <a:gd name="connsiteY7" fmla="*/ 71021 h 505207"/>
              <a:gd name="connsiteX8" fmla="*/ 313346 w 828250"/>
              <a:gd name="connsiteY8" fmla="*/ 53266 h 505207"/>
              <a:gd name="connsiteX9" fmla="*/ 286712 w 828250"/>
              <a:gd name="connsiteY9" fmla="*/ 44388 h 505207"/>
              <a:gd name="connsiteX10" fmla="*/ 260079 w 828250"/>
              <a:gd name="connsiteY10" fmla="*/ 26633 h 505207"/>
              <a:gd name="connsiteX11" fmla="*/ 206813 w 828250"/>
              <a:gd name="connsiteY11" fmla="*/ 8878 h 505207"/>
              <a:gd name="connsiteX12" fmla="*/ 180180 w 828250"/>
              <a:gd name="connsiteY12" fmla="*/ 0 h 505207"/>
              <a:gd name="connsiteX13" fmla="*/ 38138 w 828250"/>
              <a:gd name="connsiteY13" fmla="*/ 17755 h 505207"/>
              <a:gd name="connsiteX14" fmla="*/ 11505 w 828250"/>
              <a:gd name="connsiteY14" fmla="*/ 35511 h 505207"/>
              <a:gd name="connsiteX15" fmla="*/ 11505 w 828250"/>
              <a:gd name="connsiteY15" fmla="*/ 150920 h 505207"/>
              <a:gd name="connsiteX16" fmla="*/ 20382 w 828250"/>
              <a:gd name="connsiteY16" fmla="*/ 177553 h 505207"/>
              <a:gd name="connsiteX17" fmla="*/ 64771 w 828250"/>
              <a:gd name="connsiteY17" fmla="*/ 221942 h 505207"/>
              <a:gd name="connsiteX18" fmla="*/ 91404 w 828250"/>
              <a:gd name="connsiteY18" fmla="*/ 248575 h 505207"/>
              <a:gd name="connsiteX19" fmla="*/ 118037 w 828250"/>
              <a:gd name="connsiteY19" fmla="*/ 275208 h 505207"/>
              <a:gd name="connsiteX20" fmla="*/ 153547 w 828250"/>
              <a:gd name="connsiteY20" fmla="*/ 292963 h 505207"/>
              <a:gd name="connsiteX21" fmla="*/ 171303 w 828250"/>
              <a:gd name="connsiteY21" fmla="*/ 310718 h 505207"/>
              <a:gd name="connsiteX22" fmla="*/ 224569 w 828250"/>
              <a:gd name="connsiteY22" fmla="*/ 346229 h 505207"/>
              <a:gd name="connsiteX23" fmla="*/ 251202 w 828250"/>
              <a:gd name="connsiteY23" fmla="*/ 363985 h 505207"/>
              <a:gd name="connsiteX24" fmla="*/ 277835 w 828250"/>
              <a:gd name="connsiteY24" fmla="*/ 372862 h 505207"/>
              <a:gd name="connsiteX25" fmla="*/ 366612 w 828250"/>
              <a:gd name="connsiteY25" fmla="*/ 408373 h 505207"/>
              <a:gd name="connsiteX26" fmla="*/ 419878 w 828250"/>
              <a:gd name="connsiteY26" fmla="*/ 435006 h 505207"/>
              <a:gd name="connsiteX27" fmla="*/ 508654 w 828250"/>
              <a:gd name="connsiteY27" fmla="*/ 461639 h 505207"/>
              <a:gd name="connsiteX28" fmla="*/ 535287 w 828250"/>
              <a:gd name="connsiteY28" fmla="*/ 479394 h 505207"/>
              <a:gd name="connsiteX29" fmla="*/ 597431 w 828250"/>
              <a:gd name="connsiteY29" fmla="*/ 488272 h 505207"/>
              <a:gd name="connsiteX30" fmla="*/ 632942 w 828250"/>
              <a:gd name="connsiteY30" fmla="*/ 497150 h 505207"/>
              <a:gd name="connsiteX31" fmla="*/ 810495 w 828250"/>
              <a:gd name="connsiteY31" fmla="*/ 461639 h 505207"/>
              <a:gd name="connsiteX32" fmla="*/ 828250 w 828250"/>
              <a:gd name="connsiteY32" fmla="*/ 435006 h 505207"/>
              <a:gd name="connsiteX33" fmla="*/ 810495 w 828250"/>
              <a:gd name="connsiteY33" fmla="*/ 355107 h 505207"/>
              <a:gd name="connsiteX34" fmla="*/ 783862 w 828250"/>
              <a:gd name="connsiteY34" fmla="*/ 328474 h 505207"/>
              <a:gd name="connsiteX35" fmla="*/ 766107 w 828250"/>
              <a:gd name="connsiteY35" fmla="*/ 275208 h 505207"/>
              <a:gd name="connsiteX36" fmla="*/ 739474 w 828250"/>
              <a:gd name="connsiteY36" fmla="*/ 257452 h 505207"/>
              <a:gd name="connsiteX37" fmla="*/ 721718 w 828250"/>
              <a:gd name="connsiteY37" fmla="*/ 239697 h 505207"/>
              <a:gd name="connsiteX38" fmla="*/ 686208 w 828250"/>
              <a:gd name="connsiteY38" fmla="*/ 230819 h 505207"/>
              <a:gd name="connsiteX39" fmla="*/ 659575 w 828250"/>
              <a:gd name="connsiteY39" fmla="*/ 213064 h 505207"/>
              <a:gd name="connsiteX40" fmla="*/ 588553 w 828250"/>
              <a:gd name="connsiteY40" fmla="*/ 204186 h 50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8250" h="505207">
                <a:moveTo>
                  <a:pt x="641819" y="239697"/>
                </a:moveTo>
                <a:cubicBezTo>
                  <a:pt x="627023" y="227860"/>
                  <a:pt x="611691" y="216664"/>
                  <a:pt x="597431" y="204186"/>
                </a:cubicBezTo>
                <a:cubicBezTo>
                  <a:pt x="587983" y="195918"/>
                  <a:pt x="581699" y="183782"/>
                  <a:pt x="570798" y="177553"/>
                </a:cubicBezTo>
                <a:cubicBezTo>
                  <a:pt x="560204" y="171500"/>
                  <a:pt x="547124" y="171635"/>
                  <a:pt x="535287" y="168676"/>
                </a:cubicBezTo>
                <a:cubicBezTo>
                  <a:pt x="503643" y="137030"/>
                  <a:pt x="532184" y="161829"/>
                  <a:pt x="482021" y="133165"/>
                </a:cubicBezTo>
                <a:cubicBezTo>
                  <a:pt x="472757" y="127872"/>
                  <a:pt x="465138" y="119743"/>
                  <a:pt x="455388" y="115410"/>
                </a:cubicBezTo>
                <a:cubicBezTo>
                  <a:pt x="438285" y="107809"/>
                  <a:pt x="417695" y="108036"/>
                  <a:pt x="402122" y="97654"/>
                </a:cubicBezTo>
                <a:cubicBezTo>
                  <a:pt x="350940" y="63533"/>
                  <a:pt x="400313" y="93074"/>
                  <a:pt x="348856" y="71021"/>
                </a:cubicBezTo>
                <a:cubicBezTo>
                  <a:pt x="336692" y="65808"/>
                  <a:pt x="325510" y="58479"/>
                  <a:pt x="313346" y="53266"/>
                </a:cubicBezTo>
                <a:cubicBezTo>
                  <a:pt x="304744" y="49580"/>
                  <a:pt x="295082" y="48573"/>
                  <a:pt x="286712" y="44388"/>
                </a:cubicBezTo>
                <a:cubicBezTo>
                  <a:pt x="277169" y="39616"/>
                  <a:pt x="269829" y="30966"/>
                  <a:pt x="260079" y="26633"/>
                </a:cubicBezTo>
                <a:cubicBezTo>
                  <a:pt x="242976" y="19032"/>
                  <a:pt x="224568" y="14796"/>
                  <a:pt x="206813" y="8878"/>
                </a:cubicBezTo>
                <a:lnTo>
                  <a:pt x="180180" y="0"/>
                </a:lnTo>
                <a:cubicBezTo>
                  <a:pt x="158170" y="1693"/>
                  <a:pt x="76459" y="-1406"/>
                  <a:pt x="38138" y="17755"/>
                </a:cubicBezTo>
                <a:cubicBezTo>
                  <a:pt x="28595" y="22527"/>
                  <a:pt x="20383" y="29592"/>
                  <a:pt x="11505" y="35511"/>
                </a:cubicBezTo>
                <a:cubicBezTo>
                  <a:pt x="-5641" y="86947"/>
                  <a:pt x="-1918" y="63672"/>
                  <a:pt x="11505" y="150920"/>
                </a:cubicBezTo>
                <a:cubicBezTo>
                  <a:pt x="12928" y="160169"/>
                  <a:pt x="14767" y="170067"/>
                  <a:pt x="20382" y="177553"/>
                </a:cubicBezTo>
                <a:cubicBezTo>
                  <a:pt x="32937" y="194293"/>
                  <a:pt x="49975" y="207146"/>
                  <a:pt x="64771" y="221942"/>
                </a:cubicBezTo>
                <a:lnTo>
                  <a:pt x="91404" y="248575"/>
                </a:lnTo>
                <a:cubicBezTo>
                  <a:pt x="100282" y="257453"/>
                  <a:pt x="106808" y="269593"/>
                  <a:pt x="118037" y="275208"/>
                </a:cubicBezTo>
                <a:cubicBezTo>
                  <a:pt x="129874" y="281126"/>
                  <a:pt x="142536" y="285622"/>
                  <a:pt x="153547" y="292963"/>
                </a:cubicBezTo>
                <a:cubicBezTo>
                  <a:pt x="160511" y="297606"/>
                  <a:pt x="164607" y="305696"/>
                  <a:pt x="171303" y="310718"/>
                </a:cubicBezTo>
                <a:cubicBezTo>
                  <a:pt x="188375" y="323522"/>
                  <a:pt x="206814" y="334392"/>
                  <a:pt x="224569" y="346229"/>
                </a:cubicBezTo>
                <a:cubicBezTo>
                  <a:pt x="233447" y="352148"/>
                  <a:pt x="241080" y="360611"/>
                  <a:pt x="251202" y="363985"/>
                </a:cubicBezTo>
                <a:lnTo>
                  <a:pt x="277835" y="372862"/>
                </a:lnTo>
                <a:cubicBezTo>
                  <a:pt x="316238" y="411268"/>
                  <a:pt x="277575" y="378693"/>
                  <a:pt x="366612" y="408373"/>
                </a:cubicBezTo>
                <a:cubicBezTo>
                  <a:pt x="463753" y="440755"/>
                  <a:pt x="316608" y="389109"/>
                  <a:pt x="419878" y="435006"/>
                </a:cubicBezTo>
                <a:cubicBezTo>
                  <a:pt x="447663" y="447355"/>
                  <a:pt x="479144" y="454261"/>
                  <a:pt x="508654" y="461639"/>
                </a:cubicBezTo>
                <a:cubicBezTo>
                  <a:pt x="517532" y="467557"/>
                  <a:pt x="525067" y="476328"/>
                  <a:pt x="535287" y="479394"/>
                </a:cubicBezTo>
                <a:cubicBezTo>
                  <a:pt x="555330" y="485407"/>
                  <a:pt x="576844" y="484529"/>
                  <a:pt x="597431" y="488272"/>
                </a:cubicBezTo>
                <a:cubicBezTo>
                  <a:pt x="609436" y="490455"/>
                  <a:pt x="621105" y="494191"/>
                  <a:pt x="632942" y="497150"/>
                </a:cubicBezTo>
                <a:cubicBezTo>
                  <a:pt x="893393" y="483441"/>
                  <a:pt x="770111" y="542406"/>
                  <a:pt x="810495" y="461639"/>
                </a:cubicBezTo>
                <a:cubicBezTo>
                  <a:pt x="815267" y="452096"/>
                  <a:pt x="822332" y="443884"/>
                  <a:pt x="828250" y="435006"/>
                </a:cubicBezTo>
                <a:cubicBezTo>
                  <a:pt x="827175" y="428557"/>
                  <a:pt x="820209" y="369678"/>
                  <a:pt x="810495" y="355107"/>
                </a:cubicBezTo>
                <a:cubicBezTo>
                  <a:pt x="803531" y="344661"/>
                  <a:pt x="792740" y="337352"/>
                  <a:pt x="783862" y="328474"/>
                </a:cubicBezTo>
                <a:cubicBezTo>
                  <a:pt x="777944" y="310719"/>
                  <a:pt x="781679" y="285590"/>
                  <a:pt x="766107" y="275208"/>
                </a:cubicBezTo>
                <a:cubicBezTo>
                  <a:pt x="757229" y="269289"/>
                  <a:pt x="747806" y="264117"/>
                  <a:pt x="739474" y="257452"/>
                </a:cubicBezTo>
                <a:cubicBezTo>
                  <a:pt x="732938" y="252223"/>
                  <a:pt x="729204" y="243440"/>
                  <a:pt x="721718" y="239697"/>
                </a:cubicBezTo>
                <a:cubicBezTo>
                  <a:pt x="710805" y="234241"/>
                  <a:pt x="698045" y="233778"/>
                  <a:pt x="686208" y="230819"/>
                </a:cubicBezTo>
                <a:cubicBezTo>
                  <a:pt x="677330" y="224901"/>
                  <a:pt x="669869" y="215871"/>
                  <a:pt x="659575" y="213064"/>
                </a:cubicBezTo>
                <a:cubicBezTo>
                  <a:pt x="636557" y="206787"/>
                  <a:pt x="588553" y="204186"/>
                  <a:pt x="588553" y="2041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688062" y="3897297"/>
            <a:ext cx="834501" cy="381740"/>
          </a:xfrm>
          <a:custGeom>
            <a:avLst/>
            <a:gdLst>
              <a:gd name="connsiteX0" fmla="*/ 479394 w 834501"/>
              <a:gd name="connsiteY0" fmla="*/ 44388 h 381740"/>
              <a:gd name="connsiteX1" fmla="*/ 337352 w 834501"/>
              <a:gd name="connsiteY1" fmla="*/ 62144 h 381740"/>
              <a:gd name="connsiteX2" fmla="*/ 301841 w 834501"/>
              <a:gd name="connsiteY2" fmla="*/ 71021 h 381740"/>
              <a:gd name="connsiteX3" fmla="*/ 257453 w 834501"/>
              <a:gd name="connsiteY3" fmla="*/ 79899 h 381740"/>
              <a:gd name="connsiteX4" fmla="*/ 221942 w 834501"/>
              <a:gd name="connsiteY4" fmla="*/ 97654 h 381740"/>
              <a:gd name="connsiteX5" fmla="*/ 106532 w 834501"/>
              <a:gd name="connsiteY5" fmla="*/ 124287 h 381740"/>
              <a:gd name="connsiteX6" fmla="*/ 79899 w 834501"/>
              <a:gd name="connsiteY6" fmla="*/ 150920 h 381740"/>
              <a:gd name="connsiteX7" fmla="*/ 53266 w 834501"/>
              <a:gd name="connsiteY7" fmla="*/ 159798 h 381740"/>
              <a:gd name="connsiteX8" fmla="*/ 26633 w 834501"/>
              <a:gd name="connsiteY8" fmla="*/ 177553 h 381740"/>
              <a:gd name="connsiteX9" fmla="*/ 8878 w 834501"/>
              <a:gd name="connsiteY9" fmla="*/ 230820 h 381740"/>
              <a:gd name="connsiteX10" fmla="*/ 0 w 834501"/>
              <a:gd name="connsiteY10" fmla="*/ 257453 h 381740"/>
              <a:gd name="connsiteX11" fmla="*/ 8878 w 834501"/>
              <a:gd name="connsiteY11" fmla="*/ 301841 h 381740"/>
              <a:gd name="connsiteX12" fmla="*/ 62144 w 834501"/>
              <a:gd name="connsiteY12" fmla="*/ 346229 h 381740"/>
              <a:gd name="connsiteX13" fmla="*/ 79899 w 834501"/>
              <a:gd name="connsiteY13" fmla="*/ 363985 h 381740"/>
              <a:gd name="connsiteX14" fmla="*/ 133165 w 834501"/>
              <a:gd name="connsiteY14" fmla="*/ 381740 h 381740"/>
              <a:gd name="connsiteX15" fmla="*/ 363985 w 834501"/>
              <a:gd name="connsiteY15" fmla="*/ 372862 h 381740"/>
              <a:gd name="connsiteX16" fmla="*/ 408373 w 834501"/>
              <a:gd name="connsiteY16" fmla="*/ 363985 h 381740"/>
              <a:gd name="connsiteX17" fmla="*/ 470517 w 834501"/>
              <a:gd name="connsiteY17" fmla="*/ 355107 h 381740"/>
              <a:gd name="connsiteX18" fmla="*/ 497150 w 834501"/>
              <a:gd name="connsiteY18" fmla="*/ 346229 h 381740"/>
              <a:gd name="connsiteX19" fmla="*/ 532660 w 834501"/>
              <a:gd name="connsiteY19" fmla="*/ 328474 h 381740"/>
              <a:gd name="connsiteX20" fmla="*/ 577049 w 834501"/>
              <a:gd name="connsiteY20" fmla="*/ 319596 h 381740"/>
              <a:gd name="connsiteX21" fmla="*/ 603682 w 834501"/>
              <a:gd name="connsiteY21" fmla="*/ 301841 h 381740"/>
              <a:gd name="connsiteX22" fmla="*/ 630315 w 834501"/>
              <a:gd name="connsiteY22" fmla="*/ 292963 h 381740"/>
              <a:gd name="connsiteX23" fmla="*/ 710214 w 834501"/>
              <a:gd name="connsiteY23" fmla="*/ 239697 h 381740"/>
              <a:gd name="connsiteX24" fmla="*/ 736847 w 834501"/>
              <a:gd name="connsiteY24" fmla="*/ 221942 h 381740"/>
              <a:gd name="connsiteX25" fmla="*/ 790113 w 834501"/>
              <a:gd name="connsiteY25" fmla="*/ 195309 h 381740"/>
              <a:gd name="connsiteX26" fmla="*/ 834501 w 834501"/>
              <a:gd name="connsiteY26" fmla="*/ 106532 h 381740"/>
              <a:gd name="connsiteX27" fmla="*/ 772357 w 834501"/>
              <a:gd name="connsiteY27" fmla="*/ 26633 h 381740"/>
              <a:gd name="connsiteX28" fmla="*/ 719091 w 834501"/>
              <a:gd name="connsiteY28" fmla="*/ 8878 h 381740"/>
              <a:gd name="connsiteX29" fmla="*/ 692458 w 834501"/>
              <a:gd name="connsiteY29" fmla="*/ 0 h 381740"/>
              <a:gd name="connsiteX30" fmla="*/ 443884 w 834501"/>
              <a:gd name="connsiteY30" fmla="*/ 8878 h 381740"/>
              <a:gd name="connsiteX31" fmla="*/ 390618 w 834501"/>
              <a:gd name="connsiteY31" fmla="*/ 44388 h 381740"/>
              <a:gd name="connsiteX32" fmla="*/ 363985 w 834501"/>
              <a:gd name="connsiteY32" fmla="*/ 53266 h 381740"/>
              <a:gd name="connsiteX33" fmla="*/ 337352 w 834501"/>
              <a:gd name="connsiteY33" fmla="*/ 71021 h 38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4501" h="381740">
                <a:moveTo>
                  <a:pt x="479394" y="44388"/>
                </a:moveTo>
                <a:cubicBezTo>
                  <a:pt x="441260" y="48625"/>
                  <a:pt x="377171" y="54904"/>
                  <a:pt x="337352" y="62144"/>
                </a:cubicBezTo>
                <a:cubicBezTo>
                  <a:pt x="325348" y="64327"/>
                  <a:pt x="313752" y="68374"/>
                  <a:pt x="301841" y="71021"/>
                </a:cubicBezTo>
                <a:cubicBezTo>
                  <a:pt x="287111" y="74294"/>
                  <a:pt x="272249" y="76940"/>
                  <a:pt x="257453" y="79899"/>
                </a:cubicBezTo>
                <a:cubicBezTo>
                  <a:pt x="245616" y="85817"/>
                  <a:pt x="234497" y="93469"/>
                  <a:pt x="221942" y="97654"/>
                </a:cubicBezTo>
                <a:cubicBezTo>
                  <a:pt x="189806" y="108366"/>
                  <a:pt x="141753" y="117244"/>
                  <a:pt x="106532" y="124287"/>
                </a:cubicBezTo>
                <a:cubicBezTo>
                  <a:pt x="97654" y="133165"/>
                  <a:pt x="90345" y="143956"/>
                  <a:pt x="79899" y="150920"/>
                </a:cubicBezTo>
                <a:cubicBezTo>
                  <a:pt x="72113" y="156111"/>
                  <a:pt x="61636" y="155613"/>
                  <a:pt x="53266" y="159798"/>
                </a:cubicBezTo>
                <a:cubicBezTo>
                  <a:pt x="43723" y="164570"/>
                  <a:pt x="35511" y="171635"/>
                  <a:pt x="26633" y="177553"/>
                </a:cubicBezTo>
                <a:lnTo>
                  <a:pt x="8878" y="230820"/>
                </a:lnTo>
                <a:lnTo>
                  <a:pt x="0" y="257453"/>
                </a:lnTo>
                <a:cubicBezTo>
                  <a:pt x="2959" y="272249"/>
                  <a:pt x="2130" y="288345"/>
                  <a:pt x="8878" y="301841"/>
                </a:cubicBezTo>
                <a:cubicBezTo>
                  <a:pt x="19423" y="322931"/>
                  <a:pt x="45148" y="332632"/>
                  <a:pt x="62144" y="346229"/>
                </a:cubicBezTo>
                <a:cubicBezTo>
                  <a:pt x="68680" y="351458"/>
                  <a:pt x="72413" y="360242"/>
                  <a:pt x="79899" y="363985"/>
                </a:cubicBezTo>
                <a:cubicBezTo>
                  <a:pt x="96639" y="372355"/>
                  <a:pt x="133165" y="381740"/>
                  <a:pt x="133165" y="381740"/>
                </a:cubicBezTo>
                <a:cubicBezTo>
                  <a:pt x="210105" y="378781"/>
                  <a:pt x="287148" y="377819"/>
                  <a:pt x="363985" y="372862"/>
                </a:cubicBezTo>
                <a:cubicBezTo>
                  <a:pt x="379043" y="371891"/>
                  <a:pt x="393489" y="366466"/>
                  <a:pt x="408373" y="363985"/>
                </a:cubicBezTo>
                <a:cubicBezTo>
                  <a:pt x="429013" y="360545"/>
                  <a:pt x="449802" y="358066"/>
                  <a:pt x="470517" y="355107"/>
                </a:cubicBezTo>
                <a:cubicBezTo>
                  <a:pt x="479395" y="352148"/>
                  <a:pt x="488549" y="349915"/>
                  <a:pt x="497150" y="346229"/>
                </a:cubicBezTo>
                <a:cubicBezTo>
                  <a:pt x="509314" y="341016"/>
                  <a:pt x="520105" y="332659"/>
                  <a:pt x="532660" y="328474"/>
                </a:cubicBezTo>
                <a:cubicBezTo>
                  <a:pt x="546975" y="323702"/>
                  <a:pt x="562253" y="322555"/>
                  <a:pt x="577049" y="319596"/>
                </a:cubicBezTo>
                <a:cubicBezTo>
                  <a:pt x="585927" y="313678"/>
                  <a:pt x="594139" y="306613"/>
                  <a:pt x="603682" y="301841"/>
                </a:cubicBezTo>
                <a:cubicBezTo>
                  <a:pt x="612052" y="297656"/>
                  <a:pt x="622135" y="297508"/>
                  <a:pt x="630315" y="292963"/>
                </a:cubicBezTo>
                <a:cubicBezTo>
                  <a:pt x="630340" y="292949"/>
                  <a:pt x="696886" y="248583"/>
                  <a:pt x="710214" y="239697"/>
                </a:cubicBezTo>
                <a:cubicBezTo>
                  <a:pt x="719092" y="233779"/>
                  <a:pt x="726725" y="225316"/>
                  <a:pt x="736847" y="221942"/>
                </a:cubicBezTo>
                <a:cubicBezTo>
                  <a:pt x="773602" y="209690"/>
                  <a:pt x="755694" y="218255"/>
                  <a:pt x="790113" y="195309"/>
                </a:cubicBezTo>
                <a:cubicBezTo>
                  <a:pt x="832391" y="131891"/>
                  <a:pt x="820447" y="162745"/>
                  <a:pt x="834501" y="106532"/>
                </a:cubicBezTo>
                <a:cubicBezTo>
                  <a:pt x="822976" y="25860"/>
                  <a:pt x="845474" y="51005"/>
                  <a:pt x="772357" y="26633"/>
                </a:cubicBezTo>
                <a:lnTo>
                  <a:pt x="719091" y="8878"/>
                </a:lnTo>
                <a:lnTo>
                  <a:pt x="692458" y="0"/>
                </a:lnTo>
                <a:cubicBezTo>
                  <a:pt x="609600" y="2959"/>
                  <a:pt x="525913" y="-3185"/>
                  <a:pt x="443884" y="8878"/>
                </a:cubicBezTo>
                <a:cubicBezTo>
                  <a:pt x="422772" y="11983"/>
                  <a:pt x="410862" y="37640"/>
                  <a:pt x="390618" y="44388"/>
                </a:cubicBezTo>
                <a:lnTo>
                  <a:pt x="363985" y="53266"/>
                </a:lnTo>
                <a:cubicBezTo>
                  <a:pt x="344137" y="73113"/>
                  <a:pt x="354599" y="71021"/>
                  <a:pt x="337352" y="710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 Some atoms bond with a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bond. Let’s try one.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sites.saschina.org/kdavid/files/2013/12/Lewis-Dot-Period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8" y="2209800"/>
            <a:ext cx="5410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65111" y="6037941"/>
            <a:ext cx="46976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 the shared electrons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81389" y="3468105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4800" y="349627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97279" y="3742634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07761" y="3499186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86255" y="3762461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86254" y="3957935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89158" y="4015535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76521" y="3496270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60905" y="3528717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79289" y="3805535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79289" y="4034135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61238" y="3977144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61237" y="3742634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89022" y="3528717"/>
            <a:ext cx="190267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26423" y="3648722"/>
            <a:ext cx="799552" cy="310719"/>
          </a:xfrm>
          <a:custGeom>
            <a:avLst/>
            <a:gdLst>
              <a:gd name="connsiteX0" fmla="*/ 435006 w 799552"/>
              <a:gd name="connsiteY0" fmla="*/ 26633 h 310719"/>
              <a:gd name="connsiteX1" fmla="*/ 159798 w 799552"/>
              <a:gd name="connsiteY1" fmla="*/ 35511 h 310719"/>
              <a:gd name="connsiteX2" fmla="*/ 71022 w 799552"/>
              <a:gd name="connsiteY2" fmla="*/ 44389 h 310719"/>
              <a:gd name="connsiteX3" fmla="*/ 35511 w 799552"/>
              <a:gd name="connsiteY3" fmla="*/ 62144 h 310719"/>
              <a:gd name="connsiteX4" fmla="*/ 17756 w 799552"/>
              <a:gd name="connsiteY4" fmla="*/ 88777 h 310719"/>
              <a:gd name="connsiteX5" fmla="*/ 0 w 799552"/>
              <a:gd name="connsiteY5" fmla="*/ 142043 h 310719"/>
              <a:gd name="connsiteX6" fmla="*/ 26633 w 799552"/>
              <a:gd name="connsiteY6" fmla="*/ 230820 h 310719"/>
              <a:gd name="connsiteX7" fmla="*/ 53266 w 799552"/>
              <a:gd name="connsiteY7" fmla="*/ 248575 h 310719"/>
              <a:gd name="connsiteX8" fmla="*/ 115410 w 799552"/>
              <a:gd name="connsiteY8" fmla="*/ 301841 h 310719"/>
              <a:gd name="connsiteX9" fmla="*/ 142043 w 799552"/>
              <a:gd name="connsiteY9" fmla="*/ 310719 h 310719"/>
              <a:gd name="connsiteX10" fmla="*/ 585927 w 799552"/>
              <a:gd name="connsiteY10" fmla="*/ 292963 h 310719"/>
              <a:gd name="connsiteX11" fmla="*/ 612560 w 799552"/>
              <a:gd name="connsiteY11" fmla="*/ 284086 h 310719"/>
              <a:gd name="connsiteX12" fmla="*/ 701336 w 799552"/>
              <a:gd name="connsiteY12" fmla="*/ 266330 h 310719"/>
              <a:gd name="connsiteX13" fmla="*/ 754602 w 799552"/>
              <a:gd name="connsiteY13" fmla="*/ 248575 h 310719"/>
              <a:gd name="connsiteX14" fmla="*/ 772358 w 799552"/>
              <a:gd name="connsiteY14" fmla="*/ 230820 h 310719"/>
              <a:gd name="connsiteX15" fmla="*/ 781235 w 799552"/>
              <a:gd name="connsiteY15" fmla="*/ 106532 h 310719"/>
              <a:gd name="connsiteX16" fmla="*/ 727969 w 799552"/>
              <a:gd name="connsiteY16" fmla="*/ 88777 h 310719"/>
              <a:gd name="connsiteX17" fmla="*/ 648070 w 799552"/>
              <a:gd name="connsiteY17" fmla="*/ 44389 h 310719"/>
              <a:gd name="connsiteX18" fmla="*/ 630315 w 799552"/>
              <a:gd name="connsiteY18" fmla="*/ 26633 h 310719"/>
              <a:gd name="connsiteX19" fmla="*/ 550416 w 799552"/>
              <a:gd name="connsiteY19" fmla="*/ 0 h 310719"/>
              <a:gd name="connsiteX20" fmla="*/ 399495 w 799552"/>
              <a:gd name="connsiteY20" fmla="*/ 8878 h 310719"/>
              <a:gd name="connsiteX21" fmla="*/ 346229 w 799552"/>
              <a:gd name="connsiteY21" fmla="*/ 17756 h 3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9552" h="310719">
                <a:moveTo>
                  <a:pt x="435006" y="26633"/>
                </a:moveTo>
                <a:lnTo>
                  <a:pt x="159798" y="35511"/>
                </a:lnTo>
                <a:cubicBezTo>
                  <a:pt x="130094" y="36960"/>
                  <a:pt x="100101" y="38158"/>
                  <a:pt x="71022" y="44389"/>
                </a:cubicBezTo>
                <a:cubicBezTo>
                  <a:pt x="58082" y="47162"/>
                  <a:pt x="47348" y="56226"/>
                  <a:pt x="35511" y="62144"/>
                </a:cubicBezTo>
                <a:cubicBezTo>
                  <a:pt x="29593" y="71022"/>
                  <a:pt x="22089" y="79027"/>
                  <a:pt x="17756" y="88777"/>
                </a:cubicBezTo>
                <a:cubicBezTo>
                  <a:pt x="10155" y="105880"/>
                  <a:pt x="0" y="142043"/>
                  <a:pt x="0" y="142043"/>
                </a:cubicBezTo>
                <a:cubicBezTo>
                  <a:pt x="3554" y="156257"/>
                  <a:pt x="20150" y="226498"/>
                  <a:pt x="26633" y="230820"/>
                </a:cubicBezTo>
                <a:cubicBezTo>
                  <a:pt x="35511" y="236738"/>
                  <a:pt x="45165" y="241631"/>
                  <a:pt x="53266" y="248575"/>
                </a:cubicBezTo>
                <a:cubicBezTo>
                  <a:pt x="83848" y="274788"/>
                  <a:pt x="82799" y="285535"/>
                  <a:pt x="115410" y="301841"/>
                </a:cubicBezTo>
                <a:cubicBezTo>
                  <a:pt x="123780" y="306026"/>
                  <a:pt x="133165" y="307760"/>
                  <a:pt x="142043" y="310719"/>
                </a:cubicBezTo>
                <a:cubicBezTo>
                  <a:pt x="178236" y="309836"/>
                  <a:pt x="463697" y="313334"/>
                  <a:pt x="585927" y="292963"/>
                </a:cubicBezTo>
                <a:cubicBezTo>
                  <a:pt x="595157" y="291425"/>
                  <a:pt x="603442" y="286190"/>
                  <a:pt x="612560" y="284086"/>
                </a:cubicBezTo>
                <a:cubicBezTo>
                  <a:pt x="641965" y="277300"/>
                  <a:pt x="672706" y="275873"/>
                  <a:pt x="701336" y="266330"/>
                </a:cubicBezTo>
                <a:lnTo>
                  <a:pt x="754602" y="248575"/>
                </a:lnTo>
                <a:cubicBezTo>
                  <a:pt x="760521" y="242657"/>
                  <a:pt x="767129" y="237356"/>
                  <a:pt x="772358" y="230820"/>
                </a:cubicBezTo>
                <a:cubicBezTo>
                  <a:pt x="801676" y="194173"/>
                  <a:pt x="811197" y="162176"/>
                  <a:pt x="781235" y="106532"/>
                </a:cubicBezTo>
                <a:cubicBezTo>
                  <a:pt x="772362" y="90053"/>
                  <a:pt x="743541" y="99159"/>
                  <a:pt x="727969" y="88777"/>
                </a:cubicBezTo>
                <a:cubicBezTo>
                  <a:pt x="666917" y="48075"/>
                  <a:pt x="694947" y="60014"/>
                  <a:pt x="648070" y="44389"/>
                </a:cubicBezTo>
                <a:cubicBezTo>
                  <a:pt x="642152" y="38470"/>
                  <a:pt x="637279" y="31276"/>
                  <a:pt x="630315" y="26633"/>
                </a:cubicBezTo>
                <a:cubicBezTo>
                  <a:pt x="598813" y="5631"/>
                  <a:pt x="587823" y="7482"/>
                  <a:pt x="550416" y="0"/>
                </a:cubicBezTo>
                <a:cubicBezTo>
                  <a:pt x="500109" y="2959"/>
                  <a:pt x="449639" y="3863"/>
                  <a:pt x="399495" y="8878"/>
                </a:cubicBezTo>
                <a:cubicBezTo>
                  <a:pt x="282644" y="20563"/>
                  <a:pt x="459818" y="17756"/>
                  <a:pt x="346229" y="177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232412" y="3954975"/>
            <a:ext cx="799552" cy="310719"/>
          </a:xfrm>
          <a:custGeom>
            <a:avLst/>
            <a:gdLst>
              <a:gd name="connsiteX0" fmla="*/ 435006 w 799552"/>
              <a:gd name="connsiteY0" fmla="*/ 26633 h 310719"/>
              <a:gd name="connsiteX1" fmla="*/ 159798 w 799552"/>
              <a:gd name="connsiteY1" fmla="*/ 35511 h 310719"/>
              <a:gd name="connsiteX2" fmla="*/ 71022 w 799552"/>
              <a:gd name="connsiteY2" fmla="*/ 44389 h 310719"/>
              <a:gd name="connsiteX3" fmla="*/ 35511 w 799552"/>
              <a:gd name="connsiteY3" fmla="*/ 62144 h 310719"/>
              <a:gd name="connsiteX4" fmla="*/ 17756 w 799552"/>
              <a:gd name="connsiteY4" fmla="*/ 88777 h 310719"/>
              <a:gd name="connsiteX5" fmla="*/ 0 w 799552"/>
              <a:gd name="connsiteY5" fmla="*/ 142043 h 310719"/>
              <a:gd name="connsiteX6" fmla="*/ 26633 w 799552"/>
              <a:gd name="connsiteY6" fmla="*/ 230820 h 310719"/>
              <a:gd name="connsiteX7" fmla="*/ 53266 w 799552"/>
              <a:gd name="connsiteY7" fmla="*/ 248575 h 310719"/>
              <a:gd name="connsiteX8" fmla="*/ 115410 w 799552"/>
              <a:gd name="connsiteY8" fmla="*/ 301841 h 310719"/>
              <a:gd name="connsiteX9" fmla="*/ 142043 w 799552"/>
              <a:gd name="connsiteY9" fmla="*/ 310719 h 310719"/>
              <a:gd name="connsiteX10" fmla="*/ 585927 w 799552"/>
              <a:gd name="connsiteY10" fmla="*/ 292963 h 310719"/>
              <a:gd name="connsiteX11" fmla="*/ 612560 w 799552"/>
              <a:gd name="connsiteY11" fmla="*/ 284086 h 310719"/>
              <a:gd name="connsiteX12" fmla="*/ 701336 w 799552"/>
              <a:gd name="connsiteY12" fmla="*/ 266330 h 310719"/>
              <a:gd name="connsiteX13" fmla="*/ 754602 w 799552"/>
              <a:gd name="connsiteY13" fmla="*/ 248575 h 310719"/>
              <a:gd name="connsiteX14" fmla="*/ 772358 w 799552"/>
              <a:gd name="connsiteY14" fmla="*/ 230820 h 310719"/>
              <a:gd name="connsiteX15" fmla="*/ 781235 w 799552"/>
              <a:gd name="connsiteY15" fmla="*/ 106532 h 310719"/>
              <a:gd name="connsiteX16" fmla="*/ 727969 w 799552"/>
              <a:gd name="connsiteY16" fmla="*/ 88777 h 310719"/>
              <a:gd name="connsiteX17" fmla="*/ 648070 w 799552"/>
              <a:gd name="connsiteY17" fmla="*/ 44389 h 310719"/>
              <a:gd name="connsiteX18" fmla="*/ 630315 w 799552"/>
              <a:gd name="connsiteY18" fmla="*/ 26633 h 310719"/>
              <a:gd name="connsiteX19" fmla="*/ 550416 w 799552"/>
              <a:gd name="connsiteY19" fmla="*/ 0 h 310719"/>
              <a:gd name="connsiteX20" fmla="*/ 399495 w 799552"/>
              <a:gd name="connsiteY20" fmla="*/ 8878 h 310719"/>
              <a:gd name="connsiteX21" fmla="*/ 346229 w 799552"/>
              <a:gd name="connsiteY21" fmla="*/ 17756 h 3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9552" h="310719">
                <a:moveTo>
                  <a:pt x="435006" y="26633"/>
                </a:moveTo>
                <a:lnTo>
                  <a:pt x="159798" y="35511"/>
                </a:lnTo>
                <a:cubicBezTo>
                  <a:pt x="130094" y="36960"/>
                  <a:pt x="100101" y="38158"/>
                  <a:pt x="71022" y="44389"/>
                </a:cubicBezTo>
                <a:cubicBezTo>
                  <a:pt x="58082" y="47162"/>
                  <a:pt x="47348" y="56226"/>
                  <a:pt x="35511" y="62144"/>
                </a:cubicBezTo>
                <a:cubicBezTo>
                  <a:pt x="29593" y="71022"/>
                  <a:pt x="22089" y="79027"/>
                  <a:pt x="17756" y="88777"/>
                </a:cubicBezTo>
                <a:cubicBezTo>
                  <a:pt x="10155" y="105880"/>
                  <a:pt x="0" y="142043"/>
                  <a:pt x="0" y="142043"/>
                </a:cubicBezTo>
                <a:cubicBezTo>
                  <a:pt x="3554" y="156257"/>
                  <a:pt x="20150" y="226498"/>
                  <a:pt x="26633" y="230820"/>
                </a:cubicBezTo>
                <a:cubicBezTo>
                  <a:pt x="35511" y="236738"/>
                  <a:pt x="45165" y="241631"/>
                  <a:pt x="53266" y="248575"/>
                </a:cubicBezTo>
                <a:cubicBezTo>
                  <a:pt x="83848" y="274788"/>
                  <a:pt x="82799" y="285535"/>
                  <a:pt x="115410" y="301841"/>
                </a:cubicBezTo>
                <a:cubicBezTo>
                  <a:pt x="123780" y="306026"/>
                  <a:pt x="133165" y="307760"/>
                  <a:pt x="142043" y="310719"/>
                </a:cubicBezTo>
                <a:cubicBezTo>
                  <a:pt x="178236" y="309836"/>
                  <a:pt x="463697" y="313334"/>
                  <a:pt x="585927" y="292963"/>
                </a:cubicBezTo>
                <a:cubicBezTo>
                  <a:pt x="595157" y="291425"/>
                  <a:pt x="603442" y="286190"/>
                  <a:pt x="612560" y="284086"/>
                </a:cubicBezTo>
                <a:cubicBezTo>
                  <a:pt x="641965" y="277300"/>
                  <a:pt x="672706" y="275873"/>
                  <a:pt x="701336" y="266330"/>
                </a:cubicBezTo>
                <a:lnTo>
                  <a:pt x="754602" y="248575"/>
                </a:lnTo>
                <a:cubicBezTo>
                  <a:pt x="760521" y="242657"/>
                  <a:pt x="767129" y="237356"/>
                  <a:pt x="772358" y="230820"/>
                </a:cubicBezTo>
                <a:cubicBezTo>
                  <a:pt x="801676" y="194173"/>
                  <a:pt x="811197" y="162176"/>
                  <a:pt x="781235" y="106532"/>
                </a:cubicBezTo>
                <a:cubicBezTo>
                  <a:pt x="772362" y="90053"/>
                  <a:pt x="743541" y="99159"/>
                  <a:pt x="727969" y="88777"/>
                </a:cubicBezTo>
                <a:cubicBezTo>
                  <a:pt x="666917" y="48075"/>
                  <a:pt x="694947" y="60014"/>
                  <a:pt x="648070" y="44389"/>
                </a:cubicBezTo>
                <a:cubicBezTo>
                  <a:pt x="642152" y="38470"/>
                  <a:pt x="637279" y="31276"/>
                  <a:pt x="630315" y="26633"/>
                </a:cubicBezTo>
                <a:cubicBezTo>
                  <a:pt x="598813" y="5631"/>
                  <a:pt x="587823" y="7482"/>
                  <a:pt x="550416" y="0"/>
                </a:cubicBezTo>
                <a:cubicBezTo>
                  <a:pt x="500109" y="2959"/>
                  <a:pt x="449639" y="3863"/>
                  <a:pt x="399495" y="8878"/>
                </a:cubicBezTo>
                <a:cubicBezTo>
                  <a:pt x="282644" y="20563"/>
                  <a:pt x="459818" y="17756"/>
                  <a:pt x="346229" y="177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1" grpId="0" animBg="1"/>
      <p:bldP spid="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Some atoms bond with a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bond. Here’s an example.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sites.saschina.org/kdavid/files/2013/12/Lewis-Dot-Period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8" y="2209800"/>
            <a:ext cx="5410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65111" y="6037941"/>
            <a:ext cx="46976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Circle the shared electrons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2.bp.blogspot.com/-ISoutMurroI/USF598z0VaI/AAAAAAAABHE/nFv9Ntg6KrY/s1600/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58" y="3124200"/>
            <a:ext cx="32575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 We have seen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electrons. Nonmetals share with each other, and metals and nonmetals  transfer.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8" descr="data:image/png;base64,iVBORw0KGgoAAAANSUhEUgAAATwAAACeCAMAAACYeEZlAAABmFBMVEX///8AAP//AAAAAAD8/Pw2Njb5+flubm7z8/Pf39/29vbIyMji4uL/qKjv7+/Ozs5zc3Po6OidnZ21tbX/7Oz/09PBwcGWlpZhYWHZ2dn/9/ejo6P/zs7n5///pKT/ODhYWFh7e3uMjIz/cXFMTExnZ2e3t7eqqqpycnIdHf//3Nz/6urKyv/l5f9AQEDV1f/x8f//r6//wcH/Pj5JSf//amrd3f+Xl///IiI/Pz8wMDCFhYX/eXn29v+srP/AwP93d///SkoAAM5XV/84OP9ubv/Gxv+env8yMv//XFz/bm7/HR2Jif9/f/8AALJdXf8AAOj/jIxCQv8AAIAjIyOvr/8AAHMAAJqGhv//mZkAAKhlZf8AAMAAANJRUf//kZE/PzEcHHQAADIAAGNHR25XV3BlZXEAAH0AAO4AAE8uLk9nZ1kAACeDg3cfH0UgIBc4OEknJztWVkIODmYAABQAAD4dHQArKwswMCdISFkWFj0cHDcZGRwAAA8iIlkDA0EeHmc+PlYxMWhKSm8zM3JdXUcAACEAAEKPWkLfAAAd2ElEQVR4nO1diV/bSLKWjXwbybKNZNkcsmP5BF+A8YkhXHaAEAgJCQEmk2zO2cybmd15u9nJm5d9u7P7b79uHXa3DrCxgWSH7/dLkHXr66rq6lJ1iSCGAV3/IcYPdYbfL9jP90+Of6Vv+ja+SpCvTywWy/3oTd/H14cEx8XenwLyTn4AS86bvp2vAxTjFVNxmy3k57i/34WS99HPRXO2akpMehn3Td/elws7zSaFUNSfSNil34E3d0/v/skjLdMJtu4QfAmP9ybv8IsFxYlCFCPHnXz96nWC7P3mAbmCz3MDN/dlIyF+SlGUVi2dTq21o6jAYTxqv67b+grAxGohRMIugjd6GGVv+xAJPBePsYMdwgQcocAtfYQ3luNcgx/m9ohCoH9h/c9EslpnLnekm86Jv2fbZ2dqIYOxq5NhtKy4GUavpW7uMEldzZ0NDSb+g6AZWFKOH+ujG6m7YvGIwWra8f0fPuDi6PK9f+8zUG4mKgRGdjujhOtvxyf3X2BUMR+PTo6/H5Wb6spxRhrL/HD39PT+B1T2nL+dnJ7e/clIyhLx+ohuZ6T4AIflD54nAl2w3DFYdcSN5vz+T8ZdbPIhuIjlV18MwT/hqs+G+9vjoUsazSuE87u38I7HhGgX4hgcbB6PpKm9Ytx4g/u7+/C671IRv4pY7iVc9W3S+IhAbUBH54rh9LLicxjTePsbujoJn+u4Fk0MPULnxZjRKZy0PxV68cBiOcmhFo5+D8n7OR5LGBlc0pNLfjk+n5f1VblA4NeT05N3WKN6vr9/evffkYRPjLJDdXNsNWLgozm5uIOjvcK/37z5F4duJz+8uX//4QeXx5GLGkkZE/J9Iezx0bgvAFuYjr/6mMA2kbGxP4/5wF8vmxPql3BtFbCfDDodXqhFXVAcnf6UQzNYIyOpFKTb7mSrhwbaa499EexRYs3vVDTK7daqlp2iKLkbdDr9h9FLWupETcedmxZzRm6LAbwhW0B3YZLz3bjHx0Rr/v699rotehm3ha3pLBefEpL9m1E6Gk9o7xLI3s1GSr3+EDdQ+zGRWmLgBtfrrJM7ZAcSYjvvC2ltn51L3aTmenL1gQWJdoQGjE2yh9qLsLnBBZhkbdoXQ+RN2r3IOe4Sb6rLZOJwIPY8WnvnTFbNTkAyfMRlJpJUPa7ZBOzeIHcyQjCpuGm71X9+9+6j6ZCWsRm6bMag4przuFMOU7Hzfnx49Oa1qV3gtKprT5m40VcMlyNmepP8O+C1HpmHvr1RozG7IShB83iueN00KGevHwHX+GHM9GweQaO6ztpNhAk8Vb/xMySSSe6v8Bke/Cwmk0ljBbNztj7Zi2ncEd52js47X8HR4Mlr8z1ILXuUVpWvAZ5DQ6UMiLVqPRr1wXDAgz/wsWg9ZzPuHzy2vgJVyTgmvmSkZphLQbr4mMORqv0ikfdL3eEQeN5YMUKaeGAgdM3uHlnP6R7d7U1EbQ7Zm/LDYflJXDZNnGgL8S6dmNK2PmIttIgLaMwoEkq4ArFc3c+yrMsH4yuP616WTcZEMHAzMK2kP4SfkzPX8quAOxbV3hXpiYrRgHpXzOHj4+MXnCo0fLKei+kkhhIuZi/EYqRzcQMp8ftyIZqX9/P8+PLxnxSlYGhOjHMGghrANdWpjd9eLRJ67uq5hBd5Ttr3009o3ILkI9WI9iAqfpHd84jYz0BOv0uyFmfdPdUGliLWO6vdxdlE/UUSAvaTF3R7XB3oQ+39gEGrxnsg7dqu1inUtHER+gK757ZhIkLHtbrv9GgtmB6xalLn2dRxR6B+fYrr0vYVSZvYV4/lStnwkAvwHM6TPXsdcyMYrZPmZh2hwMXjaroeT2ruz+3ALcaFKjAqOB04AxTXv81gQ5ogQtJ3zsPT+MDdoY2hcDlPXx0lyUe17LhxFyBQv543kpSI+3fOUGqArp4P4VbMHRVN9oSCh0laSOOguUMDhJQSNo2rzWMWwxm9nj7Djws8XfUPdnxUM9oSTYfHmOCRCZxlkqn5BxnU03FNf8VjY0v2Wl6oJXBngdVasYsRiWOtzOTMRgw+lFZa1Li28QEHpZSgEdRYDNEge8/3K+SbA514ajav6cfMRo92H/bkJuOM88GGsHPQKWN740LflTlFvJECoYH1DNhm3N5gzcGm1KXZs6kBzlpYObCk91roqkdbJvv6McPDjl3qbTaLaa7dZ6y4GD007kwk4pe5MGfDfnpSqCIL6j3Ntgcgr7z+rNwsLKeXkHUbKyY7Y5dnDPzPvkAL6C8+ZeToeELIDycehmcvOZjnsOsSMdR80w5lYXZdJW8qn4eLZHk2X5B+z0q/C/nZsqLZzWc70t98ehasJuEhZHntGdxdPmgqX5hVT4eleTAOo5eBfSEaQq11xMha11HB4zAvxZu7rFuWwu7YnUPHQKrodcnLn7XbZ0AhWwfr7b05qM/t9tomUdhdXz9Yair7FuR9d54RsxawvGxpPrNYzvLEcrvdXpkitiwraUWnWSzu6jOJSfWDOtrodkEvSF4HYt6ZHHolJnfpAKZXxA6NoMYgoGxSyZtaW5qbW0oTU2etqbmdFvi9PDW11SZa6/mpzV2ZtEcLiggut2XyHqWJwrONAjmbzk/NbTwBZD6aU3bh0I4xYpL80BeYENoB1PWvEJOojMewkQbX5wtH4+uixpIUkF9eJT6tkpdfB9LWPJgtPNsrN0HjzS7MNZvNdnnWslVQ27JL3iNLlzxiYxdI4gbRbJYPgDVUT+9CjZNrGO7ArWJxOpt2szOKtBMvopY94hjmpU3iEBXiAKIAdiUTTiVvU/q7tkPMAkVcKRMtmL9hSS+TW+uW9WWZtNaBQt7WAU7ehrTzQh5IpAJUGuzRgR08HEnU6fVrPW0mimhtEtU1l224l60cajBcDkQcArJEq+TJfxceAQHdXF5bJzbbrdlZqReYay2ll6V9ygd56S+5saTYPIW8lbU83LnZJc8pIg/kiQ2b3YvGBCiHZqQVQKwRPnbyDTmQcgtIx02i4T6XICmD2gmU12eB7loKzR1AUMtC5Nvgb3OlkN8FT76yKx+zJDO9BdybcrsM1NUik7e8Ds+wQ3bJYxEfz14fel4Ij51O4+s5kN88Onj2+IZtNB7t2wOoDMjx+FnLxsrKykYL9JQbG2lAxFZ6Y2Ud/F0CG9bXiLmzhd29dFk5Zie9t7KxLgngbnpl7QCQ9yS9M0cstFc20ltE1+b5EK11DT+xEBusJDQdKGoEY8g2Uh+QHhSYIDsFxAhEpIcqb0gA6tpaWZHcjEcrK8uQ482VlS1g4+aWNp6UuwfldzZWZAvYXNp41AIkl3efzBHk1sYuOHhTkVAK6SHso4hc07Fen8HgjjKdQn6gjowrOvwrfha1ejHEdLtCun1HBT8i7olRXAYbXOLZZ6hV59FriSN4y2pHbQI22KkNf3JjuAXE8hh4tecj2MjoV6K9QgCLdPW01m4XkKRFpzDgdQ2RQH19G9GT/+jVpA8Efnzxx95wfnAfLzszqV/J9E7j9dWQ8RjZJc8pvnv8stdUqdG83q92+XIn//a+NyeSGzA22R+oX04tluNucDI5YHZ7NlOaKWYyYe36bmDB9f7o/vHnrvnpBQUij2H6RFf2qqNJakqpVyIjD+/ePflVlQreYXbEMJCewfJelY1B02MblYq1Ulmd0K73q3obg+kZd1+r1CS6D/Ea5oPffaW0Gjuih2PUxmFePYAzHdTbcF5Jj/FBmujwT4U8xmds8oLF6UlkuWflgORVjCTPqeqtA3J0+g/VqnJd2yMVXOiSFzF5RThutU6ry9PWGV0j6aBel/kDJO9Y9bvcwlVMCg+8g7knVUW8PSbvmiZmrDMqY5Mz1nFkU9b4iVQzKpP3SiWvl7nMwVY7Uq8XMhmZAfIq6vn7Ii+q2E7m1Sk6x8buGMr1p026UQewDe9UeYiYDGsBedaGIl5a8jqGTxRRLLT/5emDB0cfVG56b9Cdrx8ePfyo/ORDJiYPkGftKMt9kae6emTy8cnJ/e7sLrs4FHmfTLKkGe6niDpT2imaeMiQPGtJXtaQF57Q6SwEpRgxe2jsxYufVLvtQsZjvOBxMUp/kTTrayF56uX6Iq9reOyJ1x+Rwa52oDMYbGNjhtMKCU+vF3c6zMnbts4EpWUNeSZg1JEExXtD3RunkTABjbxoiJi9pRy3zqxaK7LFUMkLZ4uNe6WsYZsRjKNHGI24Dp6hfBVA3tjYYUIvfWyP0vPIa8xb70nLKnnhUqdita5OmzwEMgzzdY0BRh4SvTuPvOKqdVG6hkJepmOV0AgaXvfqyBsbs+ny9BHyqJRJnwTImy4piquQF7wDbPkMoK+TNTqCQnL5e3GHy5A3MWm1FuGyTF4WSOJ0sbhote4bHcA4es7WyMkbGwtpbB9CHmOWQQ7JC9+xzkOeFPKeAls0OTH5tGsLcbgRIb6QPCpq9pIYkDdJ3LFW4IVl8opWK9TiYMO6bXiEv9czXAF5wPZhxrNf8ojMtvUbokue0vLheWvDKA7nNCSPR8nrzZRAxQWHRF64IvW4Enlk6Z4scUARDI9I9oT4HPJIf83WP6pjKGyIbUPI85rF8iTyYKOXuuSFJ2Sb07F2+iePRuJObM+nvIA8SFQR723Dmacm5EX6Im9AIJJ3iL05RcgzTYqRyQNEzQeR3jacmZgsVgYhz4OQh6ity/DlOIRMXrgBFVclL1Oc3m9A38nwiCsmTxNnR9U2pT1KgUJepgJ0VSUv87SxCh9hEPJ4Y5vnNZ27IpNHZGbAhRXyxqWLWmdugjxRW2mjb5tHQM2xTk7I5E1KzzA/vTqQ2hqTd5Hayoo7LpEH3ObVBhhdm9m8qyOvajAHdADJI0CPu1qSyAuDZyhB92swm4eR1+31LyaPWASUQfKCoIOSVhSH6jAGBBxhGM4B9fT6Xsosv0clDyruqkReSfX7543Jo9TX2aSXFo2dZF/XP6F857oqENkKUFRInuypEOF9Y/LIbu4DxUYREz4ceZ9sEWNmkqGEaq7PG2EokaFpZbD51DovPUTGxOapQkz6P37+9YNKGUIeGfnLX37zKwz7zYbtXfKgpCnkSSsmTDoMJqW0A//b55fff+iup4ciz2vSofkPX377XLn3Psgj52XyJuWHCK4C9T2PPPbx27dvj9WAMdVLrqffPbC8fano2HkjDIU80ONC8sJgcFbKZr4BY22r0cBQtQBOB5xu9Vg1GGTsKmbx0T/Dmh9KRqEzdSF50FWGyyToLzqLYKjUsc4YPYRX6Xte48HQXkhKgBtOPsqiFzGTvGnrthqFBT1uBSxPzMsj2+KMPGjTQB3baoKh+nhes5wvA+QLYMkg27avF/ARGJN8q0aSIybtk+lU1Dslx2dmitIqwGJlcSIzXzEa3KrZ4abBUCySnDQLGGWKpe74f1Jezkx3Ot+AvmqyaPDmCXg98hV05Glle/YsDWFpEVMLZUKLrbzJDWHAyaPrxhFd4A53nyE8IS8HJ0ulyTDcZCR5aoanKL3D6OaKJ7s2PHQszQCUr8eeN2lDh2DQXC5cygUoB4wkP1YbxSlqD2lZ5iDKBWIqrWfK0tKtMoCkthY1EZgRRxTq777C5P/88Pjoj13BCnSdocC/Th6cvlCzKB2Xy6bVozuFhf/pT497HYZb9wKoZVGXJPLIqTkpC0j625yyLBeIQqEwRxJkYW4K3GRzipyaKmhPwv347ePnXZkePmFEOavqYpHJOHCRuu5wL0nAzT3/7790Z5SP7L1qbw6GM5eku+JG6waeOHnNpXb64FGTaO6Av5uttsXyrHl2tpcuNJfX0+0lkpi1LIEFnYjS7F97zW72FmtQIBNfXQK6oZf3QHodvUQmz4heDaJJKWiKhT5joGVpQWzKart8tplvLWwSWwub5eWDfNmyNUfsHbTyRKvdyrfWHxGz6Wf5/MaZ/opIFhgljPwZ/NhLJTR3D02xGFEyCTI9mcVSinQa1UpLKZ5AmCB5MNORWF4iDpaBhu7kJZu39gS08A6cerF0BsgrE720MgR+RNyES8xd0QNNPMDfo6PXIpBZG9xoCvEhbYBV6dJl92rUViLSstZUOwqJvCWwrT1LKHnJTWPyiGqvKwoMl5Asg0G0lo5iY0IGPb+/p0y8MGxqIwQrdBedaLozq59EqCHvCdRhWeJI0AOr5BXWIJtqRrwheai5To2geF8ASX/SvlVEk1LQ/GST2UIDwY24wgHUymkLaRBa8iBRRGuTWJAIAyRuyuQRSxvgv91n55DHI6Eo3jFcWrX0DD11dEc1rj06LxlN5aR1E/QHB9ury+LGAr4GZS5aliUJj5qQvLxlY2klvUlsWlaWFp4ByXv2SCYv3362tGHJn0OeG0lG1CURX+IZkGg+pY1yMWioP9ATyxFcF20LLxqcZg3SnWf3FiAONgqFvTJMuT1YgY5I/tkCnAP0aGGH3JXy4su7BytzYP0aWNvaM7qsBzHXw4tAFblvXekVzA9nxJ4Se6LDWj000yaJKmrkSisjUVGkbkR0yAAEOuHMK2i3khwqYb2sKYI0C+n0DTQfRUBMq/mbzdGAQwhjqkONlWh00rNBQySwCqCID0FXh7ksaDTUuUQ9H/6KCzliBUjYoeaeodO9GV3JD+hDoG2TRMQ0EhpGcT1IOzgxv+5KYnkosHJz9cvPJ3H60AGFYR51DB9yILoWHWKESyFToEkHShcZuorERgzoTFe7g7sse1G0fl7CMFeSwqr3oFYenzE5EJwC0kPgfU/g6gvTeFCP3KmLHfaJBKp5btHYUNdRecRC/3z1slVQfAhDlIB18fqh2chBYn4Wry8i2w8SY2iGZ8IsAaGKCoarisg8W7tcVjw20xI3FsNM4u0bLowvb+0SeagBrEIUmzPrtSPY83ji6CyxyxQZIJPoPBwWS3CmhuqF+gaLze6kQ4PWGXBGUBkivOYej2Y+GodWlo0Y1YK7AEnU8WYPsZObvh4ZLewRbAjoEger9+qOYsWBvefVlsFfNZLo7Eci8mlQma+i3SmFFyBkUtdViUtTEEkYZCIaf4hPcj7X1LjwKhYMVg+KqQYGGSAyVfSuGRG/7hVNOjOAO4c7WgnB06f9dtKfsMEVGTu/XkAA70vwkiBexwDVydkQ1uI+3Nh4zSZ4XAEYQZN+FhI9fVzdzoqaAEDygvLipKbOFItafDC8Fvp0+JgoHmD3C/j2yzuOlwCtqUZEeeIX++d8KKSpCk8fXiSxbs0QEK/2SbLVeB9hAqr+Ca9p7a/hnVzgest0szYNV+7AIZ5sy2h6QyZ66NG4tvThxU9e1ziBAc07mkQuqq2Dq9EBiv2EF6V2cpqhNJ+7FjelB8+hdoBJ1XPVgEuhzP7Dz+/+2PXmKZdfsOlc4ZitD6lx+3CNIlkbPn63J+N1tteSdjrwAZVvNhDSzFeiRM03OdzDFjkZHIzg13paZICLhwLSDA7uyGJ58FkyWC7a7whxOptIxfr7nAIvaI5kahH8QFcgGvexyl6uv98/ean2BnxMrPo1V+YFrWMaM6+WfmVgUgbT6LywNLHD4RuDr+hOvgv4HI64yBnMBmSEfj9FkdRGvpyCtkiD3ZkMHUY5ggTj5Pug1V56wSJdj9tCus+1sjWtb4S8SrtO+PVVugHcFEXR/wXJO30eYSj9B2ghWFuy7+aOCdo1nMGFqWQqHhds0je9j74T4/F4RG8V7FFd/TOP6ejwihGosSbhDSgAlodm0UV7wPR7FkZwaIl2s4cmF078AJMV35h43nxU9wkiRvu9iOsDL5h875P5/uHxYzMflq8PVhzDJer8fzql+yaNjORji+X+K0OLYOdquqLKlPEUz+sBE40bixfv8XhMGIpV/QNqilf/aUuSrRkGL6no314Y9+J0Tv8JDlJnAa8VpEusDvQ6y5OLDx7JpAyaiInWIn0HzilWiOtFlardzGdYECTiAvK1bH0/wLi6Pg1F54RLBZ8ZwaCD4eugU1BaguQTtEZZvazq/3kTIaNKQMxN6mwXATGUVD6pwHJcEjfBdPzX1/Kds0lRNOthLoKB3YNiHwuFZGed+/uf/u87TBA9zz9/ltIxaS4epw2ifzdq7xBQdF2Qgjze/z2+e4TF++j3dx+cvuMJZ8Jh47TCMQAM7B6EPRG3CR4iAeu+nHxAeijvc+gtPfdEqjbOZdRi9pu1dyhIMEyyiYHn0FM4QkduSZjOfhyPHoq6L94NBkYUTKjnxGoNukYP/oG0WvJbSN7j52YZwAnbF8OdBHskKo0sHnxgvF18gHTejwdGUMcoZppS6Q5J5L2PdT9wG4vL37c1sbBu7sLPaFw/nsOvA588Tzm6eA4nCRwNX6qQgGNnwUxapE//nNYCni4CNUjej8Zy5xJNahLdKJJv3loe/Mp6XSoY+oeH94/+NaJmps2+xk19evnwzf9g0RH/i4cPfzbOLeBtV1KtbGiIv/zyZ1w8kv/16a+ju9dQiDU0AKzP4dBEW+hk0lDuXLHBPNP/IHhCprNu+4IzEa/f+GdtbwxObph+ko8L+i+w/Z4ABmaXjP3axUPP75o6CFqM6z8zfSH4mI0bgcf09YONCv6BbJ87EYtz15UW8KXDDeTI0fd8IDqWi9NXnrz4NYFkhRrHuy8Y9ZF2dyBe9Xt/97ZOB54Tc44IzZuZMhdPO8S478saxn5B4NmIT3RwXILFLJrbw0Y4f9wRSxp9pvUWXTi9NB3wiVUBQU4UYzTNf4FD2C8SJGlHQd4auVvc4ha3+FKQLTaKukK62f0gUXpqXNhXRnH6nI2/F5Ssi43FyrSmU5u0BonJ/fPIu7N4pbf1VSBbgcV7S9pa4hPbhlWdETTuXNUtfT2YlArThRuw0ul0545cdnKxMV4BatsIBxuA1MximCjtlxYXS8R4547KskRettEB+k0E7xT3O+Pnyal0kYn9xqRuJ6j+DaMqWwh2tuTvQg3yxdrrQLgzMxkMy0vz+3dgpbXx7UajAtS2uBrOzpRkFR63zu8vWgFVnW3l8SF5GStYMQ+LBM40GtYLjGBwcb7RWF3VfkSoAdS/YVi6uos5S3sT/l1bOne3G0BmsWKtPM2QxORMloCEBedLsHSiRF6wRx7gbHEe7K+Wh4PkLcKKnotPAXnwkNXzNX0alkYPLmpNZeNi27m7t7MDbfKB2beObw7kRGl6vjJB7EMmJirBLPySyKSWvFVA3j24R0WpmwzJm4HLpU4wCIsGlubPJ+8erPhNTEKuMnc6UmcUbnSmIXnAIJRgIf+nT8FycRqYAmAPukX8C+385nqBKK9Y2itlovBkDRagWN4pb+y1iEd7G30Vv7sajEv1w7P7d4gOXJrYzmZgcVXYYXTVdtuMPKmcIpDY4PbExeRNWvczYYmQ0vad/dUKSYRngNZbwXm2x4nxCthwB56zsrg/P99pNLafKgcut4kC4GlqOX22XGha1naepWeJJcvZk9302d7OXltfTfC6UJQr1o93wkX4LYXJmWB2frInefOS5IVNyFuFzze9T/ZFXri4at1eBC4l2YEyOP+UmIZmYAaI3HZRJk9qELAxC81ASTEDzY1l+AlLQlbbJ7Daye4usdQG4rew0QRyOXs1zPSBcGdxIpMpAQnLzkxnJu41wuFGIzPRkMmTlvdNyRufn8yUgK/TF3mw/GOxAQQtA40r0bhHNOD5oNpi5AFpxs6XTy9vbm5ZpmTyzqTKOweFJVigTaqetX5z5BHZO5VKZb4YJsjifKVyJyvVDJ3pWLPE+EyYmFjdXr0HiJyeB+R1oHei1oq/Bx6a3K9UZoBtCsJitiXDcqI9dKA/Es5sT05KlWf3O3J/cyF5y3LRsR2ZvHXYaZTT5aU14gsgDzxPJiM9NplVPssVzGSCoPuF/8B/WXkZrM/C3TKKfEk/wLFZsBMJjwtnzg+9zcs2rFIKr0IaF/eJb+C3GzoyeUVIXqehJ68guynldEEiD351lni0QX4h5F0XSjPTE8AeADv3zfxEpgQ66IntUqYkdRhFIgOWJ7cNyGudycU728vEwu4cuZlulfPtLeJ3Rh5ZXAUG4t4E/LAK0Hao/cXtSme1I5uCb6wzi1AKJfIQM7CueMZbe+SSZW+OWEqn20sFYmcBrFvYgTXdNm/uma4RwBzIdiGsGAoimwkGs7IpAOuCWWUZNQNlpWpsc45slueaBDlXngMbCqCzJWDNWXLOoGr0LW5xi1vc4ha3uMUtbnGLW9ziFre4Wfw/ZI2WRkJ+B8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4850" y="3276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 What do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metals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2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4038600"/>
            <a:ext cx="403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png;base64,iVBORw0KGgoAAAANSUhEUgAAATwAAACeCAMAAACYeEZlAAABmFBMVEX///8AAP//AAAAAAD8/Pw2Njb5+flubm7z8/Pf39/29vbIyMji4uL/qKjv7+/Ozs5zc3Po6OidnZ21tbX/7Oz/09PBwcGWlpZhYWHZ2dn/9/ejo6P/zs7n5///pKT/ODhYWFh7e3uMjIz/cXFMTExnZ2e3t7eqqqpycnIdHf//3Nz/6urKyv/l5f9AQEDV1f/x8f//r6//wcH/Pj5JSf//amrd3f+Xl///IiI/Pz8wMDCFhYX/eXn29v+srP/AwP93d///SkoAAM5XV/84OP9ubv/Gxv+env8yMv//XFz/bm7/HR2Jif9/f/8AALJdXf8AAOj/jIxCQv8AAIAjIyOvr/8AAHMAAJqGhv//mZkAAKhlZf8AAMAAANJRUf//kZE/PzEcHHQAADIAAGNHR25XV3BlZXEAAH0AAO4AAE8uLk9nZ1kAACeDg3cfH0UgIBc4OEknJztWVkIODmYAABQAAD4dHQArKwswMCdISFkWFj0cHDcZGRwAAA8iIlkDA0EeHmc+PlYxMWhKSm8zM3JdXUcAACEAAEKPWkLfAAAd2ElEQVR4nO1diV/bSLKWjXwbybKNZNkcsmP5BF+A8YkhXHaAEAgJCQEmk2zO2cybmd15u9nJm5d9u7P7b79uHXa3DrCxgWSH7/dLkHXr66rq6lJ1iSCGAV3/IcYPdYbfL9jP90+Of6Vv+ja+SpCvTywWy/3oTd/H14cEx8XenwLyTn4AS86bvp2vAxTjFVNxmy3k57i/34WS99HPRXO2akpMehn3Td/elws7zSaFUNSfSNil34E3d0/v/skjLdMJtu4QfAmP9ybv8IsFxYlCFCPHnXz96nWC7P3mAbmCz3MDN/dlIyF+SlGUVi2dTq21o6jAYTxqv67b+grAxGohRMIugjd6GGVv+xAJPBePsYMdwgQcocAtfYQ3luNcgx/m9ohCoH9h/c9EslpnLnekm86Jv2fbZ2dqIYOxq5NhtKy4GUavpW7uMEldzZ0NDSb+g6AZWFKOH+ujG6m7YvGIwWra8f0fPuDi6PK9f+8zUG4mKgRGdjujhOtvxyf3X2BUMR+PTo6/H5Wb6spxRhrL/HD39PT+B1T2nL+dnJ7e/clIyhLx+ohuZ6T4AIflD54nAl2w3DFYdcSN5vz+T8ZdbPIhuIjlV18MwT/hqs+G+9vjoUsazSuE87u38I7HhGgX4hgcbB6PpKm9Ytx4g/u7+/C671IRv4pY7iVc9W3S+IhAbUBH54rh9LLicxjTePsbujoJn+u4Fk0MPULnxZjRKZy0PxV68cBiOcmhFo5+D8n7OR5LGBlc0pNLfjk+n5f1VblA4NeT05N3WKN6vr9/evffkYRPjLJDdXNsNWLgozm5uIOjvcK/37z5F4duJz+8uX//4QeXx5GLGkkZE/J9Iezx0bgvAFuYjr/6mMA2kbGxP4/5wF8vmxPql3BtFbCfDDodXqhFXVAcnf6UQzNYIyOpFKTb7mSrhwbaa499EexRYs3vVDTK7daqlp2iKLkbdDr9h9FLWupETcedmxZzRm6LAbwhW0B3YZLz3bjHx0Rr/v699rotehm3ha3pLBefEpL9m1E6Gk9o7xLI3s1GSr3+EDdQ+zGRWmLgBtfrrJM7ZAcSYjvvC2ltn51L3aTmenL1gQWJdoQGjE2yh9qLsLnBBZhkbdoXQ+RN2r3IOe4Sb6rLZOJwIPY8WnvnTFbNTkAyfMRlJpJUPa7ZBOzeIHcyQjCpuGm71X9+9+6j6ZCWsRm6bMag4przuFMOU7Hzfnx49Oa1qV3gtKprT5m40VcMlyNmepP8O+C1HpmHvr1RozG7IShB83iueN00KGevHwHX+GHM9GweQaO6ztpNhAk8Vb/xMySSSe6v8Bke/Cwmk0ljBbNztj7Zi2ncEd52js47X8HR4Mlr8z1ILXuUVpWvAZ5DQ6UMiLVqPRr1wXDAgz/wsWg9ZzPuHzy2vgJVyTgmvmSkZphLQbr4mMORqv0ikfdL3eEQeN5YMUKaeGAgdM3uHlnP6R7d7U1EbQ7Zm/LDYflJXDZNnGgL8S6dmNK2PmIttIgLaMwoEkq4ArFc3c+yrMsH4yuP616WTcZEMHAzMK2kP4SfkzPX8quAOxbV3hXpiYrRgHpXzOHj4+MXnCo0fLKei+kkhhIuZi/EYqRzcQMp8ftyIZqX9/P8+PLxnxSlYGhOjHMGghrANdWpjd9eLRJ67uq5hBd5Ttr3009o3ILkI9WI9iAqfpHd84jYz0BOv0uyFmfdPdUGliLWO6vdxdlE/UUSAvaTF3R7XB3oQ+39gEGrxnsg7dqu1inUtHER+gK757ZhIkLHtbrv9GgtmB6xalLn2dRxR6B+fYrr0vYVSZvYV4/lStnwkAvwHM6TPXsdcyMYrZPmZh2hwMXjaroeT2ruz+3ALcaFKjAqOB04AxTXv81gQ5ogQtJ3zsPT+MDdoY2hcDlPXx0lyUe17LhxFyBQv543kpSI+3fOUGqArp4P4VbMHRVN9oSCh0laSOOguUMDhJQSNo2rzWMWwxm9nj7Djws8XfUPdnxUM9oSTYfHmOCRCZxlkqn5BxnU03FNf8VjY0v2Wl6oJXBngdVasYsRiWOtzOTMRgw+lFZa1Li28QEHpZSgEdRYDNEge8/3K+SbA514ajav6cfMRo92H/bkJuOM88GGsHPQKWN740LflTlFvJECoYH1DNhm3N5gzcGm1KXZs6kBzlpYObCk91roqkdbJvv6McPDjl3qbTaLaa7dZ6y4GD007kwk4pe5MGfDfnpSqCIL6j3Ntgcgr7z+rNwsLKeXkHUbKyY7Y5dnDPzPvkAL6C8+ZeToeELIDycehmcvOZjnsOsSMdR80w5lYXZdJW8qn4eLZHk2X5B+z0q/C/nZsqLZzWc70t98ehasJuEhZHntGdxdPmgqX5hVT4eleTAOo5eBfSEaQq11xMha11HB4zAvxZu7rFuWwu7YnUPHQKrodcnLn7XbZ0AhWwfr7b05qM/t9tomUdhdXz9Yair7FuR9d54RsxawvGxpPrNYzvLEcrvdXpkitiwraUWnWSzu6jOJSfWDOtrodkEvSF4HYt6ZHHolJnfpAKZXxA6NoMYgoGxSyZtaW5qbW0oTU2etqbmdFvi9PDW11SZa6/mpzV2ZtEcLiggut2XyHqWJwrONAjmbzk/NbTwBZD6aU3bh0I4xYpL80BeYENoB1PWvEJOojMewkQbX5wtH4+uixpIUkF9eJT6tkpdfB9LWPJgtPNsrN0HjzS7MNZvNdnnWslVQ27JL3iNLlzxiYxdI4gbRbJYPgDVUT+9CjZNrGO7ArWJxOpt2szOKtBMvopY94hjmpU3iEBXiAKIAdiUTTiVvU/q7tkPMAkVcKRMtmL9hSS+TW+uW9WWZtNaBQt7WAU7ehrTzQh5IpAJUGuzRgR08HEnU6fVrPW0mimhtEtU1l224l60cajBcDkQcArJEq+TJfxceAQHdXF5bJzbbrdlZqReYay2ll6V9ygd56S+5saTYPIW8lbU83LnZJc8pIg/kiQ2b3YvGBCiHZqQVQKwRPnbyDTmQcgtIx02i4T6XICmD2gmU12eB7loKzR1AUMtC5Nvgb3OlkN8FT76yKx+zJDO9BdybcrsM1NUik7e8Ds+wQ3bJYxEfz14fel4Ij51O4+s5kN88Onj2+IZtNB7t2wOoDMjx+FnLxsrKykYL9JQbG2lAxFZ6Y2Ud/F0CG9bXiLmzhd29dFk5Zie9t7KxLgngbnpl7QCQ9yS9M0cstFc20ltE1+b5EK11DT+xEBusJDQdKGoEY8g2Uh+QHhSYIDsFxAhEpIcqb0gA6tpaWZHcjEcrK8uQ482VlS1g4+aWNp6UuwfldzZWZAvYXNp41AIkl3efzBHk1sYuOHhTkVAK6SHso4hc07Fen8HgjjKdQn6gjowrOvwrfha1ejHEdLtCun1HBT8i7olRXAYbXOLZZ6hV59FriSN4y2pHbQI22KkNf3JjuAXE8hh4tecj2MjoV6K9QgCLdPW01m4XkKRFpzDgdQ2RQH19G9GT/+jVpA8Efnzxx95wfnAfLzszqV/J9E7j9dWQ8RjZJc8pvnv8stdUqdG83q92+XIn//a+NyeSGzA22R+oX04tluNucDI5YHZ7NlOaKWYyYe36bmDB9f7o/vHnrvnpBQUij2H6RFf2qqNJakqpVyIjD+/ePflVlQreYXbEMJCewfJelY1B02MblYq1Ulmd0K73q3obg+kZd1+r1CS6D/Ea5oPffaW0Gjuih2PUxmFePYAzHdTbcF5Jj/FBmujwT4U8xmds8oLF6UlkuWflgORVjCTPqeqtA3J0+g/VqnJd2yMVXOiSFzF5RThutU6ry9PWGV0j6aBel/kDJO9Y9bvcwlVMCg+8g7knVUW8PSbvmiZmrDMqY5Mz1nFkU9b4iVQzKpP3SiWvl7nMwVY7Uq8XMhmZAfIq6vn7Ii+q2E7m1Sk6x8buGMr1p026UQewDe9UeYiYDGsBedaGIl5a8jqGTxRRLLT/5emDB0cfVG56b9Cdrx8ePfyo/ORDJiYPkGftKMt9kae6emTy8cnJ/e7sLrs4FHmfTLKkGe6niDpT2imaeMiQPGtJXtaQF57Q6SwEpRgxe2jsxYufVLvtQsZjvOBxMUp/kTTrayF56uX6Iq9reOyJ1x+Rwa52oDMYbGNjhtMKCU+vF3c6zMnbts4EpWUNeSZg1JEExXtD3RunkTABjbxoiJi9pRy3zqxaK7LFUMkLZ4uNe6WsYZsRjKNHGI24Dp6hfBVA3tjYYUIvfWyP0vPIa8xb70nLKnnhUqdita5OmzwEMgzzdY0BRh4SvTuPvOKqdVG6hkJepmOV0AgaXvfqyBsbs+ny9BHyqJRJnwTImy4piquQF7wDbPkMoK+TNTqCQnL5e3GHy5A3MWm1FuGyTF4WSOJ0sbhote4bHcA4es7WyMkbGwtpbB9CHmOWQQ7JC9+xzkOeFPKeAls0OTH5tGsLcbgRIb6QPCpq9pIYkDdJ3LFW4IVl8opWK9TiYMO6bXiEv9czXAF5wPZhxrNf8ojMtvUbokue0vLheWvDKA7nNCSPR8nrzZRAxQWHRF64IvW4Enlk6Z4scUARDI9I9oT4HPJIf83WP6pjKGyIbUPI85rF8iTyYKOXuuSFJ2Sb07F2+iePRuJObM+nvIA8SFQR723Dmacm5EX6Im9AIJJ3iL05RcgzTYqRyQNEzQeR3jacmZgsVgYhz4OQh6ity/DlOIRMXrgBFVclL1Oc3m9A38nwiCsmTxNnR9U2pT1KgUJepgJ0VSUv87SxCh9hEPJ4Y5vnNZ27IpNHZGbAhRXyxqWLWmdugjxRW2mjb5tHQM2xTk7I5E1KzzA/vTqQ2hqTd5Hayoo7LpEH3ObVBhhdm9m8qyOvajAHdADJI0CPu1qSyAuDZyhB92swm4eR1+31LyaPWASUQfKCoIOSVhSH6jAGBBxhGM4B9fT6Xsosv0clDyruqkReSfX7543Jo9TX2aSXFo2dZF/XP6F857oqENkKUFRInuypEOF9Y/LIbu4DxUYREz4ceZ9sEWNmkqGEaq7PG2EokaFpZbD51DovPUTGxOapQkz6P37+9YNKGUIeGfnLX37zKwz7zYbtXfKgpCnkSSsmTDoMJqW0A//b55fff+iup4ciz2vSofkPX377XLn3Psgj52XyJuWHCK4C9T2PPPbx27dvj9WAMdVLrqffPbC8fano2HkjDIU80ONC8sJgcFbKZr4BY22r0cBQtQBOB5xu9Vg1GGTsKmbx0T/Dmh9KRqEzdSF50FWGyyToLzqLYKjUsc4YPYRX6Xte48HQXkhKgBtOPsqiFzGTvGnrthqFBT1uBSxPzMsj2+KMPGjTQB3baoKh+nhes5wvA+QLYMkg27avF/ARGJN8q0aSIybtk+lU1Dslx2dmitIqwGJlcSIzXzEa3KrZ4abBUCySnDQLGGWKpe74f1Jezkx3Ot+AvmqyaPDmCXg98hV05Glle/YsDWFpEVMLZUKLrbzJDWHAyaPrxhFd4A53nyE8IS8HJ0ulyTDcZCR5aoanKL3D6OaKJ7s2PHQszQCUr8eeN2lDh2DQXC5cygUoB4wkP1YbxSlqD2lZ5iDKBWIqrWfK0tKtMoCkthY1EZgRRxTq777C5P/88Pjoj13BCnSdocC/Th6cvlCzKB2Xy6bVozuFhf/pT497HYZb9wKoZVGXJPLIqTkpC0j625yyLBeIQqEwRxJkYW4K3GRzipyaKmhPwv347ePnXZkePmFEOavqYpHJOHCRuu5wL0nAzT3/7790Z5SP7L1qbw6GM5eku+JG6waeOHnNpXb64FGTaO6Av5uttsXyrHl2tpcuNJfX0+0lkpi1LIEFnYjS7F97zW72FmtQIBNfXQK6oZf3QHodvUQmz4heDaJJKWiKhT5joGVpQWzKart8tplvLWwSWwub5eWDfNmyNUfsHbTyRKvdyrfWHxGz6Wf5/MaZ/opIFhgljPwZ/NhLJTR3D02xGFEyCTI9mcVSinQa1UpLKZ5AmCB5MNORWF4iDpaBhu7kJZu39gS08A6cerF0BsgrE720MgR+RNyES8xd0QNNPMDfo6PXIpBZG9xoCvEhbYBV6dJl92rUViLSstZUOwqJvCWwrT1LKHnJTWPyiGqvKwoMl5Asg0G0lo5iY0IGPb+/p0y8MGxqIwQrdBedaLozq59EqCHvCdRhWeJI0AOr5BXWIJtqRrwheai5To2geF8ASX/SvlVEk1LQ/GST2UIDwY24wgHUymkLaRBa8iBRRGuTWJAIAyRuyuQRSxvgv91n55DHI6Eo3jFcWrX0DD11dEc1rj06LxlN5aR1E/QHB9ury+LGAr4GZS5aliUJj5qQvLxlY2klvUlsWlaWFp4ByXv2SCYv3362tGHJn0OeG0lG1CURX+IZkGg+pY1yMWioP9ATyxFcF20LLxqcZg3SnWf3FiAONgqFvTJMuT1YgY5I/tkCnAP0aGGH3JXy4su7BytzYP0aWNvaM7qsBzHXw4tAFblvXekVzA9nxJ4Se6LDWj000yaJKmrkSisjUVGkbkR0yAAEOuHMK2i3khwqYb2sKYI0C+n0DTQfRUBMq/mbzdGAQwhjqkONlWh00rNBQySwCqCID0FXh7ksaDTUuUQ9H/6KCzliBUjYoeaeodO9GV3JD+hDoG2TRMQ0EhpGcT1IOzgxv+5KYnkosHJz9cvPJ3H60AGFYR51DB9yILoWHWKESyFToEkHShcZuorERgzoTFe7g7sse1G0fl7CMFeSwqr3oFYenzE5EJwC0kPgfU/g6gvTeFCP3KmLHfaJBKp5btHYUNdRecRC/3z1slVQfAhDlIB18fqh2chBYn4Wry8i2w8SY2iGZ8IsAaGKCoarisg8W7tcVjw20xI3FsNM4u0bLowvb+0SeagBrEIUmzPrtSPY83ji6CyxyxQZIJPoPBwWS3CmhuqF+gaLze6kQ4PWGXBGUBkivOYej2Y+GodWlo0Y1YK7AEnU8WYPsZObvh4ZLewRbAjoEger9+qOYsWBvefVlsFfNZLo7Eci8mlQma+i3SmFFyBkUtdViUtTEEkYZCIaf4hPcj7X1LjwKhYMVg+KqQYGGSAyVfSuGRG/7hVNOjOAO4c7WgnB06f9dtKfsMEVGTu/XkAA70vwkiBexwDVydkQ1uI+3Nh4zSZ4XAEYQZN+FhI9fVzdzoqaAEDygvLipKbOFItafDC8Fvp0+JgoHmD3C/j2yzuOlwCtqUZEeeIX++d8KKSpCk8fXiSxbs0QEK/2SbLVeB9hAqr+Ca9p7a/hnVzgest0szYNV+7AIZ5sy2h6QyZ66NG4tvThxU9e1ziBAc07mkQuqq2Dq9EBiv2EF6V2cpqhNJ+7FjelB8+hdoBJ1XPVgEuhzP7Dz+/+2PXmKZdfsOlc4ZitD6lx+3CNIlkbPn63J+N1tteSdjrwAZVvNhDSzFeiRM03OdzDFjkZHIzg13paZICLhwLSDA7uyGJ58FkyWC7a7whxOptIxfr7nAIvaI5kahH8QFcgGvexyl6uv98/ean2BnxMrPo1V+YFrWMaM6+WfmVgUgbT6LywNLHD4RuDr+hOvgv4HI64yBnMBmSEfj9FkdRGvpyCtkiD3ZkMHUY5ggTj5Pug1V56wSJdj9tCus+1sjWtb4S8SrtO+PVVugHcFEXR/wXJO30eYSj9B2ghWFuy7+aOCdo1nMGFqWQqHhds0je9j74T4/F4RG8V7FFd/TOP6ejwihGosSbhDSgAlodm0UV7wPR7FkZwaIl2s4cmF078AJMV35h43nxU9wkiRvu9iOsDL5h875P5/uHxYzMflq8PVhzDJer8fzql+yaNjORji+X+K0OLYOdquqLKlPEUz+sBE40bixfv8XhMGIpV/QNqilf/aUuSrRkGL6no314Y9+J0Tv8JDlJnAa8VpEusDvQ6y5OLDx7JpAyaiInWIn0HzilWiOtFlardzGdYECTiAvK1bH0/wLi6Pg1F54RLBZ8ZwaCD4eugU1BaguQTtEZZvazq/3kTIaNKQMxN6mwXATGUVD6pwHJcEjfBdPzX1/Kds0lRNOthLoKB3YNiHwuFZGed+/uf/u87TBA9zz9/ltIxaS4epw2ifzdq7xBQdF2Qgjze/z2+e4TF++j3dx+cvuMJZ8Jh47TCMQAM7B6EPRG3CR4iAeu+nHxAeijvc+gtPfdEqjbOZdRi9pu1dyhIMEyyiYHn0FM4QkduSZjOfhyPHoq6L94NBkYUTKjnxGoNukYP/oG0WvJbSN7j52YZwAnbF8OdBHskKo0sHnxgvF18gHTejwdGUMcoZppS6Q5J5L2PdT9wG4vL37c1sbBu7sLPaFw/nsOvA588Tzm6eA4nCRwNX6qQgGNnwUxapE//nNYCni4CNUjej8Zy5xJNahLdKJJv3loe/Mp6XSoY+oeH94/+NaJmps2+xk19evnwzf9g0RH/i4cPfzbOLeBtV1KtbGiIv/zyZ1w8kv/16a+ju9dQiDU0AKzP4dBEW+hk0lDuXLHBPNP/IHhCprNu+4IzEa/f+GdtbwxObph+ko8L+i+w/Z4ABmaXjP3axUPP75o6CFqM6z8zfSH4mI0bgcf09YONCv6BbJ87EYtz15UW8KXDDeTI0fd8IDqWi9NXnrz4NYFkhRrHuy8Y9ZF2dyBe9Xt/97ZOB54Tc44IzZuZMhdPO8S478saxn5B4NmIT3RwXILFLJrbw0Y4f9wRSxp9pvUWXTi9NB3wiVUBQU4UYzTNf4FD2C8SJGlHQd4auVvc4ha3+FKQLTaKukK62f0gUXpqXNhXRnH6nI2/F5Ssi43FyrSmU5u0BonJ/fPIu7N4pbf1VSBbgcV7S9pa4hPbhlWdETTuXNUtfT2YlArThRuw0ul0545cdnKxMV4BatsIBxuA1MximCjtlxYXS8R4547KskRettEB+k0E7xT3O+Pnyal0kYn9xqRuJ6j+DaMqWwh2tuTvQg3yxdrrQLgzMxkMy0vz+3dgpbXx7UajAtS2uBrOzpRkFR63zu8vWgFVnW3l8SF5GStYMQ+LBM40GtYLjGBwcb7RWF3VfkSoAdS/YVi6uos5S3sT/l1bOne3G0BmsWKtPM2QxORMloCEBedLsHSiRF6wRx7gbHEe7K+Wh4PkLcKKnotPAXnwkNXzNX0alkYPLmpNZeNi27m7t7MDbfKB2beObw7kRGl6vjJB7EMmJirBLPySyKSWvFVA3j24R0WpmwzJm4HLpU4wCIsGlubPJ+8erPhNTEKuMnc6UmcUbnSmIXnAIJRgIf+nT8FycRqYAmAPukX8C+385nqBKK9Y2itlovBkDRagWN4pb+y1iEd7G30Vv7sajEv1w7P7d4gOXJrYzmZgcVXYYXTVdtuMPKmcIpDY4PbExeRNWvczYYmQ0vad/dUKSYRngNZbwXm2x4nxCthwB56zsrg/P99pNLafKgcut4kC4GlqOX22XGha1naepWeJJcvZk9302d7OXltfTfC6UJQr1o93wkX4LYXJmWB2frInefOS5IVNyFuFzze9T/ZFXri4at1eBC4l2YEyOP+UmIZmYAaI3HZRJk9qELAxC81ASTEDzY1l+AlLQlbbJ7Daye4usdQG4rew0QRyOXs1zPSBcGdxIpMpAQnLzkxnJu41wuFGIzPRkMmTlvdNyRufn8yUgK/TF3mw/GOxAQQtA40r0bhHNOD5oNpi5AFpxs6XTy9vbm5ZpmTyzqTKOweFJVigTaqetX5z5BHZO5VKZb4YJsjifKVyJyvVDJ3pWLPE+EyYmFjdXr0HiJyeB+R1oHei1oq/Bx6a3K9UZoBtCsJitiXDcqI9dKA/Es5sT05KlWf3O3J/cyF5y3LRsR2ZvHXYaZTT5aU14gsgDzxPJiM9NplVPssVzGSCoPuF/8B/WXkZrM/C3TKKfEk/wLFZsBMJjwtnzg+9zcs2rFIKr0IaF/eJb+C3GzoyeUVIXqehJ68guynldEEiD351lni0QX4h5F0XSjPTE8AeADv3zfxEpgQ66IntUqYkdRhFIgOWJ7cNyGudycU728vEwu4cuZlulfPtLeJ3Rh5ZXAUG4t4E/LAK0Hao/cXtSme1I5uCb6wzi1AKJfIQM7CueMZbe+SSZW+OWEqn20sFYmcBrFvYgTXdNm/uma4RwBzIdiGsGAoimwkGs7IpAOuCWWUZNQNlpWpsc45slueaBDlXngMbCqCzJWDNWXLOoGr0LW5xi1vc4ha3uMUtbnGLW9ziFre4Wfw/ZI2WRkJ+B8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png;base64,iVBORw0KGgoAAAANSUhEUgAAATwAAACeCAMAAACYeEZlAAABmFBMVEX///8AAP//AAAAAAD8/Pw2Njb5+flubm7z8/Pf39/29vbIyMji4uL/qKjv7+/Ozs5zc3Po6OidnZ21tbX/7Oz/09PBwcGWlpZhYWHZ2dn/9/ejo6P/zs7n5///pKT/ODhYWFh7e3uMjIz/cXFMTExnZ2e3t7eqqqpycnIdHf//3Nz/6urKyv/l5f9AQEDV1f/x8f//r6//wcH/Pj5JSf//amrd3f+Xl///IiI/Pz8wMDCFhYX/eXn29v+srP/AwP93d///SkoAAM5XV/84OP9ubv/Gxv+env8yMv//XFz/bm7/HR2Jif9/f/8AALJdXf8AAOj/jIxCQv8AAIAjIyOvr/8AAHMAAJqGhv//mZkAAKhlZf8AAMAAANJRUf//kZE/PzEcHHQAADIAAGNHR25XV3BlZXEAAH0AAO4AAE8uLk9nZ1kAACeDg3cfH0UgIBc4OEknJztWVkIODmYAABQAAD4dHQArKwswMCdISFkWFj0cHDcZGRwAAA8iIlkDA0EeHmc+PlYxMWhKSm8zM3JdXUcAACEAAEKPWkLfAAAd2ElEQVR4nO1diV/bSLKWjXwbybKNZNkcsmP5BF+A8YkhXHaAEAgJCQEmk2zO2cybmd15u9nJm5d9u7P7b79uHXa3DrCxgWSH7/dLkHXr66rq6lJ1iSCGAV3/IcYPdYbfL9jP90+Of6Vv+ja+SpCvTywWy/3oTd/H14cEx8XenwLyTn4AS86bvp2vAxTjFVNxmy3k57i/34WS99HPRXO2akpMehn3Td/elws7zSaFUNSfSNil34E3d0/v/skjLdMJtu4QfAmP9ybv8IsFxYlCFCPHnXz96nWC7P3mAbmCz3MDN/dlIyF+SlGUVi2dTq21o6jAYTxqv67b+grAxGohRMIugjd6GGVv+xAJPBePsYMdwgQcocAtfYQ3luNcgx/m9ohCoH9h/c9EslpnLnekm86Jv2fbZ2dqIYOxq5NhtKy4GUavpW7uMEldzZ0NDSb+g6AZWFKOH+ujG6m7YvGIwWra8f0fPuDi6PK9f+8zUG4mKgRGdjujhOtvxyf3X2BUMR+PTo6/H5Wb6spxRhrL/HD39PT+B1T2nL+dnJ7e/clIyhLx+ohuZ6T4AIflD54nAl2w3DFYdcSN5vz+T8ZdbPIhuIjlV18MwT/hqs+G+9vjoUsazSuE87u38I7HhGgX4hgcbB6PpKm9Ytx4g/u7+/C671IRv4pY7iVc9W3S+IhAbUBH54rh9LLicxjTePsbujoJn+u4Fk0MPULnxZjRKZy0PxV68cBiOcmhFo5+D8n7OR5LGBlc0pNLfjk+n5f1VblA4NeT05N3WKN6vr9/evffkYRPjLJDdXNsNWLgozm5uIOjvcK/37z5F4duJz+8uX//4QeXx5GLGkkZE/J9Iezx0bgvAFuYjr/6mMA2kbGxP4/5wF8vmxPql3BtFbCfDDodXqhFXVAcnf6UQzNYIyOpFKTb7mSrhwbaa499EexRYs3vVDTK7daqlp2iKLkbdDr9h9FLWupETcedmxZzRm6LAbwhW0B3YZLz3bjHx0Rr/v699rotehm3ha3pLBefEpL9m1E6Gk9o7xLI3s1GSr3+EDdQ+zGRWmLgBtfrrJM7ZAcSYjvvC2ltn51L3aTmenL1gQWJdoQGjE2yh9qLsLnBBZhkbdoXQ+RN2r3IOe4Sb6rLZOJwIPY8WnvnTFbNTkAyfMRlJpJUPa7ZBOzeIHcyQjCpuGm71X9+9+6j6ZCWsRm6bMag4przuFMOU7Hzfnx49Oa1qV3gtKprT5m40VcMlyNmepP8O+C1HpmHvr1RozG7IShB83iueN00KGevHwHX+GHM9GweQaO6ztpNhAk8Vb/xMySSSe6v8Bke/Cwmk0ljBbNztj7Zi2ncEd52js47X8HR4Mlr8z1ILXuUVpWvAZ5DQ6UMiLVqPRr1wXDAgz/wsWg9ZzPuHzy2vgJVyTgmvmSkZphLQbr4mMORqv0ikfdL3eEQeN5YMUKaeGAgdM3uHlnP6R7d7U1EbQ7Zm/LDYflJXDZNnGgL8S6dmNK2PmIttIgLaMwoEkq4ArFc3c+yrMsH4yuP616WTcZEMHAzMK2kP4SfkzPX8quAOxbV3hXpiYrRgHpXzOHj4+MXnCo0fLKei+kkhhIuZi/EYqRzcQMp8ftyIZqX9/P8+PLxnxSlYGhOjHMGghrANdWpjd9eLRJ67uq5hBd5Ttr3009o3ILkI9WI9iAqfpHd84jYz0BOv0uyFmfdPdUGliLWO6vdxdlE/UUSAvaTF3R7XB3oQ+39gEGrxnsg7dqu1inUtHER+gK757ZhIkLHtbrv9GgtmB6xalLn2dRxR6B+fYrr0vYVSZvYV4/lStnwkAvwHM6TPXsdcyMYrZPmZh2hwMXjaroeT2ruz+3ALcaFKjAqOB04AxTXv81gQ5ogQtJ3zsPT+MDdoY2hcDlPXx0lyUe17LhxFyBQv543kpSI+3fOUGqArp4P4VbMHRVN9oSCh0laSOOguUMDhJQSNo2rzWMWwxm9nj7Djws8XfUPdnxUM9oSTYfHmOCRCZxlkqn5BxnU03FNf8VjY0v2Wl6oJXBngdVasYsRiWOtzOTMRgw+lFZa1Li28QEHpZSgEdRYDNEge8/3K+SbA514ajav6cfMRo92H/bkJuOM88GGsHPQKWN740LflTlFvJECoYH1DNhm3N5gzcGm1KXZs6kBzlpYObCk91roqkdbJvv6McPDjl3qbTaLaa7dZ6y4GD007kwk4pe5MGfDfnpSqCIL6j3Ntgcgr7z+rNwsLKeXkHUbKyY7Y5dnDPzPvkAL6C8+ZeToeELIDycehmcvOZjnsOsSMdR80w5lYXZdJW8qn4eLZHk2X5B+z0q/C/nZsqLZzWc70t98ehasJuEhZHntGdxdPmgqX5hVT4eleTAOo5eBfSEaQq11xMha11HB4zAvxZu7rFuWwu7YnUPHQKrodcnLn7XbZ0AhWwfr7b05qM/t9tomUdhdXz9Yair7FuR9d54RsxawvGxpPrNYzvLEcrvdXpkitiwraUWnWSzu6jOJSfWDOtrodkEvSF4HYt6ZHHolJnfpAKZXxA6NoMYgoGxSyZtaW5qbW0oTU2etqbmdFvi9PDW11SZa6/mpzV2ZtEcLiggut2XyHqWJwrONAjmbzk/NbTwBZD6aU3bh0I4xYpL80BeYENoB1PWvEJOojMewkQbX5wtH4+uixpIUkF9eJT6tkpdfB9LWPJgtPNsrN0HjzS7MNZvNdnnWslVQ27JL3iNLlzxiYxdI4gbRbJYPgDVUT+9CjZNrGO7ArWJxOpt2szOKtBMvopY94hjmpU3iEBXiAKIAdiUTTiVvU/q7tkPMAkVcKRMtmL9hSS+TW+uW9WWZtNaBQt7WAU7ehrTzQh5IpAJUGuzRgR08HEnU6fVrPW0mimhtEtU1l224l60cajBcDkQcArJEq+TJfxceAQHdXF5bJzbbrdlZqReYay2ll6V9ygd56S+5saTYPIW8lbU83LnZJc8pIg/kiQ2b3YvGBCiHZqQVQKwRPnbyDTmQcgtIx02i4T6XICmD2gmU12eB7loKzR1AUMtC5Nvgb3OlkN8FT76yKx+zJDO9BdybcrsM1NUik7e8Ds+wQ3bJYxEfz14fel4Ij51O4+s5kN88Onj2+IZtNB7t2wOoDMjx+FnLxsrKykYL9JQbG2lAxFZ6Y2Ud/F0CG9bXiLmzhd29dFk5Zie9t7KxLgngbnpl7QCQ9yS9M0cstFc20ltE1+b5EK11DT+xEBusJDQdKGoEY8g2Uh+QHhSYIDsFxAhEpIcqb0gA6tpaWZHcjEcrK8uQ482VlS1g4+aWNp6UuwfldzZWZAvYXNp41AIkl3efzBHk1sYuOHhTkVAK6SHso4hc07Fen8HgjjKdQn6gjowrOvwrfha1ejHEdLtCun1HBT8i7olRXAYbXOLZZ6hV59FriSN4y2pHbQI22KkNf3JjuAXE8hh4tecj2MjoV6K9QgCLdPW01m4XkKRFpzDgdQ2RQH19G9GT/+jVpA8Efnzxx95wfnAfLzszqV/J9E7j9dWQ8RjZJc8pvnv8stdUqdG83q92+XIn//a+NyeSGzA22R+oX04tluNucDI5YHZ7NlOaKWYyYe36bmDB9f7o/vHnrvnpBQUij2H6RFf2qqNJakqpVyIjD+/ePflVlQreYXbEMJCewfJelY1B02MblYq1Ulmd0K73q3obg+kZd1+r1CS6D/Ea5oPffaW0Gjuih2PUxmFePYAzHdTbcF5Jj/FBmujwT4U8xmds8oLF6UlkuWflgORVjCTPqeqtA3J0+g/VqnJd2yMVXOiSFzF5RThutU6ry9PWGV0j6aBel/kDJO9Y9bvcwlVMCg+8g7knVUW8PSbvmiZmrDMqY5Mz1nFkU9b4iVQzKpP3SiWvl7nMwVY7Uq8XMhmZAfIq6vn7Ii+q2E7m1Sk6x8buGMr1p026UQewDe9UeYiYDGsBedaGIl5a8jqGTxRRLLT/5emDB0cfVG56b9Cdrx8ePfyo/ORDJiYPkGftKMt9kae6emTy8cnJ/e7sLrs4FHmfTLKkGe6niDpT2imaeMiQPGtJXtaQF57Q6SwEpRgxe2jsxYufVLvtQsZjvOBxMUp/kTTrayF56uX6Iq9reOyJ1x+Rwa52oDMYbGNjhtMKCU+vF3c6zMnbts4EpWUNeSZg1JEExXtD3RunkTABjbxoiJi9pRy3zqxaK7LFUMkLZ4uNe6WsYZsRjKNHGI24Dp6hfBVA3tjYYUIvfWyP0vPIa8xb70nLKnnhUqdita5OmzwEMgzzdY0BRh4SvTuPvOKqdVG6hkJepmOV0AgaXvfqyBsbs+ny9BHyqJRJnwTImy4piquQF7wDbPkMoK+TNTqCQnL5e3GHy5A3MWm1FuGyTF4WSOJ0sbhote4bHcA4es7WyMkbGwtpbB9CHmOWQQ7JC9+xzkOeFPKeAls0OTH5tGsLcbgRIb6QPCpq9pIYkDdJ3LFW4IVl8opWK9TiYMO6bXiEv9czXAF5wPZhxrNf8ojMtvUbokue0vLheWvDKA7nNCSPR8nrzZRAxQWHRF64IvW4Enlk6Z4scUARDI9I9oT4HPJIf83WP6pjKGyIbUPI85rF8iTyYKOXuuSFJ2Sb07F2+iePRuJObM+nvIA8SFQR723Dmacm5EX6Im9AIJJ3iL05RcgzTYqRyQNEzQeR3jacmZgsVgYhz4OQh6ity/DlOIRMXrgBFVclL1Oc3m9A38nwiCsmTxNnR9U2pT1KgUJepgJ0VSUv87SxCh9hEPJ4Y5vnNZ27IpNHZGbAhRXyxqWLWmdugjxRW2mjb5tHQM2xTk7I5E1KzzA/vTqQ2hqTd5Hayoo7LpEH3ObVBhhdm9m8qyOvajAHdADJI0CPu1qSyAuDZyhB92swm4eR1+31LyaPWASUQfKCoIOSVhSH6jAGBBxhGM4B9fT6Xsosv0clDyruqkReSfX7543Jo9TX2aSXFo2dZF/XP6F857oqENkKUFRInuypEOF9Y/LIbu4DxUYREz4ceZ9sEWNmkqGEaq7PG2EokaFpZbD51DovPUTGxOapQkz6P37+9YNKGUIeGfnLX37zKwz7zYbtXfKgpCnkSSsmTDoMJqW0A//b55fff+iup4ciz2vSofkPX377XLn3Psgj52XyJuWHCK4C9T2PPPbx27dvj9WAMdVLrqffPbC8fano2HkjDIU80ONC8sJgcFbKZr4BY22r0cBQtQBOB5xu9Vg1GGTsKmbx0T/Dmh9KRqEzdSF50FWGyyToLzqLYKjUsc4YPYRX6Xte48HQXkhKgBtOPsqiFzGTvGnrthqFBT1uBSxPzMsj2+KMPGjTQB3baoKh+nhes5wvA+QLYMkg27avF/ARGJN8q0aSIybtk+lU1Dslx2dmitIqwGJlcSIzXzEa3KrZ4abBUCySnDQLGGWKpe74f1Jezkx3Ot+AvmqyaPDmCXg98hV05Glle/YsDWFpEVMLZUKLrbzJDWHAyaPrxhFd4A53nyE8IS8HJ0ulyTDcZCR5aoanKL3D6OaKJ7s2PHQszQCUr8eeN2lDh2DQXC5cygUoB4wkP1YbxSlqD2lZ5iDKBWIqrWfK0tKtMoCkthY1EZgRRxTq777C5P/88Pjoj13BCnSdocC/Th6cvlCzKB2Xy6bVozuFhf/pT497HYZb9wKoZVGXJPLIqTkpC0j625yyLBeIQqEwRxJkYW4K3GRzipyaKmhPwv347ePnXZkePmFEOavqYpHJOHCRuu5wL0nAzT3/7790Z5SP7L1qbw6GM5eku+JG6waeOHnNpXb64FGTaO6Av5uttsXyrHl2tpcuNJfX0+0lkpi1LIEFnYjS7F97zW72FmtQIBNfXQK6oZf3QHodvUQmz4heDaJJKWiKhT5joGVpQWzKart8tplvLWwSWwub5eWDfNmyNUfsHbTyRKvdyrfWHxGz6Wf5/MaZ/opIFhgljPwZ/NhLJTR3D02xGFEyCTI9mcVSinQa1UpLKZ5AmCB5MNORWF4iDpaBhu7kJZu39gS08A6cerF0BsgrE720MgR+RNyES8xd0QNNPMDfo6PXIpBZG9xoCvEhbYBV6dJl92rUViLSstZUOwqJvCWwrT1LKHnJTWPyiGqvKwoMl5Asg0G0lo5iY0IGPb+/p0y8MGxqIwQrdBedaLozq59EqCHvCdRhWeJI0AOr5BXWIJtqRrwheai5To2geF8ASX/SvlVEk1LQ/GST2UIDwY24wgHUymkLaRBa8iBRRGuTWJAIAyRuyuQRSxvgv91n55DHI6Eo3jFcWrX0DD11dEc1rj06LxlN5aR1E/QHB9ury+LGAr4GZS5aliUJj5qQvLxlY2klvUlsWlaWFp4ByXv2SCYv3362tGHJn0OeG0lG1CURX+IZkGg+pY1yMWioP9ATyxFcF20LLxqcZg3SnWf3FiAONgqFvTJMuT1YgY5I/tkCnAP0aGGH3JXy4su7BytzYP0aWNvaM7qsBzHXw4tAFblvXekVzA9nxJ4Se6LDWj000yaJKmrkSisjUVGkbkR0yAAEOuHMK2i3khwqYb2sKYI0C+n0DTQfRUBMq/mbzdGAQwhjqkONlWh00rNBQySwCqCID0FXh7ksaDTUuUQ9H/6KCzliBUjYoeaeodO9GV3JD+hDoG2TRMQ0EhpGcT1IOzgxv+5KYnkosHJz9cvPJ3H60AGFYR51DB9yILoWHWKESyFToEkHShcZuorERgzoTFe7g7sse1G0fl7CMFeSwqr3oFYenzE5EJwC0kPgfU/g6gvTeFCP3KmLHfaJBKp5btHYUNdRecRC/3z1slVQfAhDlIB18fqh2chBYn4Wry8i2w8SY2iGZ8IsAaGKCoarisg8W7tcVjw20xI3FsNM4u0bLowvb+0SeagBrEIUmzPrtSPY83ji6CyxyxQZIJPoPBwWS3CmhuqF+gaLze6kQ4PWGXBGUBkivOYej2Y+GodWlo0Y1YK7AEnU8WYPsZObvh4ZLewRbAjoEger9+qOYsWBvefVlsFfNZLo7Eci8mlQma+i3SmFFyBkUtdViUtTEEkYZCIaf4hPcj7X1LjwKhYMVg+KqQYGGSAyVfSuGRG/7hVNOjOAO4c7WgnB06f9dtKfsMEVGTu/XkAA70vwkiBexwDVydkQ1uI+3Nh4zSZ4XAEYQZN+FhI9fVzdzoqaAEDygvLipKbOFItafDC8Fvp0+JgoHmD3C/j2yzuOlwCtqUZEeeIX++d8KKSpCk8fXiSxbs0QEK/2SbLVeB9hAqr+Ca9p7a/hnVzgest0szYNV+7AIZ5sy2h6QyZ66NG4tvThxU9e1ziBAc07mkQuqq2Dq9EBiv2EF6V2cpqhNJ+7FjelB8+hdoBJ1XPVgEuhzP7Dz+/+2PXmKZdfsOlc4ZitD6lx+3CNIlkbPn63J+N1tteSdjrwAZVvNhDSzFeiRM03OdzDFjkZHIzg13paZICLhwLSDA7uyGJ58FkyWC7a7whxOptIxfr7nAIvaI5kahH8QFcgGvexyl6uv98/ean2BnxMrPo1V+YFrWMaM6+WfmVgUgbT6LywNLHD4RuDr+hOvgv4HI64yBnMBmSEfj9FkdRGvpyCtkiD3ZkMHUY5ggTj5Pug1V56wSJdj9tCus+1sjWtb4S8SrtO+PVVugHcFEXR/wXJO30eYSj9B2ghWFuy7+aOCdo1nMGFqWQqHhds0je9j74T4/F4RG8V7FFd/TOP6ejwihGosSbhDSgAlodm0UV7wPR7FkZwaIl2s4cmF078AJMV35h43nxU9wkiRvu9iOsDL5h875P5/uHxYzMflq8PVhzDJer8fzql+yaNjORji+X+K0OLYOdquqLKlPEUz+sBE40bixfv8XhMGIpV/QNqilf/aUuSrRkGL6no314Y9+J0Tv8JDlJnAa8VpEusDvQ6y5OLDx7JpAyaiInWIn0HzilWiOtFlardzGdYECTiAvK1bH0/wLi6Pg1F54RLBZ8ZwaCD4eugU1BaguQTtEZZvazq/3kTIaNKQMxN6mwXATGUVD6pwHJcEjfBdPzX1/Kds0lRNOthLoKB3YNiHwuFZGed+/uf/u87TBA9zz9/ltIxaS4epw2ifzdq7xBQdF2Qgjze/z2+e4TF++j3dx+cvuMJZ8Jh47TCMQAM7B6EPRG3CR4iAeu+nHxAeijvc+gtPfdEqjbOZdRi9pu1dyhIMEyyiYHn0FM4QkduSZjOfhyPHoq6L94NBkYUTKjnxGoNukYP/oG0WvJbSN7j52YZwAnbF8OdBHskKo0sHnxgvF18gHTejwdGUMcoZppS6Q5J5L2PdT9wG4vL37c1sbBu7sLPaFw/nsOvA588Tzm6eA4nCRwNX6qQgGNnwUxapE//nNYCni4CNUjej8Zy5xJNahLdKJJv3loe/Mp6XSoY+oeH94/+NaJmps2+xk19evnwzf9g0RH/i4cPfzbOLeBtV1KtbGiIv/zyZ1w8kv/16a+ju9dQiDU0AKzP4dBEW+hk0lDuXLHBPNP/IHhCprNu+4IzEa/f+GdtbwxObph+ko8L+i+w/Z4ABmaXjP3axUPP75o6CFqM6z8zfSH4mI0bgcf09YONCv6BbJ87EYtz15UW8KXDDeTI0fd8IDqWi9NXnrz4NYFkhRrHuy8Y9ZF2dyBe9Xt/97ZOB54Tc44IzZuZMhdPO8S478saxn5B4NmIT3RwXILFLJrbw0Y4f9wRSxp9pvUWXTi9NB3wiVUBQU4UYzTNf4FD2C8SJGlHQd4auVvc4ha3+FKQLTaKukK62f0gUXpqXNhXRnH6nI2/F5Ssi43FyrSmU5u0BonJ/fPIu7N4pbf1VSBbgcV7S9pa4hPbhlWdETTuXNUtfT2YlArThRuw0ul0545cdnKxMV4BatsIBxuA1MximCjtlxYXS8R4547KskRettEB+k0E7xT3O+Pnyal0kYn9xqRuJ6j+DaMqWwh2tuTvQg3yxdrrQLgzMxkMy0vz+3dgpbXx7UajAtS2uBrOzpRkFR63zu8vWgFVnW3l8SF5GStYMQ+LBM40GtYLjGBwcb7RWF3VfkSoAdS/YVi6uos5S3sT/l1bOne3G0BmsWKtPM2QxORMloCEBedLsHSiRF6wRx7gbHEe7K+Wh4PkLcKKnotPAXnwkNXzNX0alkYPLmpNZeNi27m7t7MDbfKB2beObw7kRGl6vjJB7EMmJirBLPySyKSWvFVA3j24R0WpmwzJm4HLpU4wCIsGlubPJ+8erPhNTEKuMnc6UmcUbnSmIXnAIJRgIf+nT8FycRqYAmAPukX8C+385nqBKK9Y2itlovBkDRagWN4pb+y1iEd7G30Vv7sajEv1w7P7d4gOXJrYzmZgcVXYYXTVdtuMPKmcIpDY4PbExeRNWvczYYmQ0vad/dUKSYRngNZbwXm2x4nxCthwB56zsrg/P99pNLafKgcut4kC4GlqOX22XGha1naepWeJJcvZk9302d7OXltfTfC6UJQr1o93wkX4LYXJmWB2frInefOS5IVNyFuFzze9T/ZFXri4at1eBC4l2YEyOP+UmIZmYAaI3HZRJk9qELAxC81ASTEDzY1l+AlLQlbbJ7Daye4usdQG4rew0QRyOXs1zPSBcGdxIpMpAQnLzkxnJu41wuFGIzPRkMmTlvdNyRufn8yUgK/TF3mw/GOxAQQtA40r0bhHNOD5oNpi5AFpxs6XTy9vbm5ZpmTyzqTKOweFJVigTaqetX5z5BHZO5VKZb4YJsjifKVyJyvVDJ3pWLPE+EyYmFjdXr0HiJyeB+R1oHei1oq/Bx6a3K9UZoBtCsJitiXDcqI9dKA/Es5sT05KlWf3O3J/cyF5y3LRsR2ZvHXYaZTT5aU14gsgDzxPJiM9NplVPssVzGSCoPuF/8B/WXkZrM/C3TKKfEk/wLFZsBMJjwtnzg+9zcs2rFIKr0IaF/eJb+C3GzoyeUVIXqehJ68guynldEEiD351lni0QX4h5F0XSjPTE8AeADv3zfxEpgQ66IntUqYkdRhFIgOWJ7cNyGudycU728vEwu4cuZlulfPtLeJ3Rh5ZXAUG4t4E/LAK0Hao/cXtSme1I5uCb6wzi1AKJfIQM7CueMZbe+SSZW+OWEqn20sFYmcBrFvYgTXdNm/uma4RwBzIdiGsGAoimwkGs7IpAOuCWWUZNQNlpWpsc45slueaBDlXngMbCqCzJWDNWXLOoGr0LW5xi1vc4ha3uMUtbnGLW9ziFre4Wfw/ZI2WRkJ+B8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5575" y="1603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 What do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metals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7975" y="1371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Metals have metallic bonds</a:t>
            </a:r>
            <a:r>
              <a:rPr lang="en-US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54926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8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2416175"/>
            <a:ext cx="3730625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33. Metals hold onto their valence electrons very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weakly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 the electrons move around the nucleus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webexhibits.org/causesofcolor/images/content/19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 Metals in a metallic bond are like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nuclei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in a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of electrons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://www.webexhibits.org/causesofcolor/images/content/19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7772400" cy="3505200"/>
          </a:xfrm>
        </p:spPr>
        <p:txBody>
          <a:bodyPr>
            <a:noAutofit/>
          </a:bodyPr>
          <a:lstStyle/>
          <a:p>
            <a:pPr lvl="0" algn="l"/>
            <a:r>
              <a:rPr lang="en-US" sz="4000" i="1" dirty="0" smtClean="0"/>
              <a:t>Lewis Dot Diagrams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7</a:t>
            </a:r>
            <a:r>
              <a:rPr lang="en-US" sz="4000" dirty="0" smtClean="0"/>
              <a:t>. Lewis </a:t>
            </a:r>
            <a:r>
              <a:rPr lang="en-US" sz="4000" dirty="0"/>
              <a:t>Dot diagrams are a notation showing the ________________ __________________ surrounding the atomic </a:t>
            </a:r>
            <a:r>
              <a:rPr lang="en-US" sz="4000" dirty="0" smtClean="0"/>
              <a:t>___________________________.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200400" y="1226019"/>
            <a:ext cx="237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valence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6625" y="19812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47125" y="3095788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symbol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4305"/>
            <a:ext cx="5633403" cy="2897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6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 Let’s watch a quick video to see metallic bonding in action! Follow along in your notes.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400" y="28956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75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www.youtube.com/watch?v=Bi0rUNV8mEw</a:t>
            </a:r>
            <a:r>
              <a:rPr lang="en-US" dirty="0" smtClean="0"/>
              <a:t>    -    2:54 – 5:-05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33700"/>
            <a:ext cx="2286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1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 This is why metals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electricity, are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malleable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are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ductile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lectron energy levels emits pho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ata:image/jpeg;base64,/9j/4AAQSkZJRgABAQAAAQABAAD/2wCEAAkGBxMTEhUTExMWFhUXGCAbGBgXFxofGhgbHRkdGB8bHyAeHSggHyEnHR8dIjIiJSkrLi4uHR8zODMsNygtLisBCgoKDg0OGhAQGi0lICUtLS0tLS0tLS0tLS0tLS0tLS0tLS0tLS0tLS0tLS0tLS0tLS0tLS0tLS0tLS0tLS0tLf/AABEIAQMAwgMBIgACEQEDEQH/xAAcAAACAgMBAQAAAAAAAAAAAAAFBgMEAAIHAQj/xABCEAABAgMGBAMFBwQBAwQDAQABAhEAAyEEBRIxQVEGImFxEzKBQpGhsfAUI1JicsHRB4Lh8TMVQ1OSorLCY6PiFv/EABgBAQEBAQEAAAAAAAAAAAAAAAECAAME/8QAIBEBAQACAgMBAQEBAAAAAAAAAAECESExEkFRYRMiA//aAAwDAQACEQMRAD8ArItBI58/2itOXVk5bmNgk943SA1W9I89nx1l+ofsoagcHQ1iOdciVByvAfr1itaeIEpomWqmqiEj9/lAK1cTqDp8QV/CkKps5eDw2MrLxXtuuuYl1ABQBzS5T8ajuYoMBqCRTNzkNO8QfbTNonxFDYYiB6CgHpHqbLOzCG6HP1AqIrwcLhF6WKUGtc60bvEqbOTm0VpEyaxGEAhqkFsnzyj1BWXC1SjnoTT3/CsV4yHxkXZciU/MR2f9ouSPDSXShiN0kfMRXu2UkgqoWLBgwKs96tmfQaxbxkApPmzffr3fPr3ilRdsvEglqlrSCOYAspAbR/NUV03h5RxlNWSmW5SlGJRQ6lJG5ATkC41cwoWzgyeZUpYQkJmBC05PooAhqGGe5eEFJwG1KXuizyuVcw5uvCxCc3fOvY9ILG9kttony1LXjTJQOadOZCT+kHmd6NhHvMeXfcUy1AKShaJeXiTA2ID8KTzN+ZTPsYarVd2FSDOwqlpU6JCQ0uWGZNMlKA3oHYCgMG7PeEpSVFCkkoFUkszVY7RSOJ0SplwSJC0SjiWtbvzMzJeralvjEKbJZlrUllSzoMBVVyG5fn8Nq9rtxVaBNWDhCuYas/MNsng3et+JlyVqXhSgCjN6N3pBboznsMtNz+AooK08wxUJ7ZEAj/EQqmS0+2I5fenE0xU1U1SyoqLlIOQ0D6NFe7p1qtayEnw5YPMoOW6B81dPfG8m8XQrxtSVEJQX37RNdV6GzzAQoEHzICsJP9wygGkJkJ8NHm1JLqrqScz8sgwimEEq6k1icstGYnDifiGfPmps8qWtFnIxrmK/7g/CCCavQh3Ac5tC9xDwknwwsA+KsOlOyHzNc1EMknR3zBhmuCyMkTZtZSaIQT/yrZmAPsjU+kEJigpRUpitRcqbXKmwAoBoI06bquN2i5LUJaleEZKBTE4KjpX2gN6JArC7Mly0ukqExZo9cCSeuaj8I7LxrjmSFypZZShXtt65escju27lYlKUlsGYO+Qf1jaIYbLGQ0i7IyNpjnKU6iAKChOxZ/k0ZMBySMW+jCJ1LZtvSsepQ7sB1jg6lLiy4FTVImS/MKLfJtCOuY920CpPCJJczMA7An5iHu0LQhLuGG1a94XrXbFTVYZaCSSAKFzuwzNY3nZxE2yNJy5chJAViURQDCNKOw+ZMAhZ1zVjClSlqNEjEaOWYZk/t3aOj3D/AE0mLBm2p5afw0xGo1LgDZgomlRDjYLnkyeSRKTLBFVaq7kkqPY06RcxvtHfbndxf0/UR4lqmiRLGhLrV6Bw/Z/SGC1XVd6QFIkqAQHVMmGimDDkq9excw3IuZJLqJV3OnrWEjjC9EzF+DKYS5fmI9tY+YEOvR9Ak2aZisZAGiUigSkZCKd4rdkoBKtwHwPTEW+WuUb2qeUslIK5i6IQkOSewhx/p5c81JwzPDMxXOqWOZWreIqtBTlRhDgjEaxevQM/DVlmJs8iQViesBKkFUrwwhI8q1jGoqYjlqCo5AAFQb7BYEyQWJWtRdcxZdaz16aBIYDQRHZ0CUwzKnKlltNT8AAOg0hcv/jJNnK0BWJQNSfZOwD/ADMUNitolMtSp6glDULj47Qg3pxVJQVolzEqZRAVQFQ0xFg+UKvEHE0+0k1Vh+cLc20IlB1pD6AVL/W0FrSGu18RkGpBJyCQ/wBdzC9xHfE21hCABhTRIGpGp3Iy6ZRFYLMtZdaQTpK9lPWYfaP5Pe2UN/Dlyy5iVT5qsSU7UCmLYQ35qADr67X0FK7eECtlTVqw7JzJ2EMiwmzoCJaQ4oAnJD/M7nOC1vtbZAAgMAMpadu+/wDqActJckvm9dInLKTpcm0sqVSvrrBm57oC3mzThky/MrVRzCE7qPwFTEd02ELHiTCUShrqronclm9+xjziO8VLSiUkYE+WWgZIGaldVM/MdWiccd81rdcPF39jUVeVCeWUkZJSPm5cvq4ixZb1CizwkT57q5fKKJHQUgpd6SElR15R+5/b1i/adLtovfnUtXlem7DKF20TRMXyhvEUFq7Aco/f1je8Jrrw6Cp7DT1NPWNrlRimFR2jc9Nqdr4s0ZF3w+sewhHKwkYVKBZTULhx1B+qRakyyv7qTLXNVXllpJ9+gfNyYZLr4Ns0kDxlGa2SRyoDaMK+hJeGez2sS04JMsS07JoP8xymH108ifZP6dzpoxWuYmSkCkpBxrbqWYej94YbosdmsVJCUFR8yil1+9yfQ0yyiO+b3CEFUyaABucI+cc+/wD9Z4toTLsktc+aoEBCeRHckh2GZJDdYricRO3SLReBUXJ95r/AgVenEEqQ2NRdWSUgqUr3fM0gUu8fs5KFqROtSg6wj/hkA96k6OakigAdke+rbNmzCOZaiWpUqrkw0/KPiawsYL/47UtBlyQUAjmWVOptg1PcSNjAS4LqtFqP3fLLBrMI5R0H4j0Hq0HOGuAyoiZaywB/4wan9RHyHv0h1mLTLSEoSEISMgAABtT9oOuVKF3XJLs4aWMc+YyEqV5lE/8AxSA6iBRhuRAm9L4mWEqEpcwzASFJC2SVAlycwKg7x0Lhu7gh7RMosp5XzQjMnoVM59BHJL2uafbps63Bfgy1TSEq9pQFGTUUAAD7v1iqnsQsX9SbdakrkrkpQkJ86XKipwwSaAZFzVoE2uQVqK5qnJJJDv7yYmRMFmllOIk+0tRdSvXdv4DCFi23oucrw5I9doNtpJel6pRyoHMaADONLtuwgePPVh23D6J6npXQdbViu6XZ+ZfPNZ2yYbn8KX97MATSL1ku2ZaPvZjiWmoYMToyB7IOWLM1yBYPTdo7HZ/HDEGXZ00wCi5pGhIyG4HqXcBmm3p4VnElOFJJdQGSQBhSkAZADT/UDbZaRKSAGC2ZKRkgdOsRSZWHmOfUbxOWWjji3kK1VrvlnmYv2WxpW86ecFmQWAyM1Tsw1bTc6akYmxSpck2q1qwWdNAl+aao5AakdBU9A6gEuq0TLfOEwp8OzSiRIlDIbrLUKtHy0FBEzFVprXalTyFlIRLTSUgZJGT9z/qkLN8Wmi1j2iZUvsDzq9TT0EMV5LKUBCKKVyp6Pr6Bz6Qo3ioKm4U+SWMCfTM+/wCUdfTnEFks5JAAqSwgxeKggYRkkN3Op9S5gtwrcbtMUWDEJbN6h/8APWNuKOGUokLmpm4UoDkLGfQEanQNGkaufoWVFR3Le6v7/CDljBlpYNXNx2yOekCLMjAQ+efqTDX9mASHS5I19+mzwELM1X4o8i1/06XqqZ7k/wAxkbluDVdt/JQk+OWUkUUdR65GAV+f1JYEWZDn8a8h6UJ2izOsqVAhgQRr107QrJ4ZHikFYlykjEtaiOVIowGaun08ZW+hlFCzSbVeU4scRZ1TF0TLTuaMkdAKwXnXzKsKDZbveZOXyzZ7OpZywp6bJFBq5eKF436VpFksKCiS+jY5p1Uo/HYDYCHngP8ApurD4k4YcQ82SlAioRqlJyxeZVWwhiXHHTSAPDFyzpo8KWMS1HFNmqJYryZ/awgsAKlydY6XdPCMmxhxzzj5lFn/AP5HQV3MMEmyyrOgJQAlIFGDBKdQNtzvCJxdxfg5JBatV0dvy7fqr0ijscvO1ypTmYrm/AM/8CK90o8dXjLR92mqU6KILV0YHPtrCNdN7onTmnLCQchoejk1UevXMw6yL+swlmWcKMGiBWWBq2oqPjrAwhxjfPhWCdMxMpf3af7qFvR449beL1BAQkAJSMKXyAGghn4otqLXLly0rIQl1k4VOpyQkgFgxAJc6EUIMBJFllS6y0YfzqGKYSdE0oTphDnSNOT0XE2a0WpfM6U6uGPoILyUokpCZQqaBQDlZ2QPaP5jyj8xBTE02aVkypaQotVJPIkHWaoOC/4A4NXx1SNpMk+ZLrxUVOOa6sUorRNGYbCpYNrddNpl2WMLXimB0g1Dkgqyzd5ihqp2owoHSbvS+PDRgAAUMkv6c252yaB9ttIkBgxmNQDyy+neBSZ4IxKqo6kxNulSbWLDLxzApWeZfP8A3B9QlSpRtdrJTJSeRPtzVVZKR9DM5CIeGbCkS5lsnhpCEuHf7zC5J3wjpnWOd31es+3TfEnKOEPgRklCdgMho/boGJjvmtatXledova0pB5UCiJafLKRqepydRzLZBgOq3bdKbNKTLAZgPlQQN/p5wt4aPFWljr0Og9NephivycyQkeY0T3NB6b9o6RFLF62rCFzdvu5f6j5len7KgVclgxHoNYtXuAZiZSfLKDd1GpJ6/u8MvD10mgbv3/wKesaiCF3XeoDkmFNAwIxJ6AahtgYH8Zy5hkrllKThS4YulSyGTQimpq8ME+2oRMVLCgVoSFKSG5cVEvqHqR2MBL4l4l4dvN1O31vGLm1kQV2gJWCwbFTUJD0/UfjDMLQCcwa7xGkATZ2ThRferBvhG5s4oWrDBUCs4yJCY9hYUkGlY8nXWmchSVBwRl0/wBxNNspQsoNQBQ/iTv9ZGJ5KRkY5qI13oRYJyVKS6AXWpQq2IADZIBKeqjWgTHdLuvxE+UJiSOv11jml93OmchSFCv1WNOCx9gsi5k+djJUUS5QzYGgU+uvQbxUopi4t4hCUkZPRn8zfLr6evKrdaStRUo/4i1e14KnTFLUan3AbCCN2XRhZSxzGoSfZG569NO+WaBthuZSwCvlG2p/iDNosh8JSAQnEAkr9rAC+FznBEJZgA5OQEQW6ciUjxZqwlLUNK/oBcH9RdOTBdWNfSops6JafDQGCUuxLMNFLUxZ22JLHCFMRA6daMYUpK8EoAhU8hioZKTKSSWGhJJ2JWwSPL0tIYKtAwpzRZg+JWXNNLvtyk4j7RAoQc2XPtkwJNE6D2UJFHYUoKfANBbvhtLNimqtJ8CSDLsyT94rJUwnQnN1a6tsGEORtPgyxZUFiecgZSxhYAfmZu1I1u+zyrHICm5U+UEVWrc+tYW7BNXMtAUTiUVOrOozgvEM5FpVzpXUkl6/W8TSrpky1Y5nOBkg5E9enTWLs+f4fIPMKHp0gZbrWlCVTJh5U1PXoOpNB1MGOP02hXGnEEyYoSXqWUtmZKRVEsAZD2m/R1ibgq41TpqS1MTJ/Vm/ZI5j/aNYCXJYZlqnKmKzWoqJ0GvuA+Aju3BtxiVKSvDhBDIfPDm56qPN2aLSL2axJlykoTkA3U9YUL2msqbNNRK5U9VkN8AQP7jtDXe88y0E5nJI1KjRI9S0JHEHmRZwcWDmWfxLVV/iT/d0hgoVc1iK1gkOSX7k/wCY6hZJMmRKBmKCQnNVcydsySTQDU0gJcFyGWkLOZAIpk4/j5mDNqswmYAquFz7xh7ZEh8wCd3jMWrwnyxaw2EzZ0sTFSlK5vBBwJbqzqbPmIrhihe1rSkUDKLkvvRvjCD/AFjvPxreJaSCJKAgNmFE4s88iO1YX0cVTJcxKCkLRLIThZnahqOujVf35hzh63TZypkyYUgqXpqlAq2dHIq8Ms2c4pC5cSF2i0Tp2HD5QaMASMR9fKG6Q4WSxBndgnU69TGjUMFmO/w/zGQX/wCrWcUxZdo9hYyWyxBaGyUKpPXbsYCJBFCGLsQcwYaLUkUWkulQcRRtlmxfeI84FR+NP8j60ibGDvDJoKq2MCr6uhEzmZR3KSx9Hp76QVQnUax622WXviVE+w3WLPOTMmJ8azaTU5S10w+MjNIFXNQCzloYJ6akCqnqc6nSgJUroHPSNbTZ1yleLKJH4m1HbXtrG9sl45bJKZC1JIRMCXlKBqaAul9WOgxZACtjQTbbemUcCEeLNXQSwxc64i7EDUPgAcqKg2ETOUsTAokWi1qqkB8EkbpfX/8AIa/hAzJGTcNoTM+z2eWrEsPMtK2IUl9CKNsgUFCXNSfVdEiwSmfEtWZJeZNVv2+Ag59kmy+HFOVzlOo+ZRoB0HTpE6rXJswatasPOvamSU9+ucVL64hWtRRLYncVSjturqaD5Vrq4fmTlYlGjupSyW9+ZPaNttIbfeUy0rDj8qEJBOe25MF7OjwEBAbxFecjP9I2HzaLc2XKs6SiSOYhlTD5j0H4R0GerxXuWxKmrOTAElSiyUpFSpR0AGsGvrb+JLNJJLDqS9AAKkk6AbmF28FG3TxJkOZEs+av3itVkbaJG1dTEt53gq2TDZrLiFndlrZjNbU7I2T6no33Xd8uyygEpc5AarUaBI7nSLkSKcHcOpxpkpFAAqafyvRPdRHSgJGREdTWkMMmGkCOGbs+zSRjrNUcU0g0KjoOgFA2dTrEfEF+pkpNeZsoOyp3xak+KVGqZAxEfimKDJSOoB96kwoWVKsSlqqpRJUep0H8jtF7xVTUhAyfFMV+NZqW6DIdAPSUyGDaCEGa47T4lnw+1LPwJihevEUiQSJmNNFMsB0kowuM3zLf2nLWhdFu8KYAaJWMJOz5H0LGOcf1VvuYgCx4yoiYo4ip1eGKDEdySo9mgJJvC81TrVNtKqkkr6P7I97CL3CHCcycpM+a6JIIIPtTCC7J6fm9z6FOE+E0rlpmzwcBU4R+NvK/5XJPVhD/ADrQlEsYtKhIZidKbAfvCzzw0S0YlMlAyG/Xr3havO/cagkURtv3i5eFrMzzFxtoIWJlnUV4Uhy9OkHk2hX7WOnujItf9Jliip1RmyaPrGQcqN3CN/S1yzIXMDCqCqjdC+nXKCtjn8xD5Zdo4hc15GWcEyqDv7J3joN029U4JwTEBhhIKmJZmqaMR1hTR6+yUPMlpdPtgHy9R0327ZCpd6BWkG7LZZyA5DjpUH3Uhfvy7PCedKH3fto/B1H5fl2ymxpVxNvB/eMVMJlqTKWkTHxJSsPLm0qhYNQdQtLEHcOCIl2tJDj3RoucPSDdVpPcnF0sr8KtmnAsqROPLi2QvfYFiX1EacWXNOtSiqXNKZh88qZRRGyFZN0+MAOMbF9oAnsPESMMxvbT7Km3GR/wIpXRfVpkAIP3soZImOcP6FeZPxHSKSM3TdSEcpScScwoEfA1g3MdtgNNI8u+/ZNoYVxjJMykwfpVksdHfeJb2s8wo+6BXVmA5g+4/eGSNQAylTpoloDknSKd6T/tJ+xWQvISfv5wynKByB/8aTkHYmtWBN23FguxWdQK1Utc9NQka2eWdfzkZ5bsZua7ESUBCAwHxipBt7clzokpCUDvuYOcI2b7RaDaD/wyCUStpk3JUzqlOQ0etCmBV4laiizSS06e4B/8cseeYewcDc0cFocps2TYpCJUuiZacKRrTU7kmpOpgyvpovXxewlJpVZoE5vCHOK5yypT5xIm0TJyysmnbrkPl2camGK6rNJmjAfu5mjeVX8QFQu44aMwi5OSCP3i1aeG56fKyuoP8tC7ed5GQhZmOkpzGtNhmfSEAXGl4+GhgpSVggjCQxY5H8pDv6doUuHbgXbJ32u1FSklsAUSVTWDAkmpFM/agld9kVbCJ05JEtRcIVmqtAa0T888jVsnNKTjU1BypFH2A2EEKK1ThKAKvMaITRgBAhUxyVK5id8h/mKVvtC58wYjUkdgILWSwlZc5fWUGV9QyKdmsa1qZOWp2ghKu/CoJSl3Lk6k9YMS5ASGAYQPvK3qlVQSFmgbrGka14bt3z1jIUrRxVZUrUlZUpYJCixqoFifUxkWC3PRF+yXj9lUEFyU+dOxLkpH6Q3RyYtWJSJRVPmB/DH3YYMqZ7LvonzHXL0V7QC5LvUmtS5qTXOsc8qi11m6b4UUiZJmHCdH+BEFkcSaTZYV1FD/AB8I4rd96TLPMxS20CkqfCsbEd+zaQ/SLwROSFIdKsIK5aiCpB76j3EPUAwyqnKxbpMrETJXhTmEr06BQo3dorqxAcwIfLYjcHURVU4fY/CD10y0zJHhkuU/+3YiJq4GyV/63EXrNc6ZiSU1b6f9u4MDp0ooLRfuW8VSlgg7075j1+YEMoqja7ibIfCLFjvSfKYKPiJGTnmHZWfoXHaOipsCJ8sLQPNl8qt8di+0BLz4fIzTFAMss+ROPKMCzUhgCTuQM+49YsTpiZSStZZKQ5Vow266NAe23aUnKMl25aQUzB4iCGIVmR1cEK/uB7iNvTaHOF0eHLXbp4aZP8idZckVQgPqqij/AGvUQMn3gq0TSSeQa79B/Ma3rNVawAibUZoIZRH1qMQ6iKMuZg5SGaGNTZZ5qAABSNLZbwirsYWDeAAJxZdYGKtipyw+Wmp+ukZj0vj2YlFSzZKI82gaF2ZLmWlYm2gMPYlfF1PuTkYs2OyYilLORkM8LDM7n5QWTJTKGOYqrZawdsglSwkEqoBVoAX5eHiTQ1UgMB848vO+TMWycnoBmToBBW4uHiT4k8MW5UjQ7q69Poa1mt0XViYqDD4mGQy0IDAANGk+1oQGTpAS129Sso0jWp7feDUTCnxFbDKkqmuy1HBL3xEOVf2pr3Kd4a7uu0KSZ08lMlO3mmH8COu5yEId62r7XbFzVJCZMrlloHlSBp1JLqUcyYQASuGphALpDjInKPYsTL3SCRzZ7xkGjsb42VLQsWaWoYJCCkkNWbnMW4z5hhAegAzeinLs6lClaZmgTX2jpF5KQR4swkA5OaqHTo/tHrnkak+0rmnCgYUDJvqp6/6jnq27RJvlouclBZHMv8Wr9Nu+faLtzXfNUoTQrAEVxaJ/ntrF27rlRLAXO5RoPaVG9utpmMlIwoGSR9VMU6TgVXPStONBcO3URJYLYZKwsZZKG6Tn66jrAOwYkHofMP37wSmJIcQZGGK8EAl8wag7jeBxlxYu2djkhJzRT0092XujUGNGNfBN74VeFMPKssDsr+FZd23MdEVZgsMajrrHHLImtPX1zjpPCl8mZLwLLzJbAn8SdF+uR6gxUFaXlcIPl90Kd5XIRpHTjzdopWuyhWYig5BPu1yxo1X7RUmrmANMBmpGp847K1/ueOmW+4gajOBEyzYKKR3LQaZzW13SZp+6mYhqhQwrH7HtBWw2MSmQHKsj06AZwTvC4nJUjLMEFiOn+Ioy7fMllpgxAZKaoHpVux9INsvzrYLOAp/vCCUp/cj6+cLVpvCbOV5lKUo5DX0EXLTdSZxxomlJP4+Yeik19CPWGi6rFIs6QZf3kw5rLVPTSnT4xrfjab8M3AiQgTprGaQ5Jyljp16xreF7u4RRO+pijeVvmrOBRdI6VPQkaCIZctyIZGbYlL7QfuS5EqT404kShUAUVMbbZPXXSMFnk2RMuZaw8yYWk2b2ph/EvZI19MyWjW03z9oOLE35cgBs0UFXim8SpBLAJAZCRRKQMgBpHLLevABKSdytXXMn66Q+cYWjBZ31xADqc/2jnS7OZkxMn2l8y+idB6/xBQrIs05QBShOEhw4LscoyOmSLnZKQQMh8oyN4jbmsiXMtC3UXPwA/YQdsglyfKAte/sp7bxBLs8xRCVBgKAbVdusGrJdBpBpWw5aVzC6nJMW5F3k0ArBZVnTLQVqUEIHmUWy6b+kJ1+cSFbypIwyjmonmV3bIdO+7RrdNtevW+pVmOGXhmzhrXAgj/5H6pENx3qqelQmKxTElyS3MCc6bGnqIVsGHb6+UT3daDJmBbUGY3SaEfH3ttE9mZOgXRMYkRYtNFQNscwBYILggEHcGoPug5bJLoxD2c+0Yt7AuDEiatBEyWRjS7A5ENVJ7/xAS7xrBAL6wE98McTS7SCByzB5pZzGlD7Xf5QcUtzHFLzlKSfHRiC01UE5kD2g2o6Q1cNcchSUicQpJ8s0f/YD5iKmQsdBVFWfZUq8wjeVPCgCCCDUEZEbxsTFACt9xFiUQDtlj5SFJAYOzf4h6SYht9jStBJT6xNZy2ZdQJxSnT00P19GIXKFMsFC8tgen+DHQF2BmAAI0O3SBVtsWIkLDjRxASwUuXI7lND7vKfTD3grYrzlWWX4kqUqfacTJBACZQ/HhfEv+0FtxnEU651oBKDiA9k/tFAgGhDHY5/XWNuxmcDXTOtdsFqtKjMWpWJSjoAXwjQAZACPLRJwTFAaE/OLd3XpOkLKkF3oQr2hsTr3Lto0U71nmYpcxASFLrgyY64XLF9neuUXjlEZSlniS34iAS6JdSN1Gg/j1jfge71LKp8wAkkn0+vg0L1tkTFzkSCkpUTiWCGI2cHYfOOly5P2azgtowbdqD1NIcebtN+Lib3R+NI6MKR5C19iR7RmFXtMnXX4x7G1+K2JTrqCThUQCPKs5EDQnQ/OBN58Sy5QCKKU9T03OrfODVzXsi0SyhY/Uk5g5fR9D1UeLOETKWZkuqCXUNjm8Oc43EeQBfF6zJ55jyvyp0H+h+0ClqGQ/wAmkTT1VLDLT+IhXK1+h8f5jhGjQn/Xy+ukE7hu42ib4fsZrOw277f7igEqNQn3A1/kx0vha6UyJIAYqVVRGp2HQZe/eLk2pWvKx4MJSGSkMANBt9dYOXNMCk1roRG8+zhSSkwJueYZcwoOh1hs0qUYs1hwFSdjy9Umo/j0iyLPtnBi8bGDZxNR50hwPxDUd9R1HWB9hWFAKfOOdmlxoux64qj4wnX3YvsqpngpZleIoDIhffQGlMvWHdKmOVIXuMrGZiBMQOZDU3STke1IY1QcJ8YLllkKp7UpRp3SdO49RHUrm4gk2kcpZQzQfMP5HURyw8Hy1IxoKgoVLNnsKmKFnt6pShiJBSaKGY90MFd6SRHs4kgDrpCFw7xlkmcWGkxOX9wGXcUh4s9oC2IYghwQaQwVi7OydyfhFdcp3BHeCYFH9IrBLF4WA59jINIqW26kzQy0sdFf5hjMt66xWCATE9UkG2XRNlVYrTpv6HI9vjAycsEHfUGhHoY6baJGQoxzB/1ADiC5UrThwhzk2Y3rDrY250q3TErcYVJT5UqDt2PmT2BboYIKvcTlSkk4cAKqs2NmxUoyQSrR2FIrW2wKCVpVLbAlgpLkuKuoVOXziK5LDmVsMTh9paGVMV0eiffGwt3ps5NbF0Wm1kAy5afDbkfPDo/VmjIDTb3mEkpJCXoHVQaDOMjtv9clHEvFhUfDtCWZVMM7YE1DnQlwoGu5aLnvtE5BkrDKYuk9Cxz0enR2O5V5kkJAlTjyf9ucOYAGrauh80GqSabRqSQsJUQielsEx6LDcuIncUCyehO2Sk4v4RKFeNJFHcpGfcdW0hJlTgD5HOo69v2jrHD1+4wqVOACw4UnLo7Go6jTMOMg3GvB2J50jPUU5v8APXWIywl6M/SRLtGBaJlF4VAsotluNG90dEuS80TUI8MYSRkrNhSg1H5ukcyXTlKGOr75awfTaypKVOz1dNCFChy1HyjnjOXTG+nQLXeCZUta5gokPT2jkAOpLCsKNy3qqcVqmHnxOwywmrDsadmirbL1mzkCWsggFyWqpsniKxSsCvEySnzHRv526iKqo6Wq9CZMhINXPwI/mCSrGJZoOVfMkbPUj0OmzQqybS6JcwgKSUjAU5MTX1/ZoZ7xtqZgZ2VLYp/MlnB9UtE2bh6qG01JYUgdPII5g4III3cM0F0oCnalHA+PygdOAxdIiKq7w1OSJZkvzpJfcjQ+ob1eFm9Lve0TaUS5+H8xYt+KWpM5NGoexNPcfnF2+rfKTJNoKkpK0hJfQghz7gPUx0iKUrDZJ3i4JbFwSXLISkeZaj7IAzPzgxw1xeELKZM0TEpUXQXAUH8yQah9+ziEbiPigzEGRIdEksZhIZc4g0xflGYQKVcuYWpUwpIUkkEZEGohsaV9XXNxFLtA5SxAqk5j+e8FsT6x803DxeUqAmHCoZTB+7ZdxHWrg4zBAE3I5LBBB7t8x/mCZa7Nnw9z1sIhCd42s83xEBQY9Rk0azDClHaVAV/1SFy+7POKROSVOKhIYEhnGefwzA0qeXzrwNyjzdenr+3WJ79sYmyCgLMtQqlYLFJZn211ja2d6c+kcQomoUhcsotKaBLuFOzF6gpzo5ZoWr2t6ZUlTHEqYcKQM8ANP/UqvvgrblJmzlTEJAM0lCFDIIHmmPo4cjoobQn3nawuaZgHL5ZKRtQBXc07A9YrXjEZXdU/Ammpms+ladKR5HRbJw+gIQFF1BIc7lq/GMjfzR5QpzZKrOGX97ZZlUqBoOqT7Kh+E0OUazLIlCQFkrs5/wCOajzSiammafzIPKc6QKuXiJUoKlzEhUtR5panY/mGoPWCgBlp8aQy5CqLQch+VWzaKipZWsQWiWSpKFrAUzypwLBSRoSGIGgWPKWBAGTBcXEJB+zz0lMzykEUVrTTF0o+gFBAqXJRgKkgrs5LqRQTJCvxDY/nTQ5HcVptnSSlK1ulXLKnHp/217jp5k1bECYwFuNOE0TU+NJDKAforoWhLutWHHKWDymoOddR2MOtw3+tEwyJ7PkC9D+rYnReR33l4kumWtJnIDTAC7DMPUQWb5VLonCShAKlTaeylIONX/1S1K1zyOUCrzvFUxh5UJ8qRkOvU9T/AAI3t0xy0a2awFRFKnIRFdTj/Ta8EqQqyTclF5ZPsn6/baGm9LOqUZb5hJSeoBLfBh6QmWK5/DQuYDVLYS3tPkN3+TwzTbzVPEsrI5U4c9Qav1+dDG3thu5J+JKq86GbsMj7vlGWwDEUgbKT7svjAay2pMtYUTTXt9Vg5aUhYSp3DM4ao0P10iLNVUV56QtGFQdx8DT67RzDiy8FhXhLJOHfJQ0oNI6h5T0+Uc848kJmPMRXw6d0w4ikeMaN0AesbyQ50itp2haGrgXxVKWAVeGlJoMgo+XPc0puIV1KrHeP6X8HgWDGsEKmHE/pSmew7vG7bYRdF/zZCmSS2qHp3G0Pdn4plzJRVktIqnXuNx1gVbOCluGAqc9u8c7vC+pSLXNswfCheBMxJd1Cimo4GJ2z6wXGzpUsvbud3kYEqcKcOSMi9YA8b3sQE2ZHnmjm/LLfCT0KiQgd1H2TAXha+FyZJM0uhLqxHMByYA222LnFU1iJtpICQXdIIYJPRKFVFKzDq8Xh+xzys9K173jLRKWrE4I8NH6AedX9xcN1gBwxZzabUlZ8qBiOware9jGnEEwTpypaVNKkcj6FhzHYkl/SCVktCZNgnTkBsX3Mt/cT869I15vPSGs/iVWJTTKOWod4yE7n0+ceRP8AbIt1TwzLAIP13ghdF4LkKxSVOk0VLX5VjY/zA8y6EkVHTpl9dhGiTV2B94+uzRMyvtOzqqVT7TZHAHnl+1L3DZFPvER2SamZi8NIJI+9kHyzAPaR1GwqnSlCvXZe8ySoKQSDlUCvQ7j0gxNs/ipFos5ZST97LHsn8aWr7o6zKWcM3tEiSpBxFSpKTRbnxZBOitcL7lv05GFM1clkrWWZ5cwHMA5KcMpOjkBST8LFlvUTlglpdoAYLyTMejKphr7jRxE7JJMvAQo1mWc50zVKzIUNg9PxCka/jbsKfg/eqSQcQrUaaEdIaLhugqLjLUxVlqSgA4fEkOyVgEqlP7KgeZLbOfy6gv8AcwlqkgoZtWNOhfUEaxFjrMthtqswYISKD6eIbwuY+GVpd/aSMyB7Q6pz7PBxEsspUtBUzuo0SkAO5JoN6wh8ZcbhjZ7IpxlMnD2jrhfR9fUP5o2lJLHeDHBMqMng/cFtCFeCS6CPu1E5flPb4jtHOrnt2NJQsusVSfxDMpO5GY9YuptCgGBLadDvGs2xwvy8nJSkltesLU6aC6TkQxiH/qKiKmKVotLmCRgScky1FGx2iupRMX70OIBWooe2hig0IFOGLpNptUqSA+JQftr/AB6x9d3fZEolJQMkgD3Bo4f/AEDuPEuba1jy8iO5+vgI7wsMlnYmg7mGAB4wvQWWxT5+TJIHxDx87cG3WZ05U1Q9o+pJcmOlf10vMiVKsaPaUHHQb7v+8COHbAbPZsTAkDXUxcm6nKprzFRJbGhgVDfmAwnoXD9MW0CEXokzJs1J5ZSSlKj7U1VSejOVEdQNI3vW0qTKWtJAXMoD+EkFz0CJZJH5prbQv8QKFnkybKjQeJNdnUpWQO3KMuojZXxT2G2pYUkolgs7Mxq+pfNyRX6BzimUqWiz2NJPInGvYFVM+gBPrFThS7lTbRLUaS086tjhqKbO0V7/AL2VNWuYnmxKbGBQkCgG5aOU6trIRYk/i/8A1/5jIE4zqz+v8x7E/wCfh0aeIbqYC0SS8tVS2XeF4rqXALVftrDJw3eAlJMpbGWp6bPtAq+rAEKPhF0EuOn1+5jrnvW4jpQlhLuC3Qxau+0TZU0TJZY1djQh6g/XyigEu9DiOQArnWm3+OsbocEOW9D2bplHLc3s8Ga8bKi0IVaLOMv+aS1QfxJGxziCwXjLnJEqeScP/HN9uW2T6qT1zEC7BeS5CxNTmM9iNjuO8M9ilIKDaEyygrAUsJD+oBPlIL0rWL8uNzn8VjGn2nCo+IQJrN4n/anpOQWoUP6s9w9Ymu62mSVgJmKADqswIC6KqpyeZGrhzk+eKLdgVKmJZCgQasihSTqAcu2RiCdIUkpRMcgf8c2WCVJbLr3Dvs0My2bjoTt9qVb5IlqWESc0ypbpSf1PVRB0VkdAY5vf3Di7OrdD57Q0ykzBNKkt4meF2lzxoU/gWD0rkQ5YsEu0SpyMCxmGrmDsRoenu3i+LBuuQLThIIJDajeDMi14wT7QHMBr+YfuNIvcS8NGS6kPgNW+FIV5M4oUlaTUGlPgehjnqy6qsbsZKoqTlRemSgqWJ8schLKH/jVt2OhgfPHxhUrlehyiCWCSAKnbc5NEqxBngW7vGtspJDpScRoTl2619IC+if6eXQmyXfJSzqIxmmalf5rDFb5hUOUOpGRpRRGdaZHP80Q2eaFFOEciBpUUDfDKKPGV8ostmUsGp+RNfrpF6Q4rafHtl4q8UhapTg5EBRLkAgBwKDKGO9JjAysJISHI/HoEjuSE9lPpAPg+0YftC5kpaXW+JYorGSWrt8iIlt9vVjmKTUy04nJp4q38MdkglZ15gIvHWnO80NmT/HtibOVPLkkmcpqEp5l+hXT/AFAC8pwM1c+cHXMLhFCw0fsGGwbWL0iWmz2NUxJxLnLwBStQnmUoDvTWFsgqNVOXo71OUcsslQ4XdaDLsFonqIxTXlobao19YUQshwDSvSrZ+opDPxfMTKTZ7KD5EYlfqP8Aon1hWRLJNKk6D0+ukTn6gxR+/wD9P+YyLAsMz8B/9QjInVXsSRE4EUZa4mlrMdmTKlHYGIvAGiWI2jcrMbS5xg02oqzrJiASQoB93+cO9mvNBwlOJGEMA1IWRPjYWkRPhDjwYbRYrOvmwh39nlUk7uGcfKPUWWYnyTsaD7Mypz0VmD3EABbQMjGsy3k+20azngwctJCBhXLUpBeoqx33SR7jEiCDVKwokeY5KA9lbVB6mo+IAIvpaaY37x6L9zxISXz0dvqkOgMiyoXaETpgOJCcJSTQA76HMscsukKfEVxEKWtA5cRAAFWDV9XgvJvmWwBxpI8porCNq5jpFmReUpSgVrSBlhIIHesN5TZ7hLuS81WeYXGNChhmIOS0/wAjMHvF+9bCkJE2UcchZ5VaoP4FbH5wQva4ETQZkhSSXNEkZA0+DQtSLTMklSKgGikHJXcfvAqXaNR0hv8A6YT/AA581eyAH2KiUv8AGFW0yeULTVJod0nY/sYOcFzP+f8AQn4KJjTs3p9S3ZJShCeojlv9T7f4s6XITkVBSuiQWh3u69cdhkzgQAEAKU/lUOUv6iOJWviMptEycsOFuEfIV95yjpwj0Yr1tKUpEsVSPPXIAOffQbupJhLv6aUoRKSo+IsmcvQrVNLJHTlCadYsLUqZhSs/880KUdpSDiJ3AJTT9AjWzSROtapqyHSTMbPClFQD0DJGsRll5ThGtKXGZZcuzg8siWEk/nIC1Gnp7oh4du9SrQjElWDFiNMynm+YEemd4i1zJcpSlqUSSxqSakE0A90GeHkzJZmTJiTiKCEOQWJ1Pwgk3k160F35aETLRMmLcuaJyAAYDrFGbbSlPKAANqVgxI4cILkkk5xYN1JR7A9YdZbbZaFqOx+MZDL4afwiMjeN+nkvIiaWYyMhdFhEeRkZGZHNMVlqjIyMGiTGjxkZAzxRjdBpGRkZm0tMSYRHsZCzxSRFS1B86xkZBWQXUfvQn2VOFDQhjF/hpRE2YBlgUP8A2qjIyCKdBN4zUXROQlZCS5Ip/wCMn5pB9IQOHw6FkucLMCSwd3plGRkb/p1GMlkWTOnIPlTJSEtRgqWh2IrqffBW6rrkygcCAl6E1cjYklzGRkdHO9iabOkJokRSthYpaPIyMYqz7QreBs2eo5mMjIWqoZh3jIyMgU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97418"/>
            <a:ext cx="2667000" cy="356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previews.123rf.com/images/dgool/dgool1204/dgool120400721/13094951-copper-wire-isolated-on-white-Stock-Photo-c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1192"/>
            <a:ext cx="3697286" cy="38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>
            <a:fillRect/>
          </a:stretch>
        </p:blipFill>
        <p:spPr bwMode="auto">
          <a:xfrm>
            <a:off x="3362325" y="1333500"/>
            <a:ext cx="251618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 bwMode="auto">
          <a:xfrm>
            <a:off x="6143625" y="1295400"/>
            <a:ext cx="2543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57200" y="30163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</a:rPr>
              <a:t>37. Three </a:t>
            </a:r>
            <a:r>
              <a:rPr lang="en-US" altLang="en-US" sz="3200" b="1" dirty="0">
                <a:solidFill>
                  <a:srgbClr val="000000"/>
                </a:solidFill>
              </a:rPr>
              <a:t>models of chemical bonding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 bwMode="auto">
          <a:xfrm>
            <a:off x="609600" y="1295400"/>
            <a:ext cx="25431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09600" y="6172200"/>
            <a:ext cx="242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Electron transfer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352800" y="6172200"/>
            <a:ext cx="238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Electron sharing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204743" y="619587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Electron pooling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1335333" y="685800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0000"/>
                </a:solidFill>
              </a:rPr>
              <a:t>Ionic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789168" y="762000"/>
            <a:ext cx="148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FF0000"/>
                </a:solidFill>
              </a:rPr>
              <a:t>Covalent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6734810" y="762000"/>
            <a:ext cx="1313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FF0000"/>
                </a:solidFill>
              </a:rPr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493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752600"/>
            <a:ext cx="7772400" cy="1143000"/>
          </a:xfrm>
        </p:spPr>
        <p:txBody>
          <a:bodyPr/>
          <a:lstStyle/>
          <a:p>
            <a:r>
              <a:rPr lang="en-US" dirty="0" smtClean="0"/>
              <a:t>38. What is a coefficient?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777240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Number before a molecule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Tells you number of molecules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balancingequations.info/Images/coefficient-subscri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057"/>
            <a:ext cx="5114925" cy="19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257175" y="33718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  <a:ea typeface="MS PGothic" pitchFamily="34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" pitchFamily="-110" charset="0"/>
              </a:defRPr>
            </a:lvl9pPr>
          </a:lstStyle>
          <a:p>
            <a:r>
              <a:rPr lang="en-US" kern="0" dirty="0" smtClean="0"/>
              <a:t>39.What is a subscript?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4435136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Geneva" pitchFamily="-107" charset="-128"/>
                <a:cs typeface="Geneva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Geneva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b="1" kern="0" dirty="0" smtClean="0">
                <a:solidFill>
                  <a:srgbClr val="0000FF"/>
                </a:solidFill>
              </a:rPr>
              <a:t>Small number after an element</a:t>
            </a:r>
          </a:p>
          <a:p>
            <a:r>
              <a:rPr lang="en-US" b="1" kern="0" dirty="0" smtClean="0">
                <a:solidFill>
                  <a:srgbClr val="0000FF"/>
                </a:solidFill>
              </a:rPr>
              <a:t>Tells you number of that ATOM in a molecule </a:t>
            </a:r>
            <a:endParaRPr lang="en-US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47700"/>
            <a:ext cx="9124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0852" y="5194756"/>
            <a:ext cx="94448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–</a:t>
            </a:r>
            <a:b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both </a:t>
            </a:r>
            <a:r>
              <a:rPr lang="en-US" sz="11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cations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3781" y="5765972"/>
            <a:ext cx="37863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yes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5357855"/>
            <a:ext cx="37863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yes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8453" y="5751727"/>
            <a:ext cx="1181734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– both anions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4392" y="5410199"/>
            <a:ext cx="33534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968" y="5765971"/>
            <a:ext cx="37863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yes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1000" y="5413545"/>
            <a:ext cx="37863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yes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1000" y="5782476"/>
            <a:ext cx="37863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yes</a:t>
            </a:r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1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77376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4717" y="2529542"/>
            <a:ext cx="5469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2+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9182" y="2943552"/>
            <a:ext cx="4780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9182" y="3400752"/>
            <a:ext cx="4780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7522" y="3796039"/>
            <a:ext cx="4780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9182" y="4238624"/>
            <a:ext cx="5469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1+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4134" y="2529542"/>
            <a:ext cx="5469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1+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3904" y="2943879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14134" y="3354109"/>
            <a:ext cx="5469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3+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3858278"/>
            <a:ext cx="4780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3904" y="4233861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6657" y="3335058"/>
            <a:ext cx="14292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(Skip a few)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6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676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55756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2290762"/>
            <a:ext cx="562036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2514600"/>
            <a:ext cx="2514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850480"/>
            <a:ext cx="2514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78779" y="4917280"/>
            <a:ext cx="2514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19328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5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047166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4227" y="2831961"/>
            <a:ext cx="7312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</a:t>
            </a:r>
            <a:r>
              <a:rPr lang="en-US" sz="28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3+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6467" y="2863572"/>
            <a:ext cx="659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28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57400" y="3093571"/>
            <a:ext cx="1508645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2"/>
          </p:cNvCxnSpPr>
          <p:nvPr/>
        </p:nvCxnSpPr>
        <p:spPr>
          <a:xfrm>
            <a:off x="2209799" y="3125182"/>
            <a:ext cx="1356246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49872" y="3124200"/>
            <a:ext cx="306495" cy="3795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8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2797" y="3224376"/>
            <a:ext cx="306495" cy="3795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8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942" y="3929390"/>
            <a:ext cx="1013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</a:t>
            </a:r>
            <a:r>
              <a:rPr lang="en-US" sz="28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en-US" sz="28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5926" y="4605010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en-US" sz="28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51257" y="2879169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en-US" sz="28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28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12501" y="2910780"/>
            <a:ext cx="550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28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8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678933" y="3140779"/>
            <a:ext cx="1508645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5" idx="2"/>
          </p:cNvCxnSpPr>
          <p:nvPr/>
        </p:nvCxnSpPr>
        <p:spPr>
          <a:xfrm>
            <a:off x="5831332" y="3172390"/>
            <a:ext cx="1356245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1405" y="3171408"/>
            <a:ext cx="306495" cy="3795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8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34330" y="3271584"/>
            <a:ext cx="306495" cy="3795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8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08475" y="3976598"/>
            <a:ext cx="1013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en-US" sz="28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2800" b="1" baseline="-25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87459" y="4652218"/>
            <a:ext cx="8915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en-US" sz="28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8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24" grpId="0"/>
      <p:bldP spid="25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00200"/>
            <a:ext cx="7772400" cy="3505200"/>
          </a:xfrm>
        </p:spPr>
        <p:txBody>
          <a:bodyPr>
            <a:noAutofit/>
          </a:bodyPr>
          <a:lstStyle/>
          <a:p>
            <a:pPr lvl="0" algn="l"/>
            <a:r>
              <a:rPr lang="en-US" sz="4000" i="1" dirty="0" smtClean="0"/>
              <a:t>Lewis Dot Diagrams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8</a:t>
            </a:r>
            <a:r>
              <a:rPr lang="en-US" sz="4000" dirty="0" smtClean="0"/>
              <a:t>. First</a:t>
            </a:r>
            <a:r>
              <a:rPr lang="en-US" sz="4000" dirty="0"/>
              <a:t>, find out which ______________________________ your element is in.</a:t>
            </a:r>
            <a:br>
              <a:rPr lang="en-US" sz="4000" dirty="0"/>
            </a:br>
            <a:r>
              <a:rPr lang="en-US" sz="4000" dirty="0"/>
              <a:t>9</a:t>
            </a:r>
            <a:r>
              <a:rPr lang="en-US" sz="4000" dirty="0" smtClean="0"/>
              <a:t>.This </a:t>
            </a:r>
            <a:r>
              <a:rPr lang="en-US" sz="4000" dirty="0"/>
              <a:t>will tell you the _________________________ of _______________________ electrons your element has.</a:t>
            </a:r>
            <a:br>
              <a:rPr lang="en-US" sz="4000" dirty="0"/>
            </a:br>
            <a:r>
              <a:rPr lang="en-US" sz="4000" dirty="0" smtClean="0"/>
              <a:t>10.You </a:t>
            </a:r>
            <a:r>
              <a:rPr lang="en-US" sz="4000" dirty="0"/>
              <a:t>will ONLY draw the valence electrons.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0440" y="1295400"/>
            <a:ext cx="1867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25" y="30480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number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925" y="38100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valence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7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99" y="177674"/>
            <a:ext cx="7772400" cy="3505200"/>
          </a:xfrm>
        </p:spPr>
        <p:txBody>
          <a:bodyPr>
            <a:noAutofit/>
          </a:bodyPr>
          <a:lstStyle/>
          <a:p>
            <a:pPr lvl="0" algn="l"/>
            <a:r>
              <a:rPr lang="en-US" sz="3200" i="1" dirty="0" smtClean="0"/>
              <a:t>Lewis Dot Diagrams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Let’s try carbon.</a:t>
            </a:r>
            <a:br>
              <a:rPr lang="en-US" sz="3200" dirty="0" smtClean="0"/>
            </a:br>
            <a:r>
              <a:rPr lang="en-US" sz="3200" dirty="0" smtClean="0"/>
              <a:t>A. Write the element symbol.</a:t>
            </a:r>
            <a:br>
              <a:rPr lang="en-US" sz="3200" dirty="0" smtClean="0"/>
            </a:br>
            <a:r>
              <a:rPr lang="en-US" sz="3200" dirty="0" smtClean="0"/>
              <a:t>B. Carbon is in the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 group so 4 valence electrons.</a:t>
            </a:r>
            <a:br>
              <a:rPr lang="en-US" sz="3200" dirty="0" smtClean="0"/>
            </a:br>
            <a:r>
              <a:rPr lang="en-US" sz="3200" dirty="0" smtClean="0"/>
              <a:t>C. Starting at the right, draw 4 dots around the symbol.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961936" y="3492374"/>
            <a:ext cx="13115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1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278414" y="4546348"/>
            <a:ext cx="381000" cy="381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27225" y="3514405"/>
            <a:ext cx="381000" cy="381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80936" y="4815813"/>
            <a:ext cx="381000" cy="381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95856" y="5757108"/>
            <a:ext cx="381000" cy="381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your periodic table, try the element in your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919537" cy="36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186237" cy="39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888</Words>
  <Application>Microsoft Office PowerPoint</Application>
  <PresentationFormat>On-screen Show (4:3)</PresentationFormat>
  <Paragraphs>205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Let’s review…</vt:lpstr>
      <vt:lpstr>Bellwork  1. What are valence electrons?  2. How can you figure out valence electrons?</vt:lpstr>
      <vt:lpstr> 3. Each column is called a “____________________” 4. Each period represents an energy level within the atom. 5. Each element in a group has the same number of _______________________ in their outer ________________________   ________________________ (the valence level). 6. Electrons in the outer shell are called ________________________    ______________________.</vt:lpstr>
      <vt:lpstr>Lewis Dot Diagrams 7. Lewis Dot diagrams are a notation showing the ________________ __________________ surrounding the atomic ___________________________.</vt:lpstr>
      <vt:lpstr>Lewis Dot Diagrams 8. First, find out which ______________________________ your element is in. 9.This will tell you the _________________________ of _______________________ electrons your element has. 10.You will ONLY draw the valence electrons.</vt:lpstr>
      <vt:lpstr>Lewis Dot Diagrams Let’s try carbon. A. Write the element symbol. B. Carbon is in the 4th A group so 4 valence electrons. C. Starting at the right, draw 4 dots around the symbol.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 What is a Chemical Bond?</vt:lpstr>
      <vt:lpstr>12. Describe the Octet rule.</vt:lpstr>
      <vt:lpstr>Law of Electric Charges</vt:lpstr>
      <vt:lpstr>15. What is a charge?</vt:lpstr>
      <vt:lpstr>16. How is an ionic bond formed?</vt:lpstr>
      <vt:lpstr>PowerPoint Presentation</vt:lpstr>
      <vt:lpstr>PowerPoint Presentation</vt:lpstr>
      <vt:lpstr>17. What two types of elements form ionic bonds?</vt:lpstr>
      <vt:lpstr>PowerPoint Presentation</vt:lpstr>
      <vt:lpstr>PowerPoint Presentation</vt:lpstr>
      <vt:lpstr>20. List some characteristics of substances formed with ionic bonds.</vt:lpstr>
      <vt:lpstr>13) What is the name for an ion with a positive charge?</vt:lpstr>
      <vt:lpstr>14) What is the name for anion for an ion with a negative charge?</vt:lpstr>
      <vt:lpstr>IONIC BONDING</vt:lpstr>
      <vt:lpstr>23. Not all atoms gain or lose electrons. Sometimes they share. This is called a covalent bond.</vt:lpstr>
      <vt:lpstr>24. A covalent bond occurs when two or more nonmetals share electrons to have a full outer shell.</vt:lpstr>
      <vt:lpstr>25. Which of the following are ionic and which are covalent?</vt:lpstr>
      <vt:lpstr>26. Let’s review how to show an ionic bond with Lewis dot structures. Use the chart for help!</vt:lpstr>
      <vt:lpstr>27. Let’s try a covalent bond. Use the chart for help!</vt:lpstr>
      <vt:lpstr>28. Let’s try another covalent bond. Use the chart for help!</vt:lpstr>
      <vt:lpstr>29. Some atoms bond with a double bond. Let’s try one.</vt:lpstr>
      <vt:lpstr>30. Some atoms bond with a triple bond. Here’s an example.</vt:lpstr>
      <vt:lpstr>31. We have seen sharing and transferring of electrons. Nonmetals share with each other, and metals and nonmetals  transfer.</vt:lpstr>
      <vt:lpstr>PowerPoint Presentation</vt:lpstr>
      <vt:lpstr>33. Metals hold onto their valence electrons very weakly. So the electrons move around the nucleus freely.</vt:lpstr>
      <vt:lpstr>34. Metals in a metallic bond are like positive nuclei existing in a sea of electrons.</vt:lpstr>
      <vt:lpstr>35. Let’s watch a quick video to see metallic bonding in action! Follow along in your notes.</vt:lpstr>
      <vt:lpstr>36. This is why metals conduct electricity, are malleable, are ductile, and shiny.</vt:lpstr>
      <vt:lpstr>PowerPoint Presentation</vt:lpstr>
      <vt:lpstr>38. What is a coefficient?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Shaker Heights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1. What are valence electrons?  2. How can you figure out valence electrons?</dc:title>
  <dc:creator>Perry, Juliet</dc:creator>
  <cp:lastModifiedBy>Perry, Juliet</cp:lastModifiedBy>
  <cp:revision>18</cp:revision>
  <cp:lastPrinted>2017-04-03T11:12:57Z</cp:lastPrinted>
  <dcterms:created xsi:type="dcterms:W3CDTF">2016-03-08T12:40:18Z</dcterms:created>
  <dcterms:modified xsi:type="dcterms:W3CDTF">2017-04-06T11:14:41Z</dcterms:modified>
</cp:coreProperties>
</file>