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docx" ContentType="application/vnd.openxmlformats-officedocument.wordprocessingml.docume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4"/>
  </p:notesMasterIdLst>
  <p:sldIdLst>
    <p:sldId id="256" r:id="rId2"/>
    <p:sldId id="257" r:id="rId3"/>
    <p:sldId id="259" r:id="rId4"/>
    <p:sldId id="258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5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33C336-127C-4079-BE45-2270D88A287D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F7E7134-24F3-4EAB-BC47-34905F749E4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09502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7E7134-24F3-4EAB-BC47-34905F749E49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44698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dirty="0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3899C8F-AEB2-437A-A59C-BE52ADD0CC38}" type="datetimeFigureOut">
              <a:rPr lang="en-US" smtClean="0"/>
              <a:t>10/7/2015</a:t>
            </a:fld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2696B6B-1701-495E-8546-2D23E4485944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4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package" Target="../embeddings/Microsoft_Word_Document2.docx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3.docx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Forces In Fluids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Physical Science</a:t>
            </a:r>
          </a:p>
          <a:p>
            <a:r>
              <a:rPr lang="en-US" dirty="0" smtClean="0"/>
              <a:t>3</a:t>
            </a:r>
            <a:r>
              <a:rPr lang="en-US" baseline="30000" dirty="0" smtClean="0"/>
              <a:t>rd</a:t>
            </a:r>
            <a:r>
              <a:rPr lang="en-US" dirty="0" smtClean="0"/>
              <a:t> Period</a:t>
            </a:r>
          </a:p>
          <a:p>
            <a:r>
              <a:rPr lang="en-US" dirty="0" smtClean="0"/>
              <a:t>October 7, 2015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718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9229" y="442686"/>
            <a:ext cx="8382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/>
              <p:cNvSpPr txBox="1"/>
              <p:nvPr/>
            </p:nvSpPr>
            <p:spPr>
              <a:xfrm>
                <a:off x="4953000" y="916855"/>
                <a:ext cx="3429000" cy="1791260"/>
              </a:xfrm>
              <a:prstGeom prst="rect">
                <a:avLst/>
              </a:prstGeom>
            </p:spPr>
            <p:style>
              <a:lnRef idx="2">
                <a:schemeClr val="accent6"/>
              </a:lnRef>
              <a:fillRef idx="1">
                <a:schemeClr val="lt1"/>
              </a:fillRef>
              <a:effectRef idx="0">
                <a:schemeClr val="accent6"/>
              </a:effectRef>
              <a:fontRef idx="minor">
                <a:schemeClr val="dk1"/>
              </a:fontRef>
            </p:style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/>
                        </a:rPr>
                        <m:t>𝑑</m:t>
                      </m:r>
                      <m:r>
                        <a:rPr lang="en-US" b="0" i="1" smtClean="0"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ctrlPr>
                            <a:rPr lang="en-US" b="0" i="1" smtClean="0"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𝑚</m:t>
                          </m:r>
                        </m:num>
                        <m:den>
                          <m:r>
                            <a:rPr lang="en-US" b="0" i="1" smtClean="0">
                              <a:latin typeface="Cambria Math"/>
                              <a:ea typeface="Cambria Math"/>
                            </a:rPr>
                            <m:t>𝑣</m:t>
                          </m:r>
                        </m:den>
                      </m:f>
                    </m:oMath>
                  </m:oMathPara>
                </a14:m>
                <a:endParaRPr lang="en-US" b="0" dirty="0" smtClean="0">
                  <a:ea typeface="Cambria Math"/>
                </a:endParaRPr>
              </a:p>
              <a:p>
                <a:endParaRPr lang="en-US" b="0" dirty="0" smtClean="0">
                  <a:ea typeface="Cambria Math"/>
                </a:endParaRPr>
              </a:p>
              <a:p>
                <a:pPr algn="ctr"/>
                <a:r>
                  <a:rPr lang="en-US" dirty="0"/>
                  <a:t>d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</a:rPr>
                          <m:t>𝑔</m:t>
                        </m:r>
                      </m:num>
                      <m:den>
                        <m:r>
                          <a:rPr lang="en-US" b="0" i="1" smtClean="0">
                            <a:latin typeface="Cambria Math"/>
                          </a:rPr>
                          <m:t>100</m:t>
                        </m:r>
                        <m:r>
                          <a:rPr lang="en-US" b="0" i="1" smtClean="0">
                            <a:latin typeface="Cambria Math"/>
                          </a:rPr>
                          <m:t>𝑚𝑙</m:t>
                        </m:r>
                        <m:r>
                          <a:rPr lang="en-US" b="0" i="1" smtClean="0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endParaRPr lang="en-US" dirty="0" smtClean="0"/>
              </a:p>
              <a:p>
                <a:pPr algn="ctr"/>
                <a:endParaRPr lang="en-US" dirty="0"/>
              </a:p>
              <a:p>
                <a:pPr algn="ctr"/>
                <a:r>
                  <a:rPr lang="en-US" dirty="0" smtClean="0"/>
                  <a:t>d= 1g/ml</a:t>
                </a:r>
                <a:endParaRPr lang="en-US" dirty="0"/>
              </a:p>
            </p:txBody>
          </p:sp>
        </mc:Choice>
        <mc:Fallback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53000" y="916855"/>
                <a:ext cx="3429000" cy="1791260"/>
              </a:xfrm>
              <a:prstGeom prst="rect">
                <a:avLst/>
              </a:prstGeom>
              <a:blipFill rotWithShape="1">
                <a:blip r:embed="rId3"/>
                <a:stretch>
                  <a:fillRect l="-1056" b="-3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5769996" y="3473717"/>
            <a:ext cx="14871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Suspended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563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Lets practice</a:t>
            </a:r>
            <a:endParaRPr lang="en-US" dirty="0"/>
          </a:p>
        </p:txBody>
      </p:sp>
      <p:pic>
        <p:nvPicPr>
          <p:cNvPr id="8" name="Content Placeholder 7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57691" y="1646238"/>
            <a:ext cx="6028617" cy="4525962"/>
          </a:xfrm>
        </p:spPr>
      </p:pic>
    </p:spTree>
    <p:extLst>
      <p:ext uri="{BB962C8B-B14F-4D97-AF65-F5344CB8AC3E}">
        <p14:creationId xmlns:p14="http://schemas.microsoft.com/office/powerpoint/2010/main" val="3689498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Exits Slips: Rate Yourselves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Rate yourself from 1-5 on how well you can perform the task below: 1 meaning I still  need help and 5 meaning</a:t>
            </a:r>
            <a:r>
              <a:rPr lang="en-US" smtClean="0"/>
              <a:t>, I'm a pro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Predict </a:t>
            </a:r>
            <a:r>
              <a:rPr lang="en-US" dirty="0"/>
              <a:t>densities, “sink” or “float</a:t>
            </a:r>
            <a:r>
              <a:rPr lang="en-US" dirty="0" smtClean="0"/>
              <a:t>”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Observe </a:t>
            </a:r>
            <a:r>
              <a:rPr lang="en-US" dirty="0"/>
              <a:t>densities of varying materials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Explain the relationship between density, mass, and </a:t>
            </a:r>
            <a:r>
              <a:rPr lang="en-US" dirty="0" smtClean="0"/>
              <a:t>volume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6153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  <p:extLst>
      <p:ext uri="{BB962C8B-B14F-4D97-AF65-F5344CB8AC3E}">
        <p14:creationId xmlns:p14="http://schemas.microsoft.com/office/powerpoint/2010/main" val="4317040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Agenda: October 7, 2015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 Can Statements</a:t>
            </a:r>
          </a:p>
          <a:p>
            <a:r>
              <a:rPr lang="en-US" dirty="0" smtClean="0"/>
              <a:t>Mass, Volume, and Density Video</a:t>
            </a:r>
          </a:p>
          <a:p>
            <a:r>
              <a:rPr lang="en-US" dirty="0" smtClean="0"/>
              <a:t>Predictions</a:t>
            </a:r>
          </a:p>
          <a:p>
            <a:r>
              <a:rPr lang="en-US" dirty="0" smtClean="0"/>
              <a:t>Density Math Practice</a:t>
            </a:r>
          </a:p>
          <a:p>
            <a:r>
              <a:rPr lang="en-US" dirty="0" smtClean="0"/>
              <a:t>Independent Math Practice</a:t>
            </a:r>
          </a:p>
          <a:p>
            <a:r>
              <a:rPr lang="en-US" dirty="0" smtClean="0"/>
              <a:t>Exit Slips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715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 can…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Predict densities, “sink” or “float”</a:t>
            </a:r>
          </a:p>
          <a:p>
            <a:r>
              <a:rPr lang="en-US" dirty="0" smtClean="0"/>
              <a:t>Observe densities of varying materials</a:t>
            </a:r>
          </a:p>
          <a:p>
            <a:r>
              <a:rPr lang="en-US" dirty="0" smtClean="0"/>
              <a:t>Explain the relationship between density, mass, and volume</a:t>
            </a:r>
          </a:p>
        </p:txBody>
      </p:sp>
    </p:spTree>
    <p:extLst>
      <p:ext uri="{BB962C8B-B14F-4D97-AF65-F5344CB8AC3E}">
        <p14:creationId xmlns:p14="http://schemas.microsoft.com/office/powerpoint/2010/main" val="2505205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68199" cy="6858000"/>
          </a:xfrm>
          <a:prstGeom prst="rect">
            <a:avLst/>
          </a:prstGeom>
          <a:ln w="57150">
            <a:solidFill>
              <a:schemeClr val="tx2">
                <a:lumMod val="75000"/>
              </a:schemeClr>
            </a:solidFill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52192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87678731"/>
              </p:ext>
            </p:extLst>
          </p:nvPr>
        </p:nvGraphicFramePr>
        <p:xfrm>
          <a:off x="6927" y="241244"/>
          <a:ext cx="8661016" cy="66167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2" name="Document" r:id="rId3" imgW="7052803" imgH="5179084" progId="Word.Document.12">
                  <p:embed/>
                </p:oleObj>
              </mc:Choice>
              <mc:Fallback>
                <p:oleObj name="Document" r:id="rId3" imgW="7052803" imgH="5179084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27" y="241244"/>
                        <a:ext cx="8661016" cy="6616756"/>
                      </a:xfrm>
                      <a:prstGeom prst="rect">
                        <a:avLst/>
                      </a:prstGeom>
                      <a:ln w="76200">
                        <a:solidFill>
                          <a:schemeClr val="tx2">
                            <a:lumMod val="75000"/>
                          </a:schemeClr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00600" y="762000"/>
            <a:ext cx="35359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The materials are made of …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800600" y="3124200"/>
            <a:ext cx="326897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Write what you think will happen here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835236" y="4953000"/>
            <a:ext cx="331816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Write your  response here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71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4145426"/>
              </p:ext>
            </p:extLst>
          </p:nvPr>
        </p:nvGraphicFramePr>
        <p:xfrm>
          <a:off x="228599" y="-219788"/>
          <a:ext cx="8686801" cy="70316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Document" r:id="rId4" imgW="7052803" imgH="9092601" progId="Word.Document.12">
                  <p:embed/>
                </p:oleObj>
              </mc:Choice>
              <mc:Fallback>
                <p:oleObj name="Document" r:id="rId4" imgW="7052803" imgH="9092601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28599" y="-219788"/>
                        <a:ext cx="8686801" cy="703161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4800601" y="489466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Record what happened here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800602" y="2057400"/>
            <a:ext cx="3962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Write what you think will happen here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953000" y="3276600"/>
            <a:ext cx="37737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Record your observation here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5029200" y="46482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Record explanation here 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5105399" y="5715000"/>
            <a:ext cx="365760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Block 1: Mass to volume ratio is less</a:t>
            </a:r>
          </a:p>
          <a:p>
            <a:r>
              <a:rPr lang="en-US" sz="16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Block 2 : mass to volume ratio is greater</a:t>
            </a:r>
            <a:endParaRPr lang="en-US" sz="16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10788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6577387"/>
              </p:ext>
            </p:extLst>
          </p:nvPr>
        </p:nvGraphicFramePr>
        <p:xfrm>
          <a:off x="248810" y="154632"/>
          <a:ext cx="8534400" cy="670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Document" r:id="rId3" imgW="7052803" imgH="8022566" progId="Word.Document.12">
                  <p:embed/>
                </p:oleObj>
              </mc:Choice>
              <mc:Fallback>
                <p:oleObj name="Document" r:id="rId3" imgW="7052803" imgH="8022566" progId="Word.Documen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48810" y="154632"/>
                        <a:ext cx="8534400" cy="6705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029200" y="914400"/>
            <a:ext cx="30523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Water: 1 gram </a:t>
            </a:r>
            <a:r>
              <a:rPr lang="en-US" dirty="0">
                <a:solidFill>
                  <a:schemeClr val="accent3">
                    <a:lumMod val="60000"/>
                    <a:lumOff val="40000"/>
                  </a:schemeClr>
                </a:solidFill>
              </a:rPr>
              <a:t>p</a:t>
            </a:r>
            <a:r>
              <a:rPr lang="en-US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er milliliter</a:t>
            </a:r>
            <a:endParaRPr lang="en-US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724401" y="1905000"/>
            <a:ext cx="4038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If the object’s density is greater than the fluid then the object will sink</a:t>
            </a:r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724400" y="2553025"/>
            <a:ext cx="38861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If the object’s density is less than the fluid then the object will float</a:t>
            </a:r>
            <a:endParaRPr lang="en-US" sz="1400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724401" y="3276600"/>
            <a:ext cx="15795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D= m/v</a:t>
            </a:r>
            <a:endParaRPr lang="en-US" sz="24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xtBox 17"/>
              <p:cNvSpPr txBox="1"/>
              <p:nvPr/>
            </p:nvSpPr>
            <p:spPr>
              <a:xfrm>
                <a:off x="6488639" y="3507432"/>
                <a:ext cx="227280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a:fld id="{61B4FBBB-1CFF-4BBB-A12A-B3890F55E196}" type="mathplaceholder">
                        <a:rPr lang="en-US" i="1" smtClean="0">
                          <a:latin typeface="Cambria Math"/>
                        </a:rPr>
                        <a:t>Type equation here.</a:t>
                      </a:fld>
                    </m:oMath>
                  </m:oMathPara>
                </a14:m>
                <a:endParaRPr lang="en-US" dirty="0"/>
              </a:p>
            </p:txBody>
          </p:sp>
        </mc:Choice>
        <mc:Fallback>
          <p:sp>
            <p:nvSpPr>
              <p:cNvPr id="18" name="TextBox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8639" y="3507432"/>
                <a:ext cx="2272800" cy="369332"/>
              </a:xfrm>
              <a:prstGeom prst="rect">
                <a:avLst/>
              </a:prstGeom>
              <a:blipFill rotWithShape="1">
                <a:blip r:embed="rId5"/>
                <a:stretch>
                  <a:fillRect t="-8197" r="-1877" b="-2459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TextBox 18"/>
          <p:cNvSpPr txBox="1"/>
          <p:nvPr/>
        </p:nvSpPr>
        <p:spPr>
          <a:xfrm>
            <a:off x="6303908" y="3276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6303908" y="387676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7315200" y="5334000"/>
            <a:ext cx="309839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7625038" y="5638800"/>
            <a:ext cx="45653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6" name="TextBox 25"/>
              <p:cNvSpPr txBox="1"/>
              <p:nvPr/>
            </p:nvSpPr>
            <p:spPr>
              <a:xfrm>
                <a:off x="6396273" y="4246096"/>
                <a:ext cx="2519127" cy="4924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D</a:t>
                </a:r>
                <a14:m>
                  <m:oMath xmlns:m="http://schemas.openxmlformats.org/officeDocument/2006/math">
                    <m:r>
                      <a:rPr lang="en-US" b="1" i="1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b="1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1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𝟏𝟎𝟎</m:t>
                        </m:r>
                        <m:r>
                          <a:rPr lang="en-US" b="1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𝒈</m:t>
                        </m:r>
                      </m:num>
                      <m:den>
                        <m:r>
                          <a:rPr lang="en-US" b="1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𝟐𝟎𝟎</m:t>
                        </m:r>
                        <m:r>
                          <a:rPr lang="en-US" b="1" i="1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𝒎𝒍</m:t>
                        </m:r>
                      </m:den>
                    </m:f>
                  </m:oMath>
                </a14:m>
                <a:r>
                  <a:rPr lang="en-US" b="1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1" i="1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𝟎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𝟓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 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𝐠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en-US" b="1" i="0" dirty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𝐦𝐥</m:t>
                    </m:r>
                  </m:oMath>
                </a14:m>
                <a:endParaRPr lang="en-US" b="1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6" name="TextBox 2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96273" y="4246096"/>
                <a:ext cx="2519127" cy="492443"/>
              </a:xfrm>
              <a:prstGeom prst="rect">
                <a:avLst/>
              </a:prstGeom>
              <a:blipFill rotWithShape="1">
                <a:blip r:embed="rId6"/>
                <a:stretch>
                  <a:fillRect l="-1932" b="-75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xtBox 28"/>
              <p:cNvSpPr txBox="1"/>
              <p:nvPr/>
            </p:nvSpPr>
            <p:spPr>
              <a:xfrm>
                <a:off x="3810001" y="5518666"/>
                <a:ext cx="2933700" cy="4854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 smtClean="0">
                    <a:solidFill>
                      <a:schemeClr val="accent3">
                        <a:lumMod val="60000"/>
                        <a:lumOff val="40000"/>
                      </a:schemeClr>
                    </a:solidFill>
                  </a:rPr>
                  <a:t>             D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f>
                      <m:fPr>
                        <m:ctrlPr>
                          <a:rPr lang="en-US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</m:ctrlPr>
                      </m:fPr>
                      <m:num>
                        <m:r>
                          <a:rPr lang="en-US" b="0" i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100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g</m:t>
                        </m:r>
                        <m:r>
                          <a:rPr lang="en-US" b="0" i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 </m:t>
                        </m:r>
                      </m:num>
                      <m:den>
                        <m:r>
                          <a:rPr lang="en-US" b="0" i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37</m:t>
                        </m:r>
                        <m:r>
                          <m:rPr>
                            <m:sty m:val="p"/>
                          </m:rPr>
                          <a:rPr lang="en-US" b="0" i="0" smtClean="0">
                            <a:solidFill>
                              <a:schemeClr val="accent3">
                                <a:lumMod val="60000"/>
                                <a:lumOff val="40000"/>
                              </a:schemeClr>
                            </a:solidFill>
                            <a:latin typeface="Cambria Math"/>
                            <a:ea typeface="Cambria Math"/>
                          </a:rPr>
                          <m:t>ml</m:t>
                        </m:r>
                      </m:den>
                    </m:f>
                    <m:r>
                      <a:rPr lang="en-US" b="0" i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=</m:t>
                    </m:r>
                    <m:r>
                      <a:rPr lang="en-US" b="1" i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𝟐</m:t>
                    </m:r>
                    <m:r>
                      <a:rPr lang="en-US" b="1" i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.</m:t>
                    </m:r>
                    <m:r>
                      <a:rPr lang="en-US" b="1" i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𝟕𝐠</m:t>
                    </m:r>
                    <m:r>
                      <a:rPr lang="en-US" b="1" i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/</m:t>
                    </m:r>
                    <m:r>
                      <a:rPr lang="en-US" b="1" i="0" smtClean="0">
                        <a:solidFill>
                          <a:schemeClr val="accent3">
                            <a:lumMod val="60000"/>
                            <a:lumOff val="40000"/>
                          </a:schemeClr>
                        </a:solidFill>
                        <a:latin typeface="Cambria Math"/>
                        <a:ea typeface="Cambria Math"/>
                      </a:rPr>
                      <m:t>𝐦𝐥</m:t>
                    </m:r>
                  </m:oMath>
                </a14:m>
                <a:endParaRPr lang="en-US" b="1" dirty="0">
                  <a:solidFill>
                    <a:schemeClr val="accent3">
                      <a:lumMod val="60000"/>
                      <a:lumOff val="4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29" name="TextBox 2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10001" y="5518666"/>
                <a:ext cx="2933700" cy="485454"/>
              </a:xfrm>
              <a:prstGeom prst="rect">
                <a:avLst/>
              </a:prstGeom>
              <a:blipFill rotWithShape="1">
                <a:blip r:embed="rId7"/>
                <a:stretch>
                  <a:fillRect l="-1663" r="-3534" b="-62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4" name="TextBox 33"/>
          <p:cNvSpPr txBox="1"/>
          <p:nvPr/>
        </p:nvSpPr>
        <p:spPr>
          <a:xfrm>
            <a:off x="457201" y="5946059"/>
            <a:ext cx="52264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Which one will sink and  which one will float?</a:t>
            </a:r>
            <a:endParaRPr lang="en-US" b="1" dirty="0">
              <a:solidFill>
                <a:schemeClr val="accent3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711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3345" y="1018309"/>
            <a:ext cx="5816600" cy="5386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3" name="Straight Connector 2"/>
          <p:cNvCxnSpPr/>
          <p:nvPr/>
        </p:nvCxnSpPr>
        <p:spPr>
          <a:xfrm>
            <a:off x="1768185" y="3995522"/>
            <a:ext cx="3136900" cy="0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3336635" y="3995522"/>
            <a:ext cx="0" cy="2338388"/>
          </a:xfrm>
          <a:prstGeom prst="lin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422864"/>
          </a:xfrm>
        </p:spPr>
        <p:txBody>
          <a:bodyPr>
            <a:noAutofit/>
          </a:bodyPr>
          <a:lstStyle/>
          <a:p>
            <a:r>
              <a:rPr lang="en-US" sz="3200" dirty="0" smtClean="0"/>
              <a:t>Who would like to label the diagram to </a:t>
            </a:r>
            <a:r>
              <a:rPr lang="en-US" sz="3200" dirty="0"/>
              <a:t>represent </a:t>
            </a:r>
            <a:r>
              <a:rPr lang="en-US" sz="3200" dirty="0" smtClean="0"/>
              <a:t>the mathematical </a:t>
            </a:r>
            <a:r>
              <a:rPr lang="en-US" sz="3200" dirty="0"/>
              <a:t>relationship between mass and </a:t>
            </a:r>
            <a:r>
              <a:rPr lang="en-US" sz="3200" dirty="0" smtClean="0"/>
              <a:t>density? 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27505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636</TotalTime>
  <Words>289</Words>
  <Application>Microsoft Office PowerPoint</Application>
  <PresentationFormat>On-screen Show (4:3)</PresentationFormat>
  <Paragraphs>46</Paragraphs>
  <Slides>12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Foundry</vt:lpstr>
      <vt:lpstr>Microsoft Word Document</vt:lpstr>
      <vt:lpstr>Forces In Fluids</vt:lpstr>
      <vt:lpstr>PowerPoint Presentation</vt:lpstr>
      <vt:lpstr>Agenda: October 7, 2015</vt:lpstr>
      <vt:lpstr>I can…</vt:lpstr>
      <vt:lpstr>PowerPoint Presentation</vt:lpstr>
      <vt:lpstr>PowerPoint Presentation</vt:lpstr>
      <vt:lpstr>PowerPoint Presentation</vt:lpstr>
      <vt:lpstr>PowerPoint Presentation</vt:lpstr>
      <vt:lpstr>Who would like to label the diagram to represent the mathematical relationship between mass and density?  </vt:lpstr>
      <vt:lpstr>PowerPoint Presentation</vt:lpstr>
      <vt:lpstr>Lets practice</vt:lpstr>
      <vt:lpstr>Exits Slips: Rate Yourselves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Forces In Fluids</dc:title>
  <dc:creator>Keesha B</dc:creator>
  <cp:lastModifiedBy>Keesha B</cp:lastModifiedBy>
  <cp:revision>39</cp:revision>
  <dcterms:created xsi:type="dcterms:W3CDTF">2015-10-08T00:12:53Z</dcterms:created>
  <dcterms:modified xsi:type="dcterms:W3CDTF">2015-10-08T10:48:57Z</dcterms:modified>
</cp:coreProperties>
</file>