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15"/>
  </p:handoutMasterIdLst>
  <p:sldIdLst>
    <p:sldId id="256" r:id="rId2"/>
    <p:sldId id="282" r:id="rId3"/>
    <p:sldId id="283" r:id="rId4"/>
    <p:sldId id="284" r:id="rId5"/>
    <p:sldId id="285" r:id="rId6"/>
    <p:sldId id="261" r:id="rId7"/>
    <p:sldId id="298" r:id="rId8"/>
    <p:sldId id="260" r:id="rId9"/>
    <p:sldId id="274" r:id="rId10"/>
    <p:sldId id="299" r:id="rId11"/>
    <p:sldId id="301" r:id="rId12"/>
    <p:sldId id="264" r:id="rId13"/>
    <p:sldId id="267" r:id="rId14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91742-7390-453B-A7EB-CE52EFBF293E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2525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434B6-2555-4246-B5CD-796564259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8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50964-48A1-49E2-B925-914DA01DB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62682-3BA0-4202-B3CD-E00E919A8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BF9895-7D89-4360-BF54-1615E550D3A7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1C1C3F-A7E4-4D25-8EA6-45FAE0CB6E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and 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E</a:t>
            </a:r>
            <a:r>
              <a:rPr lang="en-US" baseline="-25000" dirty="0" smtClean="0"/>
              <a:t>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696200" cy="4114800"/>
          </a:xfrm>
        </p:spPr>
        <p:txBody>
          <a:bodyPr/>
          <a:lstStyle/>
          <a:p>
            <a:r>
              <a:rPr lang="en-US" dirty="0" smtClean="0"/>
              <a:t>What is the gravitational potential energy of a 2 kg book that is sitting on a shelf 2.5 meters above the floor?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276600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E</a:t>
            </a:r>
            <a:r>
              <a:rPr lang="en-US" sz="4000" i="1" baseline="-25000" dirty="0" smtClean="0"/>
              <a:t>G </a:t>
            </a:r>
            <a:r>
              <a:rPr lang="en-US" sz="4000" i="1" dirty="0" smtClean="0"/>
              <a:t> = </a:t>
            </a:r>
            <a:r>
              <a:rPr lang="en-US" sz="4000" i="1" dirty="0" err="1" smtClean="0"/>
              <a:t>mgh</a:t>
            </a:r>
            <a:endParaRPr lang="en-US" sz="4000" i="1" dirty="0" smtClean="0"/>
          </a:p>
          <a:p>
            <a:endParaRPr lang="en-US" sz="2000" i="1" dirty="0" smtClean="0"/>
          </a:p>
          <a:p>
            <a:r>
              <a:rPr lang="en-US" sz="4000" i="1" dirty="0" smtClean="0"/>
              <a:t>E</a:t>
            </a:r>
            <a:r>
              <a:rPr lang="en-US" sz="4000" i="1" baseline="-25000" dirty="0" smtClean="0"/>
              <a:t>G </a:t>
            </a:r>
            <a:r>
              <a:rPr lang="en-US" sz="4000" i="1" dirty="0" smtClean="0"/>
              <a:t> = (2 kg)(9.8 m/s</a:t>
            </a:r>
            <a:r>
              <a:rPr lang="en-US" sz="4000" i="1" baseline="30000" dirty="0" smtClean="0"/>
              <a:t>2</a:t>
            </a:r>
            <a:r>
              <a:rPr lang="en-US" sz="4000" i="1" dirty="0" smtClean="0"/>
              <a:t>)(2.5 m)</a:t>
            </a:r>
          </a:p>
          <a:p>
            <a:endParaRPr lang="en-US" sz="2000" i="1" dirty="0" smtClean="0"/>
          </a:p>
          <a:p>
            <a:r>
              <a:rPr lang="en-US" sz="4000" i="1" dirty="0" smtClean="0"/>
              <a:t>E</a:t>
            </a:r>
            <a:r>
              <a:rPr lang="en-US" sz="4000" i="1" baseline="-25000" dirty="0" smtClean="0"/>
              <a:t>G </a:t>
            </a:r>
            <a:r>
              <a:rPr lang="en-US" sz="4000" i="1" dirty="0" smtClean="0"/>
              <a:t> = 49 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Energy conversion in a system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828800"/>
            <a:ext cx="69342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Energy can be converted to another form within a system</a:t>
            </a:r>
          </a:p>
          <a:p>
            <a:pPr eaLnBrk="1" hangingPunct="1"/>
            <a:r>
              <a:rPr lang="en-US" sz="2800" dirty="0" smtClean="0"/>
              <a:t>Energy flows between forms within a system</a:t>
            </a:r>
          </a:p>
          <a:p>
            <a:pPr eaLnBrk="1" hangingPunct="1"/>
            <a:r>
              <a:rPr lang="en-US" sz="2800" dirty="0" smtClean="0"/>
              <a:t>What is a “system?”</a:t>
            </a:r>
          </a:p>
          <a:p>
            <a:pPr lvl="1"/>
            <a:r>
              <a:rPr lang="en-US" dirty="0" smtClean="0"/>
              <a:t>A system is a group of objects that we are interested in analyzing and looking at</a:t>
            </a:r>
          </a:p>
          <a:p>
            <a:pPr eaLnBrk="1" hangingPunct="1"/>
            <a:r>
              <a:rPr lang="en-US" sz="2800" dirty="0" smtClean="0"/>
              <a:t>Example - pendulum swinging</a:t>
            </a:r>
          </a:p>
          <a:p>
            <a:pPr lvl="1"/>
            <a:r>
              <a:rPr lang="en-US" dirty="0" smtClean="0"/>
              <a:t>The system is the pendulum bob and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Energy conversion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6934200" cy="468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dirty="0" smtClean="0">
                <a:solidFill>
                  <a:schemeClr val="tx2"/>
                </a:solidFill>
                <a:latin typeface="Arial" charset="0"/>
              </a:rPr>
              <a:t>Energy Conversion</a:t>
            </a:r>
            <a:endParaRPr lang="en-US" sz="44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13315" name="Picture 3" descr="sk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0"/>
            <a:ext cx="754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What does the word “energy” mean to you?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000" dirty="0" smtClean="0"/>
              <a:t>Energy </a:t>
            </a:r>
            <a:r>
              <a:rPr lang="en-US" sz="3000" dirty="0" smtClean="0"/>
              <a:t>is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8862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a way to describe the interactions of objects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800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the ability of an object to produce change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447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Storage and Transfer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dirty="0" smtClean="0"/>
              <a:t>Mechanical energy</a:t>
            </a:r>
          </a:p>
          <a:p>
            <a:pPr eaLnBrk="1" hangingPunct="1"/>
            <a:r>
              <a:rPr lang="en-US" sz="2400" dirty="0" smtClean="0"/>
              <a:t>Kinetic energy (E</a:t>
            </a:r>
            <a:r>
              <a:rPr lang="en-US" sz="2400" baseline="-25000" dirty="0" smtClean="0"/>
              <a:t>K</a:t>
            </a:r>
            <a:r>
              <a:rPr lang="en-US" sz="2400" dirty="0" smtClean="0"/>
              <a:t>) – the energy of an object in motion</a:t>
            </a:r>
          </a:p>
          <a:p>
            <a:pPr lvl="1"/>
            <a:r>
              <a:rPr lang="en-US" sz="2200" dirty="0" smtClean="0"/>
              <a:t>Example </a:t>
            </a:r>
            <a:r>
              <a:rPr lang="en-US" sz="2200" dirty="0" smtClean="0"/>
              <a:t>– </a:t>
            </a:r>
          </a:p>
          <a:p>
            <a:r>
              <a:rPr lang="en-US" sz="2600" dirty="0" smtClean="0"/>
              <a:t>Potential </a:t>
            </a:r>
            <a:r>
              <a:rPr lang="en-US" sz="2600" dirty="0" smtClean="0"/>
              <a:t>energy</a:t>
            </a:r>
            <a:r>
              <a:rPr lang="en-US" sz="3000" dirty="0" smtClean="0"/>
              <a:t> </a:t>
            </a:r>
            <a:r>
              <a:rPr lang="en-US" sz="2600" dirty="0" smtClean="0"/>
              <a:t>(E</a:t>
            </a:r>
            <a:r>
              <a:rPr lang="en-US" sz="2600" baseline="-25000" dirty="0" smtClean="0"/>
              <a:t>G</a:t>
            </a:r>
            <a:r>
              <a:rPr lang="en-US" sz="2600" dirty="0" smtClean="0"/>
              <a:t>) – Energy stored by an object due to its position in a gravitational field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lifting an object over your head</a:t>
            </a:r>
            <a:endParaRPr lang="en-US" sz="2200" dirty="0" smtClean="0"/>
          </a:p>
          <a:p>
            <a:r>
              <a:rPr lang="en-US" sz="2400" dirty="0" smtClean="0"/>
              <a:t>Elastic potential energy (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El</a:t>
            </a:r>
            <a:r>
              <a:rPr lang="en-US" sz="2400" dirty="0" smtClean="0"/>
              <a:t>) – The energy stored by a material that has been stretched or compressed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energy stored when pulling a bow tight</a:t>
            </a:r>
            <a:endParaRPr lang="en-US" sz="2200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16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 and Transfer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400" dirty="0" smtClean="0"/>
              <a:t>Electrical energy</a:t>
            </a:r>
          </a:p>
          <a:p>
            <a:pPr eaLnBrk="1" hangingPunct="1"/>
            <a:r>
              <a:rPr lang="en-US" sz="2400" dirty="0" smtClean="0"/>
              <a:t>Energy stored in an electric field (used to make charged particles move – makes electronic devices work)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plugging your phone in to charge</a:t>
            </a:r>
            <a:endParaRPr lang="en-US" sz="2200" dirty="0" smtClean="0"/>
          </a:p>
          <a:p>
            <a:pPr>
              <a:buNone/>
            </a:pPr>
            <a:r>
              <a:rPr lang="en-US" sz="2400" dirty="0"/>
              <a:t>Chemical </a:t>
            </a:r>
            <a:r>
              <a:rPr lang="en-US" sz="2400" dirty="0" smtClean="0"/>
              <a:t>potential </a:t>
            </a:r>
            <a:r>
              <a:rPr lang="en-US" sz="2400" dirty="0"/>
              <a:t>energy</a:t>
            </a:r>
          </a:p>
          <a:p>
            <a:pPr eaLnBrk="1" hangingPunct="1"/>
            <a:r>
              <a:rPr lang="en-US" sz="2400" dirty="0" smtClean="0"/>
              <a:t>Energy stored and released during chemical reactions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hand warmer packets</a:t>
            </a:r>
            <a:endParaRPr lang="en-US" sz="2200" dirty="0" smtClean="0"/>
          </a:p>
          <a:p>
            <a:pPr>
              <a:buNone/>
            </a:pPr>
            <a:r>
              <a:rPr lang="en-US" sz="2400" dirty="0" smtClean="0"/>
              <a:t>Sound energy</a:t>
            </a:r>
          </a:p>
          <a:p>
            <a:r>
              <a:rPr lang="en-US" sz="2400" dirty="0" smtClean="0"/>
              <a:t>Energy in the motion of particles in sound waves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concert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516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Storage and Transfer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Light energy</a:t>
            </a:r>
          </a:p>
          <a:p>
            <a:r>
              <a:rPr lang="en-US" sz="2400" dirty="0" smtClean="0"/>
              <a:t>Electromagnetic radiation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visible light</a:t>
            </a:r>
            <a:endParaRPr lang="en-US" sz="2200" dirty="0" smtClean="0"/>
          </a:p>
          <a:p>
            <a:pPr>
              <a:buNone/>
            </a:pPr>
            <a:r>
              <a:rPr lang="en-US" sz="2400" dirty="0" smtClean="0"/>
              <a:t>Nuclear energy</a:t>
            </a:r>
          </a:p>
          <a:p>
            <a:r>
              <a:rPr lang="en-US" sz="2400" dirty="0" smtClean="0"/>
              <a:t>Energy stored and released by the nucleus of an atom during nuclear reactions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atomic bomb</a:t>
            </a:r>
            <a:endParaRPr lang="en-US" sz="2200" dirty="0" smtClean="0"/>
          </a:p>
          <a:p>
            <a:pPr>
              <a:buNone/>
            </a:pPr>
            <a:r>
              <a:rPr lang="en-US" sz="2400" dirty="0" smtClean="0"/>
              <a:t>Thermal energy</a:t>
            </a:r>
          </a:p>
          <a:p>
            <a:r>
              <a:rPr lang="en-US" sz="2400" dirty="0" smtClean="0"/>
              <a:t>Energy of the motion of the particles of a substance</a:t>
            </a:r>
          </a:p>
          <a:p>
            <a:pPr lvl="1"/>
            <a:r>
              <a:rPr lang="en-US" sz="2200" dirty="0" smtClean="0"/>
              <a:t>Example – </a:t>
            </a:r>
            <a:r>
              <a:rPr lang="en-US" sz="2200" dirty="0" smtClean="0"/>
              <a:t>boiling a pot of water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5169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Kinetic energy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9600" y="1981200"/>
            <a:ext cx="7467600" cy="4038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Energy associated with motion of an object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Note that the energy is based on the velocity of an object </a:t>
            </a:r>
            <a:r>
              <a:rPr lang="en-US" sz="2800" i="1" dirty="0" smtClean="0"/>
              <a:t>squared</a:t>
            </a:r>
            <a:endParaRPr lang="en-US" sz="2800" dirty="0" smtClean="0"/>
          </a:p>
          <a:p>
            <a:pPr lvl="1"/>
            <a:r>
              <a:rPr lang="en-US" dirty="0" smtClean="0"/>
              <a:t>Half the energy does not mean that the object has half of the speed it used to have</a:t>
            </a:r>
          </a:p>
          <a:p>
            <a:pPr lvl="1"/>
            <a:r>
              <a:rPr lang="en-US" dirty="0" smtClean="0"/>
              <a:t>Doubling the speed makes the energy increase by a factor of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24384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E</a:t>
            </a:r>
            <a:r>
              <a:rPr lang="en-US" sz="6000" i="1" baseline="-25000" dirty="0" smtClean="0"/>
              <a:t>K </a:t>
            </a:r>
            <a:r>
              <a:rPr lang="en-US" sz="6000" i="1" dirty="0" smtClean="0"/>
              <a:t> = ½ m v</a:t>
            </a:r>
            <a:r>
              <a:rPr lang="en-US" sz="6000" i="1" baseline="30000" dirty="0" smtClean="0"/>
              <a:t>2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162800" cy="4114800"/>
          </a:xfrm>
        </p:spPr>
        <p:txBody>
          <a:bodyPr/>
          <a:lstStyle/>
          <a:p>
            <a:r>
              <a:rPr lang="en-US" dirty="0" smtClean="0"/>
              <a:t>What is the kinetic energy of a 100 kg person running at 4 m/s?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048000"/>
            <a:ext cx="5638800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dirty="0" smtClean="0"/>
              <a:t>E</a:t>
            </a:r>
            <a:r>
              <a:rPr lang="en-US" sz="4000" i="1" baseline="-25000" dirty="0" smtClean="0"/>
              <a:t>K </a:t>
            </a:r>
            <a:r>
              <a:rPr lang="en-US" sz="4000" i="1" dirty="0" smtClean="0"/>
              <a:t> = ½ m v</a:t>
            </a:r>
            <a:r>
              <a:rPr lang="en-US" sz="4000" i="1" baseline="30000" dirty="0" smtClean="0"/>
              <a:t>2</a:t>
            </a:r>
          </a:p>
          <a:p>
            <a:endParaRPr lang="en-US" sz="4000" i="1" baseline="30000" dirty="0" smtClean="0"/>
          </a:p>
          <a:p>
            <a:r>
              <a:rPr lang="en-US" sz="4000" i="1" dirty="0" smtClean="0"/>
              <a:t>E</a:t>
            </a:r>
            <a:r>
              <a:rPr lang="en-US" sz="4000" i="1" baseline="-25000" dirty="0" smtClean="0"/>
              <a:t>K </a:t>
            </a:r>
            <a:r>
              <a:rPr lang="en-US" sz="4000" i="1" dirty="0" smtClean="0"/>
              <a:t> = ½ (100 kg) (4 m/s)</a:t>
            </a:r>
            <a:r>
              <a:rPr lang="en-US" sz="4000" i="1" baseline="30000" dirty="0" smtClean="0"/>
              <a:t>2</a:t>
            </a:r>
            <a:r>
              <a:rPr lang="en-US" sz="4000" i="1" dirty="0" smtClean="0"/>
              <a:t> </a:t>
            </a:r>
          </a:p>
          <a:p>
            <a:endParaRPr lang="en-US" sz="4000" i="1" baseline="30000" dirty="0" smtClean="0"/>
          </a:p>
          <a:p>
            <a:r>
              <a:rPr lang="en-US" sz="4000" i="1" dirty="0" smtClean="0"/>
              <a:t>E</a:t>
            </a:r>
            <a:r>
              <a:rPr lang="en-US" sz="4000" i="1" baseline="-25000" dirty="0" smtClean="0"/>
              <a:t>K </a:t>
            </a:r>
            <a:r>
              <a:rPr lang="en-US" sz="4000" i="1" dirty="0" smtClean="0"/>
              <a:t> = 800 J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Gravitational potential energy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9248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Gravitational potential energy - E</a:t>
            </a:r>
            <a:r>
              <a:rPr lang="en-US" sz="2800" baseline="-25000" dirty="0" smtClean="0"/>
              <a:t>G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Energy stored by the position of an object in a gravitational field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Measure of how much energy the gravitational field can transfer to an object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Depends on the mass of the object, the distance the object can fall, and the field strength (g)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38400" y="4876800"/>
            <a:ext cx="335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/>
              <a:t>E</a:t>
            </a:r>
            <a:r>
              <a:rPr lang="en-US" sz="6000" i="1" baseline="-25000" dirty="0" smtClean="0"/>
              <a:t>G </a:t>
            </a:r>
            <a:r>
              <a:rPr lang="en-US" sz="6000" i="1" dirty="0" smtClean="0"/>
              <a:t> = </a:t>
            </a:r>
            <a:r>
              <a:rPr lang="en-US" sz="6000" i="1" dirty="0" err="1" smtClean="0"/>
              <a:t>mgh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057399"/>
            <a:ext cx="5715000" cy="42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potential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</TotalTime>
  <Words>482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Energy and Work</vt:lpstr>
      <vt:lpstr>What does the word “energy” mean to you?</vt:lpstr>
      <vt:lpstr>Energy Storage and Transfer</vt:lpstr>
      <vt:lpstr>Energy Storage and Transfer</vt:lpstr>
      <vt:lpstr>Energy Storage and Transfer</vt:lpstr>
      <vt:lpstr>Kinetic energy</vt:lpstr>
      <vt:lpstr>Calculating Kinetic Energy</vt:lpstr>
      <vt:lpstr>Gravitational potential energy</vt:lpstr>
      <vt:lpstr>Gravitational potential energy</vt:lpstr>
      <vt:lpstr>Calculating EG</vt:lpstr>
      <vt:lpstr>Energy conversion in a system</vt:lpstr>
      <vt:lpstr>Energy conversion</vt:lpstr>
      <vt:lpstr>PowerPoint Presentation</vt:lpstr>
    </vt:vector>
  </TitlesOfParts>
  <Company>Shaker Heights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Work, Power and Conservation of Energy</dc:title>
  <dc:creator>Default User</dc:creator>
  <cp:lastModifiedBy>Dora, Megan</cp:lastModifiedBy>
  <cp:revision>35</cp:revision>
  <dcterms:created xsi:type="dcterms:W3CDTF">2013-10-28T20:02:34Z</dcterms:created>
  <dcterms:modified xsi:type="dcterms:W3CDTF">2016-10-24T12:19:28Z</dcterms:modified>
</cp:coreProperties>
</file>