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81" r:id="rId6"/>
    <p:sldId id="262" r:id="rId7"/>
    <p:sldId id="263" r:id="rId8"/>
    <p:sldId id="282" r:id="rId9"/>
    <p:sldId id="283" r:id="rId10"/>
    <p:sldId id="264" r:id="rId11"/>
    <p:sldId id="277" r:id="rId12"/>
    <p:sldId id="278" r:id="rId13"/>
    <p:sldId id="279" r:id="rId14"/>
    <p:sldId id="285" r:id="rId15"/>
    <p:sldId id="265" r:id="rId16"/>
    <p:sldId id="286" r:id="rId17"/>
    <p:sldId id="284" r:id="rId18"/>
    <p:sldId id="266" r:id="rId19"/>
    <p:sldId id="267" r:id="rId20"/>
    <p:sldId id="269" r:id="rId21"/>
    <p:sldId id="271" r:id="rId22"/>
    <p:sldId id="287" r:id="rId23"/>
    <p:sldId id="288" r:id="rId24"/>
    <p:sldId id="289" r:id="rId25"/>
    <p:sldId id="290" r:id="rId26"/>
    <p:sldId id="272" r:id="rId27"/>
    <p:sldId id="273" r:id="rId28"/>
    <p:sldId id="274" r:id="rId29"/>
    <p:sldId id="275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461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5FA8-C0D3-4F3E-9FFB-6EDD47A66EAF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53978-72E7-4AB4-9D5E-AFB2929D8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D45CD-5118-4A98-961E-DED16ACB9823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EF95CA-5E29-476B-8A27-B6AE0353A45E}" type="slidenum">
              <a:rPr kumimoji="0" lang="en-US" altLang="en-US" sz="1200" smtClean="0"/>
              <a:pPr/>
              <a:t>13</a:t>
            </a:fld>
            <a:endParaRPr kumimoji="0"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D0749-B09B-4542-89A9-95345A32C077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E2B0E-D3F9-4A91-A1FD-3B02DB1ECDC7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09E5D-59F8-4510-A310-987907B02697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0EEA3-C00B-4BE4-95DC-9122DF6F27FC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66269-9A8A-458D-88BE-365B0FFFCDAB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72B43-B3B8-4A7F-BA9A-2A28FF231EAF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6435D0-4746-4604-9575-25D58A6140F6}" type="slidenum">
              <a:rPr kumimoji="0" lang="en-US" altLang="en-US" sz="1200" smtClean="0"/>
              <a:pPr/>
              <a:t>11</a:t>
            </a:fld>
            <a:endParaRPr kumimoji="0"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F8C86C-7E44-43E0-A0A2-E69B7FD8C966}" type="slidenum">
              <a:rPr kumimoji="0" lang="en-US" altLang="en-US" sz="1200" smtClean="0"/>
              <a:pPr/>
              <a:t>12</a:t>
            </a:fld>
            <a:endParaRPr kumimoji="0"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4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4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4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68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98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3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2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2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0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0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84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het.colorado.edu/sims/html/ohms-law/latest/ohms-law_e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het.colorado.edu/sims/html/john-travoltage/latest/john-travoltage_e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Unit 7 - Electricity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233FD9-0BAA-4FEF-982F-84A61BF23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667001"/>
            <a:ext cx="7428344" cy="1371599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basis of electricity is the Law of Charges and the movement of electrons.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Electric Field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49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The space around an object that is influenced by the presence of its charge is known as ______________________.</a:t>
            </a:r>
          </a:p>
          <a:p>
            <a:pPr eaLnBrk="1" hangingPunct="1"/>
            <a:r>
              <a:rPr lang="en-US" sz="2800" dirty="0"/>
              <a:t>The greater the field strength is at a point in space, the _______________ the force.</a:t>
            </a:r>
          </a:p>
          <a:p>
            <a:pPr eaLnBrk="1" hangingPunct="1"/>
            <a:r>
              <a:rPr lang="en-US" sz="2800" dirty="0"/>
              <a:t>The electric field is how charges exert forces on other charges through a distance.</a:t>
            </a:r>
          </a:p>
          <a:p>
            <a:pPr eaLnBrk="1" hangingPunct="1"/>
            <a:r>
              <a:rPr lang="en-US" sz="2800" dirty="0"/>
              <a:t>The direction of any electric field is defined as the direction that a positive charge would feel a force at that point in space.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BB78C-160A-4E8E-9A03-3B4266F6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658812"/>
            <a:ext cx="2514957" cy="9705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Electric Potential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7429499" cy="354171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Work must be done to move a charged object into a field of like charge or remove a charged object from a field of opposite charge.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Just like moving an object against gravity changes GPE, moving an object within an electrical field does the same thing.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 the same way one can change or generate electrical __________________.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difference in electrical potential energy that arises is known as the _______________.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E4A60-31E6-460E-B3F1-6745A03F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151314"/>
            <a:ext cx="5372687" cy="2290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3CB590-47EE-46D8-A86D-7A3200A7A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687" y="1408114"/>
            <a:ext cx="2029238" cy="9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Potential Difference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i="1" u="sng" dirty="0"/>
              <a:t>Potential Difference </a:t>
            </a:r>
            <a:r>
              <a:rPr lang="en-US" altLang="en-US" sz="2800" dirty="0"/>
              <a:t>- between the charges can be visualized when you have to work to bring two like charges together.</a:t>
            </a:r>
          </a:p>
          <a:p>
            <a:pPr eaLnBrk="1" hangingPunct="1"/>
            <a:r>
              <a:rPr lang="en-US" altLang="en-US" sz="2800" dirty="0" err="1"/>
              <a:t>p.d</a:t>
            </a:r>
            <a:r>
              <a:rPr lang="en-US" altLang="en-US" sz="2800" dirty="0"/>
              <a:t>. = work to create potential / charge moved</a:t>
            </a:r>
          </a:p>
          <a:p>
            <a:pPr eaLnBrk="1" hangingPunct="1"/>
            <a:r>
              <a:rPr lang="en-US" altLang="en-US" sz="2800" dirty="0"/>
              <a:t>Unit is a volt or a joule (J) per coulomb (C ) </a:t>
            </a:r>
          </a:p>
          <a:p>
            <a:pPr eaLnBrk="1" hangingPunct="1"/>
            <a:r>
              <a:rPr lang="en-US" altLang="en-US" sz="2800" dirty="0" err="1"/>
              <a:t>p.d</a:t>
            </a:r>
            <a:r>
              <a:rPr lang="en-US" altLang="en-US" sz="2800" dirty="0"/>
              <a:t>. can be measured by the ___________to move the charge or the work that charge can do.</a:t>
            </a:r>
          </a:p>
          <a:p>
            <a:pPr eaLnBrk="1" hangingPunct="1"/>
            <a:r>
              <a:rPr lang="en-US" altLang="en-US" sz="2800" dirty="0"/>
              <a:t>12 volt battery does 12J of work for each coulomb of charge transferred from its terminals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22126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Electrical Resistance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 a conductor there are many collisions with the positive 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When these collisions occur the electrons lose energy.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This energy gained by the positive ions is expressed by an increase in ______________.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This results in a resistance to the flow of electrons.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This is called electrical resistance (R 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Unit Ohm (Ω) symbol (R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8D4CB-1647-4B40-901C-B4C839895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8600"/>
            <a:ext cx="30670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EF56-F587-4DA1-9311-D3D4544F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429499" cy="1478570"/>
          </a:xfrm>
        </p:spPr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Electrical Current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DFB7B-B337-4802-B568-6D67668F8A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5800" y="990600"/>
            <a:ext cx="7391400" cy="25791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 dirty="0">
                <a:ea typeface="Times New Roman" pitchFamily="18" charset="0"/>
                <a:cs typeface="Minion-Regular" charset="0"/>
              </a:rPr>
              <a:t>The continuous flow of electric charge is an </a:t>
            </a:r>
            <a:r>
              <a:rPr lang="en-US" sz="2800" b="1" dirty="0">
                <a:ea typeface="Times New Roman" pitchFamily="18" charset="0"/>
                <a:cs typeface="Minion-Bold" charset="0"/>
              </a:rPr>
              <a:t>electric current.</a:t>
            </a:r>
            <a:endParaRPr lang="en-US" sz="2800" dirty="0">
              <a:ea typeface="Times New Roman" pitchFamily="18" charset="0"/>
              <a:cs typeface="Minion-Regular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dirty="0">
                <a:ea typeface="Times New Roman" pitchFamily="18" charset="0"/>
                <a:cs typeface="Minion-Regular" charset="0"/>
              </a:rPr>
              <a:t>Charge flows 1 direction in </a:t>
            </a:r>
            <a:r>
              <a:rPr lang="en-US" sz="2400" b="1" dirty="0">
                <a:ea typeface="Times New Roman" pitchFamily="18" charset="0"/>
                <a:cs typeface="Minion-Bold" charset="0"/>
              </a:rPr>
              <a:t>direct current </a:t>
            </a:r>
            <a:r>
              <a:rPr lang="en-US" sz="2400" dirty="0">
                <a:ea typeface="Times New Roman" pitchFamily="18" charset="0"/>
                <a:cs typeface="Minion-Regular" charset="0"/>
              </a:rPr>
              <a:t>(DC). Example: battery-operated devices </a:t>
            </a:r>
            <a:endParaRPr lang="en-US" sz="2400" b="1" dirty="0">
              <a:ea typeface="Times New Roman" pitchFamily="18" charset="0"/>
              <a:cs typeface="Minion-Bold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b="1" dirty="0">
                <a:ea typeface="Times New Roman" pitchFamily="18" charset="0"/>
                <a:cs typeface="Minion-Bold" charset="0"/>
              </a:rPr>
              <a:t>Alternating current </a:t>
            </a:r>
            <a:r>
              <a:rPr lang="en-US" sz="2400" dirty="0">
                <a:ea typeface="Times New Roman" pitchFamily="18" charset="0"/>
                <a:cs typeface="Minion-Regular" charset="0"/>
              </a:rPr>
              <a:t>(AC) regularly reverses </a:t>
            </a:r>
            <a:br>
              <a:rPr lang="en-US" sz="2400" dirty="0">
                <a:ea typeface="Times New Roman" pitchFamily="18" charset="0"/>
                <a:cs typeface="Minion-Regular" charset="0"/>
              </a:rPr>
            </a:br>
            <a:r>
              <a:rPr lang="en-US" sz="2400" dirty="0">
                <a:ea typeface="Times New Roman" pitchFamily="18" charset="0"/>
                <a:cs typeface="Minion-Regular" charset="0"/>
              </a:rPr>
              <a:t>Example: home and school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BA84C-E012-4E8A-AEDB-1FB6E4FC7D7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23899" y="3538964"/>
            <a:ext cx="7391400" cy="23329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 dirty="0">
                <a:ea typeface="Times New Roman" pitchFamily="18" charset="0"/>
                <a:cs typeface="Minion-Regular" charset="0"/>
              </a:rPr>
              <a:t>The SI unit of electric current is the _________(A), or amp, which equals 1 ______________.</a:t>
            </a:r>
          </a:p>
          <a:p>
            <a:pPr marL="0" indent="0" eaLnBrk="1" hangingPunct="1">
              <a:buFontTx/>
              <a:buNone/>
            </a:pPr>
            <a:r>
              <a:rPr lang="en-US" sz="2800" dirty="0">
                <a:ea typeface="Times New Roman" pitchFamily="18" charset="0"/>
                <a:cs typeface="Minion-Regular" charset="0"/>
              </a:rPr>
              <a:t>Even though electrons flow in an electric current, scientists define current as the direction in which positive charges would flow. </a:t>
            </a:r>
          </a:p>
        </p:txBody>
      </p:sp>
    </p:spTree>
    <p:extLst>
      <p:ext uri="{BB962C8B-B14F-4D97-AF65-F5344CB8AC3E}">
        <p14:creationId xmlns:p14="http://schemas.microsoft.com/office/powerpoint/2010/main" val="68670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16" y="370074"/>
            <a:ext cx="7429499" cy="1478570"/>
          </a:xfrm>
        </p:spPr>
        <p:txBody>
          <a:bodyPr/>
          <a:lstStyle/>
          <a:p>
            <a:r>
              <a:rPr lang="en-US" dirty="0"/>
              <a:t>Nature of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attery-conventional-cur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447800"/>
            <a:ext cx="3810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52CF-2911-40A5-89BC-343A3C05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29264"/>
            <a:ext cx="7429499" cy="1478570"/>
          </a:xfrm>
        </p:spPr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Current in a circuit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09F51-7D02-4912-AE17-C7E820FFC8E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5800" y="1139031"/>
            <a:ext cx="7391400" cy="1800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 dirty="0"/>
              <a:t>A complete path is required for charge to flow in a flashlight. Batteries must be placed so that charge can flow from negative to positive, passing through the bulb.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B94A8C-F3B1-47A0-8F8E-363D3C83931A}"/>
              </a:ext>
            </a:extLst>
          </p:cNvPr>
          <p:cNvGrpSpPr/>
          <p:nvPr/>
        </p:nvGrpSpPr>
        <p:grpSpPr>
          <a:xfrm>
            <a:off x="1295400" y="3004344"/>
            <a:ext cx="7162800" cy="2714625"/>
            <a:chOff x="838200" y="3062288"/>
            <a:chExt cx="7162800" cy="2714625"/>
          </a:xfrm>
        </p:grpSpPr>
        <p:pic>
          <p:nvPicPr>
            <p:cNvPr id="6" name="Picture 5" descr="HSPS_Ch20s2-p604-FlshLght">
              <a:extLst>
                <a:ext uri="{FF2B5EF4-FFF2-40B4-BE49-F238E27FC236}">
                  <a16:creationId xmlns:a16="http://schemas.microsoft.com/office/drawing/2014/main" id="{72173CC2-2ED2-4FD2-B275-0DB0855EE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3373438"/>
              <a:ext cx="6858000" cy="234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564E43-8305-4C53-8228-EAC098D12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062288"/>
              <a:ext cx="1695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/>
                <a:t>Flow of current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B80DF8-BA39-4967-96E1-51A0CEDDD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395663"/>
              <a:ext cx="2076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Negative terminals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82C202-1F5F-439A-97D3-47A5FAA4F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50" y="5410200"/>
              <a:ext cx="844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/>
                <a:t>Spring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1EB218-50BE-4E65-A250-C85058525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10200"/>
              <a:ext cx="197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/>
                <a:t>Positive terminals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4759E9-5688-4CF6-8C8B-9A4CA2BB4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3062288"/>
              <a:ext cx="857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/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148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A145-0A1D-4828-AF64-8632B224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254911"/>
            <a:ext cx="7429499" cy="1478570"/>
          </a:xfrm>
        </p:spPr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Ohm’s Law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267C7-CE9E-4BA7-AE2E-95D9FB370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92" y="723901"/>
            <a:ext cx="78105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 i="1" dirty="0"/>
              <a:t>Increasing</a:t>
            </a:r>
            <a:r>
              <a:rPr lang="en-US" sz="2800" b="1" dirty="0"/>
              <a:t> the voltage </a:t>
            </a:r>
            <a:r>
              <a:rPr lang="en-US" sz="2800" b="1" i="1" dirty="0"/>
              <a:t>increases</a:t>
            </a:r>
            <a:r>
              <a:rPr lang="en-US" sz="2800" b="1" dirty="0"/>
              <a:t> the current. Keeping the same voltage and </a:t>
            </a:r>
            <a:r>
              <a:rPr lang="en-US" sz="2800" b="1" i="1" dirty="0"/>
              <a:t>increasing</a:t>
            </a:r>
            <a:r>
              <a:rPr lang="en-US" sz="2800" b="1" dirty="0"/>
              <a:t> the resistance </a:t>
            </a:r>
            <a:r>
              <a:rPr lang="en-US" sz="2800" b="1" i="1" dirty="0"/>
              <a:t>decreases</a:t>
            </a:r>
            <a:r>
              <a:rPr lang="en-US" sz="2800" b="1" dirty="0"/>
              <a:t> the current.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A0D57-5E64-41CA-AB5F-BBA4E312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55" y="3191528"/>
            <a:ext cx="4186237" cy="34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52AF22-9195-434A-982B-CB5CB000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" y="4038600"/>
            <a:ext cx="4429155" cy="244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SPS_Ch20s2-p607-Eq1">
            <a:extLst>
              <a:ext uri="{FF2B5EF4-FFF2-40B4-BE49-F238E27FC236}">
                <a16:creationId xmlns:a16="http://schemas.microsoft.com/office/drawing/2014/main" id="{3ABA87A1-3BA9-4E47-8F96-708D3FC9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34270"/>
            <a:ext cx="5408613" cy="1061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529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Ohm’s Law</a:t>
            </a:r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56843" y="2249488"/>
            <a:ext cx="442714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586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429499" cy="1478570"/>
          </a:xfrm>
        </p:spPr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429499" cy="354171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Find the resistance of a portable lantern that uses a 24V power supply and draws a current of 0.80 A.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 1.5 V battery is connected to a small light bulb with a resistance of 3.5 </a:t>
            </a:r>
            <a:r>
              <a:rPr lang="en-US" sz="2000" dirty="0">
                <a:sym typeface="Symbol" pitchFamily="18" charset="2"/>
              </a:rPr>
              <a:t>. What is the current of the bulb?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369C4-09C5-4ECC-90D4-8033EC23E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2389"/>
            <a:ext cx="5724640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1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02009" y="-59584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Electron Theory of Charge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402009" y="914400"/>
            <a:ext cx="800417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Electric Charge can be ____________ or ______________</a:t>
            </a:r>
          </a:p>
          <a:p>
            <a:pPr eaLnBrk="1" hangingPunct="1"/>
            <a:r>
              <a:rPr lang="en-US" dirty="0"/>
              <a:t>An electron’s charge is _____________  and it is found in the electron cloud outside of the _____________</a:t>
            </a:r>
          </a:p>
          <a:p>
            <a:pPr eaLnBrk="1" hangingPunct="1"/>
            <a:r>
              <a:rPr lang="en-US" dirty="0"/>
              <a:t>A proton’s charge is ___________ and it is found in the _______________ </a:t>
            </a:r>
          </a:p>
          <a:p>
            <a:pPr eaLnBrk="1" hangingPunct="1"/>
            <a:r>
              <a:rPr lang="en-US" dirty="0"/>
              <a:t>A neutron’s charge is __________</a:t>
            </a:r>
          </a:p>
          <a:p>
            <a:pPr eaLnBrk="1" hangingPunct="1"/>
            <a:r>
              <a:rPr lang="en-US" dirty="0"/>
              <a:t>Atoms are neutral as protons and electrons are ___________ in number</a:t>
            </a:r>
          </a:p>
        </p:txBody>
      </p:sp>
      <p:pic>
        <p:nvPicPr>
          <p:cNvPr id="1026" name="Picture 2" descr="Image result for atom labeled diagram">
            <a:extLst>
              <a:ext uri="{FF2B5EF4-FFF2-40B4-BE49-F238E27FC236}">
                <a16:creationId xmlns:a16="http://schemas.microsoft.com/office/drawing/2014/main" id="{7644E2BB-44EB-4230-841C-E9F9601D4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28683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Components of a Circuit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09017" y="15240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Voltage (potential difference) – This is what gets charges moving in an circuit.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Voltage (V) is measured in volts (V) in the SI system.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 – the rate of movement of charges through a conductor.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(I) is measured in amperes (A) in the SI system. 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Resistance – Internal friction that slows the movement of charges through a conductor.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Resistance (R) is measured in ohms (</a:t>
            </a:r>
            <a:r>
              <a:rPr lang="en-US" sz="2400" dirty="0">
                <a:sym typeface="Symbol" pitchFamily="18" charset="2"/>
              </a:rPr>
              <a:t>) in the SI system. 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68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Circuits</a:t>
            </a:r>
          </a:p>
        </p:txBody>
      </p:sp>
      <p:pic>
        <p:nvPicPr>
          <p:cNvPr id="4" name="Content Placeholder 3" descr="circui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6781800" cy="4199813"/>
          </a:xfrm>
        </p:spPr>
      </p:pic>
    </p:spTree>
    <p:extLst>
      <p:ext uri="{BB962C8B-B14F-4D97-AF65-F5344CB8AC3E}">
        <p14:creationId xmlns:p14="http://schemas.microsoft.com/office/powerpoint/2010/main" val="128547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59" y="112229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 Draw a circuit with 3 bulbs in series with a two cell battery and a closed switch.</a:t>
            </a:r>
            <a:b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52195" y="1295400"/>
            <a:ext cx="3352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10200" y="6858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7418" y="1295400"/>
            <a:ext cx="1219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AutoShape 4" descr="Image result for bulb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bulb symb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79101" y="1905000"/>
            <a:ext cx="26901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AutoShape 14" descr="Image result for checkma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6" descr="Image result for checkmar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18" descr="Image result for checkmar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0" descr="Image result for checkmar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2. Draw a circuit with 3 bulbs in parallel, two motors in series, a two cell battery and a closed switch.</a:t>
            </a:r>
            <a:b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6629400" y="1454020"/>
            <a:ext cx="19223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56451" y="7620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14478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26127" y="1447800"/>
            <a:ext cx="2133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56451" y="1447800"/>
            <a:ext cx="1295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13836" y="2076449"/>
            <a:ext cx="24452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7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3" y="76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3. Draw a circuit with 2 resistors, a one cell battery, and an open switch.</a:t>
            </a:r>
            <a:b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1673" y="640702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2503" y="1447800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640702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Image result for resistor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02520"/>
            <a:ext cx="1824037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7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91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4. Draw a circuit with 3 bulbs in parallel, one buzzer (not in parallel), and a two cell battery.</a:t>
            </a:r>
          </a:p>
          <a:p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0" y="1372225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2036400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61334" y="762000"/>
            <a:ext cx="32956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52400" y="1403327"/>
            <a:ext cx="1828800" cy="10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2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Series Circuits 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Series circuits have a single path for the current to flow. 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5844" name="Picture 4" descr="H:\My Pictures\Physics\suppor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3276600" cy="2547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557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Resistance 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a series circuit the current passes through all the resistance.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current only has one place to flow.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total resistance in the circuit is the sum of the individual resistances.  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R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= R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+ R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+ R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dirty="0">
                <a:solidFill>
                  <a:schemeClr val="bg1"/>
                </a:solidFill>
                <a:latin typeface="Times New Roman"/>
              </a:rPr>
              <a:t>…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3" descr="H:\My Pictures\Physics\circuit_serie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29150" y="2558891"/>
            <a:ext cx="3656013" cy="2922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0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76400"/>
            <a:ext cx="7429499" cy="3541714"/>
          </a:xfrm>
        </p:spPr>
        <p:txBody>
          <a:bodyPr>
            <a:normAutofit/>
          </a:bodyPr>
          <a:lstStyle/>
          <a:p>
            <a:r>
              <a:rPr lang="en-US" sz="2000" dirty="0"/>
              <a:t>Three resistors with resistance of 12, 8, and 24 ohms are in a series circuit with a 12 V battery.  (A) What is the total resistance of the resistors? (B) How much current can move through the circuit? (C) What is the current through each resistor? </a:t>
            </a:r>
          </a:p>
        </p:txBody>
      </p:sp>
    </p:spTree>
    <p:extLst>
      <p:ext uri="{BB962C8B-B14F-4D97-AF65-F5344CB8AC3E}">
        <p14:creationId xmlns:p14="http://schemas.microsoft.com/office/powerpoint/2010/main" val="3208598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2426"/>
            <a:ext cx="7429499" cy="14785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Resistance and Voltage in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303" y="1874042"/>
            <a:ext cx="3658792" cy="35417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In a parallel circuit the voltage across each resistance is the same, but the current through each resistance may vary.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current travels the path of least resistance.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following equation is used to calculate the equivalent parallel resistance.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1/</a:t>
            </a:r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baseline="-25000" dirty="0" err="1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= 1/R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+ 1/R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+ 1/R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dirty="0">
                <a:solidFill>
                  <a:schemeClr val="bg1"/>
                </a:solidFill>
                <a:latin typeface="Times New Roman"/>
              </a:rPr>
              <a:t>…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total resistance in a parallel circuit is always less than the smallest parallel resistance. </a:t>
            </a:r>
          </a:p>
          <a:p>
            <a:endParaRPr lang="en-US" dirty="0"/>
          </a:p>
        </p:txBody>
      </p:sp>
      <p:pic>
        <p:nvPicPr>
          <p:cNvPr id="5" name="Content Placeholder 4" descr="H:\My Pictures\Physics\circuit_parallel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3545" y="827980"/>
            <a:ext cx="3181350" cy="2790825"/>
          </a:xfrm>
          <a:prstGeom prst="rect">
            <a:avLst/>
          </a:prstGeom>
          <a:noFill/>
        </p:spPr>
      </p:pic>
      <p:pic>
        <p:nvPicPr>
          <p:cNvPr id="4098" name="Picture 2" descr="Image result for resistance toll booth\">
            <a:extLst>
              <a:ext uri="{FF2B5EF4-FFF2-40B4-BE49-F238E27FC236}">
                <a16:creationId xmlns:a16="http://schemas.microsoft.com/office/drawing/2014/main" id="{F0F060ED-446C-4C34-B6B2-A2EE1891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45" y="3644899"/>
            <a:ext cx="39147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74612" y="-56745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Static Electricity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Atoms can gain or lose ________________and become charged because the number of protons no longer equals the number of electrons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number of ______________ must remain constant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Adding electrons gives rise to a ________ charge.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_________________ electrons give rise to a positive charge.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These processes create electrostatic charge which is often referred to as ____________  electricity.</a:t>
            </a:r>
          </a:p>
        </p:txBody>
      </p:sp>
      <p:pic>
        <p:nvPicPr>
          <p:cNvPr id="2050" name="Picture 2" descr="Image result for ionize">
            <a:extLst>
              <a:ext uri="{FF2B5EF4-FFF2-40B4-BE49-F238E27FC236}">
                <a16:creationId xmlns:a16="http://schemas.microsoft.com/office/drawing/2014/main" id="{E0E9EB13-D130-4D02-9D62-278158E2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64" y="4950282"/>
            <a:ext cx="3352800" cy="15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92" y="1676400"/>
            <a:ext cx="7429499" cy="3541714"/>
          </a:xfrm>
        </p:spPr>
        <p:txBody>
          <a:bodyPr/>
          <a:lstStyle/>
          <a:p>
            <a:r>
              <a:rPr lang="en-US" sz="2000" dirty="0"/>
              <a:t>Three resistors with resistance of 12, 8, and 24 ohms are now connected in parallel with a 12 V battery.  (A) What is the combined resistance? (B) What is the current in the overall circuit? (C) What is the current through each resistor?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1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-325267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Charging an Object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7997825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Objects can become charged through several processes:</a:t>
            </a:r>
          </a:p>
          <a:p>
            <a:pPr eaLnBrk="1" hangingPunct="1"/>
            <a:r>
              <a:rPr lang="en-US" b="1" i="1" u="sng" dirty="0"/>
              <a:t>Friction</a:t>
            </a:r>
            <a:r>
              <a:rPr lang="en-US" dirty="0"/>
              <a:t> - ___________ two surfaces against each other, ex. Fur and plastic rod</a:t>
            </a:r>
          </a:p>
          <a:p>
            <a:pPr eaLnBrk="1" hangingPunct="1"/>
            <a:r>
              <a:rPr lang="en-US" b="1" i="1" u="sng" dirty="0"/>
              <a:t>Contact</a:t>
            </a:r>
            <a:r>
              <a:rPr lang="en-US" dirty="0"/>
              <a:t> - transferring charge by ________ a charged object against a neutral object.</a:t>
            </a:r>
          </a:p>
          <a:p>
            <a:pPr eaLnBrk="1" hangingPunct="1"/>
            <a:r>
              <a:rPr lang="en-US" b="1" i="1" u="sng" dirty="0"/>
              <a:t>Induction</a:t>
            </a:r>
            <a:r>
              <a:rPr lang="en-US" dirty="0"/>
              <a:t> - by placing a charged object next to a __________ object and allowing ____________ to flow to or from the object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623196-848F-402A-9835-A08B011A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68" y="4251042"/>
            <a:ext cx="4610100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893D-EF2E-4B59-9056-5BC12E93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88A0B-A76A-48E4-8126-891018A7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FC36F10-324A-4080-94EF-AC2EBF3F075A}"/>
              </a:ext>
            </a:extLst>
          </p:cNvPr>
          <p:cNvSpPr>
            <a:spLocks noGrp="1"/>
          </p:cNvSpPr>
          <p:nvPr/>
        </p:nvSpPr>
        <p:spPr bwMode="auto">
          <a:xfrm>
            <a:off x="1380993" y="262875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1C337-EB3D-4E76-A381-D27D2208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6857">
            <a:off x="2344606" y="2955778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6E1B0DE0-718B-4D2B-8214-B28FD29E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4864">
            <a:off x="917443" y="2242991"/>
            <a:ext cx="21193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paper scraps clip art">
            <a:extLst>
              <a:ext uri="{FF2B5EF4-FFF2-40B4-BE49-F238E27FC236}">
                <a16:creationId xmlns:a16="http://schemas.microsoft.com/office/drawing/2014/main" id="{E7F4DB03-949E-492A-8471-10C96E299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18" y="3941616"/>
            <a:ext cx="1069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paper scraps clip art">
            <a:extLst>
              <a:ext uri="{FF2B5EF4-FFF2-40B4-BE49-F238E27FC236}">
                <a16:creationId xmlns:a16="http://schemas.microsoft.com/office/drawing/2014/main" id="{57F5B61A-EC8C-433E-AA45-BFFA659E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06" y="2954191"/>
            <a:ext cx="11382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 result for paper scraps clip art">
            <a:extLst>
              <a:ext uri="{FF2B5EF4-FFF2-40B4-BE49-F238E27FC236}">
                <a16:creationId xmlns:a16="http://schemas.microsoft.com/office/drawing/2014/main" id="{4E8EA4A7-BED6-4646-B9CE-78D37AA0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56" y="3430441"/>
            <a:ext cx="10715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 result for paper scraps clip art">
            <a:extLst>
              <a:ext uri="{FF2B5EF4-FFF2-40B4-BE49-F238E27FC236}">
                <a16:creationId xmlns:a16="http://schemas.microsoft.com/office/drawing/2014/main" id="{10E701F0-9D06-4867-B427-E85BD988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93" y="4446441"/>
            <a:ext cx="107156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age result for paper scraps clip art">
            <a:extLst>
              <a:ext uri="{FF2B5EF4-FFF2-40B4-BE49-F238E27FC236}">
                <a16:creationId xmlns:a16="http://schemas.microsoft.com/office/drawing/2014/main" id="{A226855B-7AD8-4640-869A-3EA1E28D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18" y="3546328"/>
            <a:ext cx="10699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urved Connector 16">
            <a:extLst>
              <a:ext uri="{FF2B5EF4-FFF2-40B4-BE49-F238E27FC236}">
                <a16:creationId xmlns:a16="http://schemas.microsoft.com/office/drawing/2014/main" id="{C25161B0-F7C6-4B26-83DC-07C62598F24F}"/>
              </a:ext>
            </a:extLst>
          </p:cNvPr>
          <p:cNvCxnSpPr/>
          <p:nvPr/>
        </p:nvCxnSpPr>
        <p:spPr>
          <a:xfrm>
            <a:off x="2600193" y="2292203"/>
            <a:ext cx="1295400" cy="41275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CE3CEA4-3A91-415A-BDEC-AE7E04617A03}"/>
              </a:ext>
            </a:extLst>
          </p:cNvPr>
          <p:cNvSpPr/>
          <p:nvPr/>
        </p:nvSpPr>
        <p:spPr>
          <a:xfrm>
            <a:off x="3006802" y="1805134"/>
            <a:ext cx="214276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Charge transfer</a:t>
            </a:r>
          </a:p>
        </p:txBody>
      </p:sp>
      <p:sp>
        <p:nvSpPr>
          <p:cNvPr id="36" name="Left Arrow 22">
            <a:extLst>
              <a:ext uri="{FF2B5EF4-FFF2-40B4-BE49-F238E27FC236}">
                <a16:creationId xmlns:a16="http://schemas.microsoft.com/office/drawing/2014/main" id="{856D4AD6-0B86-44B7-B1C4-5152A5AA4A13}"/>
              </a:ext>
            </a:extLst>
          </p:cNvPr>
          <p:cNvSpPr/>
          <p:nvPr/>
        </p:nvSpPr>
        <p:spPr>
          <a:xfrm>
            <a:off x="4517517" y="3639991"/>
            <a:ext cx="685800" cy="4826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FB28B2-1AE3-4930-80D6-9EFE6B3C5939}"/>
              </a:ext>
            </a:extLst>
          </p:cNvPr>
          <p:cNvSpPr/>
          <p:nvPr/>
        </p:nvSpPr>
        <p:spPr>
          <a:xfrm>
            <a:off x="4445112" y="3374000"/>
            <a:ext cx="122841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attraction</a:t>
            </a:r>
          </a:p>
        </p:txBody>
      </p:sp>
      <p:sp>
        <p:nvSpPr>
          <p:cNvPr id="38" name="Right Arrow 24">
            <a:extLst>
              <a:ext uri="{FF2B5EF4-FFF2-40B4-BE49-F238E27FC236}">
                <a16:creationId xmlns:a16="http://schemas.microsoft.com/office/drawing/2014/main" id="{A4ABDFB6-1070-4B46-9FBC-BFA02E5A0DBF}"/>
              </a:ext>
            </a:extLst>
          </p:cNvPr>
          <p:cNvSpPr/>
          <p:nvPr/>
        </p:nvSpPr>
        <p:spPr>
          <a:xfrm>
            <a:off x="7214680" y="4147991"/>
            <a:ext cx="900112" cy="1254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CFD14-D98C-451E-A27F-800BF110C2FD}"/>
              </a:ext>
            </a:extLst>
          </p:cNvPr>
          <p:cNvSpPr/>
          <p:nvPr/>
        </p:nvSpPr>
        <p:spPr>
          <a:xfrm>
            <a:off x="7072701" y="4228064"/>
            <a:ext cx="118205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repulsion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0F54D2-B6FB-47FC-8C1B-22025F9C1184}"/>
              </a:ext>
            </a:extLst>
          </p:cNvPr>
          <p:cNvSpPr/>
          <p:nvPr/>
        </p:nvSpPr>
        <p:spPr>
          <a:xfrm>
            <a:off x="5573479" y="2575935"/>
            <a:ext cx="225202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Induced charges</a:t>
            </a:r>
          </a:p>
        </p:txBody>
      </p:sp>
    </p:spTree>
    <p:extLst>
      <p:ext uri="{BB962C8B-B14F-4D97-AF65-F5344CB8AC3E}">
        <p14:creationId xmlns:p14="http://schemas.microsoft.com/office/powerpoint/2010/main" val="20094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Electrical Charge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Unit is the ________________________ (C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Symbol in equations =&gt; 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q = n x e = (# electrons) x (electron’s charge)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 = 1.6 x 10</a:t>
            </a:r>
            <a:r>
              <a:rPr lang="en-US" sz="2800" baseline="30000" dirty="0"/>
              <a:t>-19</a:t>
            </a:r>
            <a:r>
              <a:rPr lang="en-US" sz="2800" dirty="0"/>
              <a:t> C/electron 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 = _________________________ charge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Electrostatic Force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495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b="1" i="1" u="sng" dirty="0"/>
              <a:t>Law of Charges </a:t>
            </a:r>
            <a:r>
              <a:rPr lang="en-US" sz="2800" dirty="0"/>
              <a:t>- similar charges _________ and opposite charges ___________.</a:t>
            </a:r>
          </a:p>
          <a:p>
            <a:pPr eaLnBrk="1" hangingPunct="1"/>
            <a:r>
              <a:rPr lang="en-US" sz="2800" dirty="0"/>
              <a:t>Coulomb’s Law describes it mathematically</a:t>
            </a:r>
          </a:p>
          <a:p>
            <a:pPr eaLnBrk="1" hangingPunct="1"/>
            <a:r>
              <a:rPr lang="en-US" sz="2800" dirty="0"/>
              <a:t>Force is __________ proportional to the ______________ of the charges</a:t>
            </a:r>
          </a:p>
          <a:p>
            <a:pPr eaLnBrk="1" hangingPunct="1"/>
            <a:r>
              <a:rPr lang="en-US" sz="2800" dirty="0"/>
              <a:t>Force is inversely related to the _____________________ </a:t>
            </a:r>
          </a:p>
          <a:p>
            <a:pPr eaLnBrk="1" hangingPunct="1"/>
            <a:r>
              <a:rPr lang="en-US" dirty="0"/>
              <a:t>Given by the equation:</a:t>
            </a:r>
          </a:p>
          <a:p>
            <a:pPr eaLnBrk="1" hangingPunct="1"/>
            <a:r>
              <a:rPr lang="en-US" dirty="0"/>
              <a:t>F = k q</a:t>
            </a:r>
            <a:r>
              <a:rPr lang="en-US" baseline="-25000" dirty="0"/>
              <a:t>1</a:t>
            </a:r>
            <a:r>
              <a:rPr lang="en-US" dirty="0"/>
              <a:t>q</a:t>
            </a:r>
            <a:r>
              <a:rPr lang="en-US" baseline="-25000" dirty="0"/>
              <a:t>2</a:t>
            </a:r>
            <a:br>
              <a:rPr lang="en-US" baseline="-25000" dirty="0"/>
            </a:br>
            <a:r>
              <a:rPr lang="en-US" baseline="-25000" dirty="0"/>
              <a:t>	</a:t>
            </a:r>
            <a:r>
              <a:rPr lang="en-US" dirty="0"/>
              <a:t> r</a:t>
            </a:r>
            <a:r>
              <a:rPr lang="en-US" baseline="30000" dirty="0"/>
              <a:t>2</a:t>
            </a:r>
            <a:endParaRPr lang="en-US" dirty="0"/>
          </a:p>
          <a:p>
            <a:pPr lvl="1" eaLnBrk="1" hangingPunct="1"/>
            <a:r>
              <a:rPr lang="en-US" dirty="0"/>
              <a:t>Where k = 9.00 x 10</a:t>
            </a:r>
            <a:r>
              <a:rPr lang="en-US" baseline="30000" dirty="0"/>
              <a:t>9</a:t>
            </a:r>
            <a:r>
              <a:rPr lang="en-US" dirty="0"/>
              <a:t> N*m</a:t>
            </a:r>
            <a:r>
              <a:rPr lang="en-US" baseline="30000" dirty="0"/>
              <a:t>2</a:t>
            </a:r>
            <a:r>
              <a:rPr lang="en-US" dirty="0"/>
              <a:t>/C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Known as Coulomb’s constant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19200" y="4800600"/>
            <a:ext cx="8382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3C1-C7A8-4324-80BB-9CF9643F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Static Discharge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CCF99-06D1-475C-97E6-A40F41DF79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21265" y="1618423"/>
            <a:ext cx="77724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/>
              <a:t>    </a:t>
            </a:r>
            <a:r>
              <a:rPr lang="en-US" altLang="en-US" sz="3600" b="1" dirty="0"/>
              <a:t>stored charge in a surface is transferred quickly to another  charged body</a:t>
            </a:r>
          </a:p>
          <a:p>
            <a:pPr eaLnBrk="1" hangingPunct="1">
              <a:buFontTx/>
              <a:buNone/>
            </a:pPr>
            <a:endParaRPr lang="en-US" altLang="en-US" sz="3600" b="1" dirty="0"/>
          </a:p>
          <a:p>
            <a:pPr eaLnBrk="1" hangingPunct="1">
              <a:buFontTx/>
              <a:buNone/>
            </a:pPr>
            <a:r>
              <a:rPr lang="en-US" altLang="en-US" sz="3600" b="1" dirty="0"/>
              <a:t>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F5202-B5EE-4A63-BA58-FDBAC0EB9EB4}"/>
              </a:ext>
            </a:extLst>
          </p:cNvPr>
          <p:cNvSpPr/>
          <p:nvPr/>
        </p:nvSpPr>
        <p:spPr>
          <a:xfrm>
            <a:off x="2971800" y="3276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https://phet.colorado.edu/sims/html/john-travoltage/latest/john-travoltage_en.html</a:t>
            </a:r>
            <a:endParaRPr lang="en-US" dirty="0"/>
          </a:p>
        </p:txBody>
      </p:sp>
      <p:pic>
        <p:nvPicPr>
          <p:cNvPr id="3074" name="Picture 2" descr="Image result for static discharge">
            <a:extLst>
              <a:ext uri="{FF2B5EF4-FFF2-40B4-BE49-F238E27FC236}">
                <a16:creationId xmlns:a16="http://schemas.microsoft.com/office/drawing/2014/main" id="{F91B4A71-91B5-4E16-8CD6-05D967A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09" y="4038600"/>
            <a:ext cx="36576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4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64E9-DCA5-453D-8D00-44B0E613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9375A-C598-461D-9C39-8EB80DC0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scription of lightning discharge processes">
            <a:extLst>
              <a:ext uri="{FF2B5EF4-FFF2-40B4-BE49-F238E27FC236}">
                <a16:creationId xmlns:a16="http://schemas.microsoft.com/office/drawing/2014/main" id="{FA494065-0D9E-4E0F-B5EC-B46BB28F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968"/>
            <a:ext cx="105156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470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187</TotalTime>
  <Words>1213</Words>
  <Application>Microsoft Office PowerPoint</Application>
  <PresentationFormat>On-screen Show (4:3)</PresentationFormat>
  <Paragraphs>133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Minion-Bold</vt:lpstr>
      <vt:lpstr>Minion-Regular</vt:lpstr>
      <vt:lpstr>Symbol</vt:lpstr>
      <vt:lpstr>Times New Roman</vt:lpstr>
      <vt:lpstr>Trebuchet MS</vt:lpstr>
      <vt:lpstr>Tw Cen MT</vt:lpstr>
      <vt:lpstr>Wingdings</vt:lpstr>
      <vt:lpstr>Circuit</vt:lpstr>
      <vt:lpstr>Unit 7 - Electricity</vt:lpstr>
      <vt:lpstr>Electron Theory of Charge</vt:lpstr>
      <vt:lpstr>Static Electricity</vt:lpstr>
      <vt:lpstr>Charging an Object</vt:lpstr>
      <vt:lpstr>PowerPoint Presentation</vt:lpstr>
      <vt:lpstr>Electrical Charge</vt:lpstr>
      <vt:lpstr>Electrostatic Force</vt:lpstr>
      <vt:lpstr>Static Discharge</vt:lpstr>
      <vt:lpstr>PowerPoint Presentation</vt:lpstr>
      <vt:lpstr>Electric Field</vt:lpstr>
      <vt:lpstr>Electric Potential</vt:lpstr>
      <vt:lpstr>Potential Difference</vt:lpstr>
      <vt:lpstr>Electrical Resistance</vt:lpstr>
      <vt:lpstr>Electrical Current</vt:lpstr>
      <vt:lpstr>Nature of Current</vt:lpstr>
      <vt:lpstr>Current in a circuit</vt:lpstr>
      <vt:lpstr>Ohm’s Law</vt:lpstr>
      <vt:lpstr>Ohm’s Law</vt:lpstr>
      <vt:lpstr>Examples </vt:lpstr>
      <vt:lpstr>Components of a Circuit</vt:lpstr>
      <vt:lpstr>Two Types of Circuits</vt:lpstr>
      <vt:lpstr>1. Draw a circuit with 3 bulbs in series with a two cell battery and a closed switch. </vt:lpstr>
      <vt:lpstr>PowerPoint Presentation</vt:lpstr>
      <vt:lpstr>PowerPoint Presentation</vt:lpstr>
      <vt:lpstr>PowerPoint Presentation</vt:lpstr>
      <vt:lpstr>Series Circuits </vt:lpstr>
      <vt:lpstr>Resistance in Series</vt:lpstr>
      <vt:lpstr>Example</vt:lpstr>
      <vt:lpstr>Resistance and Voltage in Parallel</vt:lpstr>
      <vt:lpstr>Example </vt:lpstr>
    </vt:vector>
  </TitlesOfParts>
  <Company>Shaker Heights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6 - Electricity</dc:title>
  <dc:creator>schmidt_j</dc:creator>
  <cp:lastModifiedBy>Juliet Perry</cp:lastModifiedBy>
  <cp:revision>22</cp:revision>
  <dcterms:created xsi:type="dcterms:W3CDTF">2013-12-10T15:42:27Z</dcterms:created>
  <dcterms:modified xsi:type="dcterms:W3CDTF">2017-12-16T22:29:03Z</dcterms:modified>
</cp:coreProperties>
</file>