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81" r:id="rId6"/>
    <p:sldId id="262" r:id="rId7"/>
    <p:sldId id="263" r:id="rId8"/>
    <p:sldId id="282" r:id="rId9"/>
    <p:sldId id="283" r:id="rId10"/>
    <p:sldId id="264" r:id="rId11"/>
    <p:sldId id="277" r:id="rId12"/>
    <p:sldId id="278" r:id="rId13"/>
    <p:sldId id="279" r:id="rId14"/>
    <p:sldId id="285" r:id="rId15"/>
    <p:sldId id="265" r:id="rId16"/>
    <p:sldId id="286" r:id="rId17"/>
    <p:sldId id="284" r:id="rId18"/>
    <p:sldId id="266" r:id="rId19"/>
    <p:sldId id="267" r:id="rId20"/>
    <p:sldId id="269" r:id="rId21"/>
    <p:sldId id="271" r:id="rId22"/>
    <p:sldId id="287" r:id="rId23"/>
    <p:sldId id="288" r:id="rId24"/>
    <p:sldId id="289" r:id="rId25"/>
    <p:sldId id="290" r:id="rId26"/>
    <p:sldId id="272" r:id="rId27"/>
    <p:sldId id="273" r:id="rId28"/>
    <p:sldId id="274" r:id="rId29"/>
    <p:sldId id="275" r:id="rId30"/>
    <p:sldId id="27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461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E5FA8-C0D3-4F3E-9FFB-6EDD47A66EAF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53978-72E7-4AB4-9D5E-AFB2929D8C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02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3D45CD-5118-4A98-961E-DED16ACB9823}" type="slidenum">
              <a:rPr lang="en-US" smtClean="0">
                <a:latin typeface="Times New Roman" pitchFamily="18" charset="0"/>
              </a:rPr>
              <a:pPr/>
              <a:t>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7EF95CA-5E29-476B-8A27-B6AE0353A45E}" type="slidenum">
              <a:rPr kumimoji="0" lang="en-US" altLang="en-US" sz="1200" smtClean="0"/>
              <a:pPr/>
              <a:t>13</a:t>
            </a:fld>
            <a:endParaRPr kumimoji="0"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BD0749-B09B-4542-89A9-95345A32C077}" type="slidenum">
              <a:rPr lang="en-US" smtClean="0">
                <a:latin typeface="Times New Roman" pitchFamily="18" charset="0"/>
              </a:rPr>
              <a:pPr/>
              <a:t>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9E2B0E-D3F9-4A91-A1FD-3B02DB1ECDC7}" type="slidenum">
              <a:rPr lang="en-US" smtClean="0">
                <a:latin typeface="Times New Roman" pitchFamily="18" charset="0"/>
              </a:rPr>
              <a:pPr/>
              <a:t>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509E5D-59F8-4510-A310-987907B02697}" type="slidenum">
              <a:rPr lang="en-US" smtClean="0">
                <a:latin typeface="Times New Roman" pitchFamily="18" charset="0"/>
              </a:rPr>
              <a:pPr/>
              <a:t>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90EEA3-C00B-4BE4-95DC-9122DF6F27FC}" type="slidenum">
              <a:rPr lang="en-US" smtClean="0">
                <a:latin typeface="Times New Roman" pitchFamily="18" charset="0"/>
              </a:rPr>
              <a:pPr/>
              <a:t>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F66269-9A8A-458D-88BE-365B0FFFCDAB}" type="slidenum">
              <a:rPr lang="en-US" smtClean="0">
                <a:latin typeface="Times New Roman" pitchFamily="18" charset="0"/>
              </a:rPr>
              <a:pPr/>
              <a:t>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D72B43-B3B8-4A7F-BA9A-2A28FF231EAF}" type="slidenum">
              <a:rPr lang="en-US" smtClean="0">
                <a:latin typeface="Times New Roman" pitchFamily="18" charset="0"/>
              </a:rPr>
              <a:pPr/>
              <a:t>10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D6435D0-4746-4604-9575-25D58A6140F6}" type="slidenum">
              <a:rPr kumimoji="0" lang="en-US" altLang="en-US" sz="1200" smtClean="0"/>
              <a:pPr/>
              <a:t>11</a:t>
            </a:fld>
            <a:endParaRPr kumimoji="0"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7F8C86C-7E44-43E0-A0A2-E69B7FD8C966}" type="slidenum">
              <a:rPr kumimoji="0" lang="en-US" altLang="en-US" sz="1200" smtClean="0"/>
              <a:pPr/>
              <a:t>12</a:t>
            </a:fld>
            <a:endParaRPr kumimoji="0" lang="en-US" alt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030AAFEB-BC52-464F-B186-C83C04C7C621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B9A9BEA3-9186-4A6D-A81C-C42E91DA0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4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AFEB-BC52-464F-B186-C83C04C7C621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BEA3-9186-4A6D-A81C-C42E91DA0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4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AFEB-BC52-464F-B186-C83C04C7C621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BEA3-9186-4A6D-A81C-C42E91DA0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46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AFEB-BC52-464F-B186-C83C04C7C621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BEA3-9186-4A6D-A81C-C42E91DA02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2687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AFEB-BC52-464F-B186-C83C04C7C621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BEA3-9186-4A6D-A81C-C42E91DA0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98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AFEB-BC52-464F-B186-C83C04C7C621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BEA3-9186-4A6D-A81C-C42E91DA0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32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AFEB-BC52-464F-B186-C83C04C7C621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BEA3-9186-4A6D-A81C-C42E91DA0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25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AFEB-BC52-464F-B186-C83C04C7C621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BEA3-9186-4A6D-A81C-C42E91DA0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27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AFEB-BC52-464F-B186-C83C04C7C621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BEA3-9186-4A6D-A81C-C42E91DA0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0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030AAFEB-BC52-464F-B186-C83C04C7C621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B9A9BEA3-9186-4A6D-A81C-C42E91DA0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8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AFEB-BC52-464F-B186-C83C04C7C621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BEA3-9186-4A6D-A81C-C42E91DA0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AFEB-BC52-464F-B186-C83C04C7C621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BEA3-9186-4A6D-A81C-C42E91DA0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8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AFEB-BC52-464F-B186-C83C04C7C621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BEA3-9186-4A6D-A81C-C42E91DA0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AFEB-BC52-464F-B186-C83C04C7C621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BEA3-9186-4A6D-A81C-C42E91DA0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37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AFEB-BC52-464F-B186-C83C04C7C621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BEA3-9186-4A6D-A81C-C42E91DA0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8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AFEB-BC52-464F-B186-C83C04C7C621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BEA3-9186-4A6D-A81C-C42E91DA0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4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AFEB-BC52-464F-B186-C83C04C7C621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BEA3-9186-4A6D-A81C-C42E91DA0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05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AAFEB-BC52-464F-B186-C83C04C7C621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9BEA3-9186-4A6D-A81C-C42E91DA0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842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phet.colorado.edu/sims/html/ohms-law/latest/ohms-law_en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phet.colorado.edu/sims/html/john-travoltage/latest/john-travoltage_en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6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Unit 7 - Electricity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233FD9-0BAA-4FEF-982F-84A61BF23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667001"/>
            <a:ext cx="7428344" cy="1371599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basis of electricity is the Law of Charges and the movement of electrons.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80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Electric Field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7772400" cy="4495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dirty="0"/>
              <a:t>The space around an object that is influenced by the presence of its charge is known as ______________________.</a:t>
            </a:r>
          </a:p>
          <a:p>
            <a:pPr eaLnBrk="1" hangingPunct="1"/>
            <a:r>
              <a:rPr lang="en-US" sz="2800" dirty="0"/>
              <a:t>The greater the field strength is at a point in space, the _______________ the force.</a:t>
            </a:r>
          </a:p>
          <a:p>
            <a:pPr eaLnBrk="1" hangingPunct="1"/>
            <a:r>
              <a:rPr lang="en-US" sz="2800" dirty="0"/>
              <a:t>The electric field is how charges exert forces on other charges through a distance.</a:t>
            </a:r>
          </a:p>
          <a:p>
            <a:pPr eaLnBrk="1" hangingPunct="1"/>
            <a:r>
              <a:rPr lang="en-US" sz="2800" dirty="0"/>
              <a:t>The direction of any electric field is defined as the direction that a positive charge would feel a force at that point in space.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71600" y="19812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 electric field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5647" y="292861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stronger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4BB78C-160A-4E8E-9A03-3B4266F6D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5658812"/>
            <a:ext cx="2514957" cy="9705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-304800"/>
            <a:ext cx="7429499" cy="1478570"/>
          </a:xfrm>
        </p:spPr>
        <p:txBody>
          <a:bodyPr/>
          <a:lstStyle/>
          <a:p>
            <a:pPr eaLnBrk="1" hangingPunct="1">
              <a:defRPr/>
            </a:pPr>
            <a:r>
              <a:rPr lang="en-US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Electric Potential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7429499" cy="354171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Work must be done to move a charged object into a field of like charge or remove a charged object from a field of opposite charge.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Just like moving an object against gravity changes GPE, moving an object within an electrical field does the same thing.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In the same way one can change or generate electrical __________________.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The difference in electrical potential energy that arises is known as the _______________.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1E4A60-31E6-460E-B3F1-6745A03F6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151314"/>
            <a:ext cx="5372687" cy="22902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3CB590-47EE-46D8-A86D-7A3200A7A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687" y="1408114"/>
            <a:ext cx="2029238" cy="9723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893D3DF-7ECC-4DEE-8706-7FEC74B5B438}"/>
              </a:ext>
            </a:extLst>
          </p:cNvPr>
          <p:cNvSpPr/>
          <p:nvPr/>
        </p:nvSpPr>
        <p:spPr>
          <a:xfrm>
            <a:off x="2345777" y="2819400"/>
            <a:ext cx="2890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potential energy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B2A43A-B74A-4E43-A648-4E1012FC5F09}"/>
              </a:ext>
            </a:extLst>
          </p:cNvPr>
          <p:cNvSpPr/>
          <p:nvPr/>
        </p:nvSpPr>
        <p:spPr>
          <a:xfrm>
            <a:off x="3790948" y="3572719"/>
            <a:ext cx="2824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potential DIFFERENCE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uiExpand="1" build="p"/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-304800"/>
            <a:ext cx="7429499" cy="1478570"/>
          </a:xfrm>
        </p:spPr>
        <p:txBody>
          <a:bodyPr/>
          <a:lstStyle/>
          <a:p>
            <a:pPr eaLnBrk="1" hangingPunct="1">
              <a:defRPr/>
            </a:pPr>
            <a:r>
              <a:rPr lang="en-US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Potential Difference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idx="1"/>
          </p:nvPr>
        </p:nvSpPr>
        <p:spPr>
          <a:xfrm>
            <a:off x="304800" y="685800"/>
            <a:ext cx="8534400" cy="4114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800" b="1" i="1" u="sng" dirty="0"/>
              <a:t>Potential Difference </a:t>
            </a:r>
            <a:r>
              <a:rPr lang="en-US" altLang="en-US" sz="2800" dirty="0"/>
              <a:t>- between the charges can be visualized when you have to work to bring two like charges together.</a:t>
            </a:r>
          </a:p>
          <a:p>
            <a:pPr eaLnBrk="1" hangingPunct="1"/>
            <a:r>
              <a:rPr lang="en-US" altLang="en-US" sz="2800" dirty="0" err="1"/>
              <a:t>p.d</a:t>
            </a:r>
            <a:r>
              <a:rPr lang="en-US" altLang="en-US" sz="2800" dirty="0"/>
              <a:t>. = work to create potential / charge moved</a:t>
            </a:r>
          </a:p>
          <a:p>
            <a:pPr eaLnBrk="1" hangingPunct="1"/>
            <a:r>
              <a:rPr lang="en-US" altLang="en-US" sz="2800" dirty="0"/>
              <a:t>Unit is a volt or a joule (J) per coulomb (C ) </a:t>
            </a:r>
          </a:p>
          <a:p>
            <a:pPr eaLnBrk="1" hangingPunct="1"/>
            <a:r>
              <a:rPr lang="en-US" altLang="en-US" sz="2800" dirty="0" err="1"/>
              <a:t>p.d</a:t>
            </a:r>
            <a:r>
              <a:rPr lang="en-US" altLang="en-US" sz="2800" dirty="0"/>
              <a:t>. can be measured by the ___________to move the charge or the work that charge can do.</a:t>
            </a:r>
          </a:p>
          <a:p>
            <a:pPr eaLnBrk="1" hangingPunct="1"/>
            <a:r>
              <a:rPr lang="en-US" altLang="en-US" sz="2800" dirty="0"/>
              <a:t>12 volt battery does 12J of work for each coulomb of charge transferred from its terminals and vice versa.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151BC5-1325-4A33-906F-FE6CECAC1030}"/>
              </a:ext>
            </a:extLst>
          </p:cNvPr>
          <p:cNvSpPr/>
          <p:nvPr/>
        </p:nvSpPr>
        <p:spPr>
          <a:xfrm>
            <a:off x="4648200" y="2802519"/>
            <a:ext cx="1794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chemeClr val="bg1"/>
                </a:solidFill>
              </a:rPr>
              <a:t>work done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63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uiExpand="1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Electrical Resistance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In a conductor there are many collisions with the positive ions.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When these collisions occur the electrons lose energy.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This energy gained by the positive ions is expressed by an increase in ______________.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This results in a resistance to the flow of electrons.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This is called electrical resistance (R ).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Unit Ohm (Ω) symbol (R 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F8D4CB-1647-4B40-901C-B4C839895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28600"/>
            <a:ext cx="3067050" cy="17621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65321B6-D96E-4163-85C7-925A6F219662}"/>
              </a:ext>
            </a:extLst>
          </p:cNvPr>
          <p:cNvSpPr/>
          <p:nvPr/>
        </p:nvSpPr>
        <p:spPr>
          <a:xfrm>
            <a:off x="5381260" y="3886200"/>
            <a:ext cx="1949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chemeClr val="bg1"/>
                </a:solidFill>
              </a:rPr>
              <a:t>temperature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43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uiExpand="1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7EF56-F587-4DA1-9311-D3D4544FE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429499" cy="1478570"/>
          </a:xfrm>
        </p:spPr>
        <p:txBody>
          <a:bodyPr/>
          <a:lstStyle/>
          <a:p>
            <a:r>
              <a:rPr lang="en-US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Electrical Current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CDFB7B-B337-4802-B568-6D67668F8A9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85800" y="990600"/>
            <a:ext cx="7391400" cy="257916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2800" dirty="0">
                <a:ea typeface="Times New Roman" pitchFamily="18" charset="0"/>
                <a:cs typeface="Minion-Regular" charset="0"/>
              </a:rPr>
              <a:t>The continuous flow of electric charge is an </a:t>
            </a:r>
            <a:r>
              <a:rPr lang="en-US" sz="2800" b="1" dirty="0">
                <a:ea typeface="Times New Roman" pitchFamily="18" charset="0"/>
                <a:cs typeface="Minion-Bold" charset="0"/>
              </a:rPr>
              <a:t>electric current.</a:t>
            </a:r>
            <a:endParaRPr lang="en-US" sz="2800" dirty="0">
              <a:ea typeface="Times New Roman" pitchFamily="18" charset="0"/>
              <a:cs typeface="Minion-Regular" charset="0"/>
            </a:endParaRPr>
          </a:p>
          <a:p>
            <a:pPr lvl="1" eaLnBrk="1" hangingPunct="1">
              <a:buFontTx/>
              <a:buChar char="•"/>
            </a:pPr>
            <a:r>
              <a:rPr lang="en-US" sz="2400" dirty="0">
                <a:ea typeface="Times New Roman" pitchFamily="18" charset="0"/>
                <a:cs typeface="Minion-Regular" charset="0"/>
              </a:rPr>
              <a:t>Charge flows 1 direction in </a:t>
            </a:r>
            <a:r>
              <a:rPr lang="en-US" sz="2400" b="1" dirty="0">
                <a:ea typeface="Times New Roman" pitchFamily="18" charset="0"/>
                <a:cs typeface="Minion-Bold" charset="0"/>
              </a:rPr>
              <a:t>direct current </a:t>
            </a:r>
            <a:r>
              <a:rPr lang="en-US" sz="2400" dirty="0">
                <a:ea typeface="Times New Roman" pitchFamily="18" charset="0"/>
                <a:cs typeface="Minion-Regular" charset="0"/>
              </a:rPr>
              <a:t>(DC). Example: battery-operated devices </a:t>
            </a:r>
            <a:endParaRPr lang="en-US" sz="2400" b="1" dirty="0">
              <a:ea typeface="Times New Roman" pitchFamily="18" charset="0"/>
              <a:cs typeface="Minion-Bold" charset="0"/>
            </a:endParaRPr>
          </a:p>
          <a:p>
            <a:pPr lvl="1" eaLnBrk="1" hangingPunct="1">
              <a:buFontTx/>
              <a:buChar char="•"/>
            </a:pPr>
            <a:r>
              <a:rPr lang="en-US" sz="2400" b="1" dirty="0">
                <a:ea typeface="Times New Roman" pitchFamily="18" charset="0"/>
                <a:cs typeface="Minion-Bold" charset="0"/>
              </a:rPr>
              <a:t>Alternating current </a:t>
            </a:r>
            <a:r>
              <a:rPr lang="en-US" sz="2400" dirty="0">
                <a:ea typeface="Times New Roman" pitchFamily="18" charset="0"/>
                <a:cs typeface="Minion-Regular" charset="0"/>
              </a:rPr>
              <a:t>(AC) regularly reverses </a:t>
            </a:r>
            <a:br>
              <a:rPr lang="en-US" sz="2400" dirty="0">
                <a:ea typeface="Times New Roman" pitchFamily="18" charset="0"/>
                <a:cs typeface="Minion-Regular" charset="0"/>
              </a:rPr>
            </a:br>
            <a:r>
              <a:rPr lang="en-US" sz="2400" dirty="0">
                <a:ea typeface="Times New Roman" pitchFamily="18" charset="0"/>
                <a:cs typeface="Minion-Regular" charset="0"/>
              </a:rPr>
              <a:t>Example: home and school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9BA84C-E012-4E8A-AEDB-1FB6E4FC7D7E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723899" y="3538964"/>
            <a:ext cx="7391400" cy="233294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2800" dirty="0">
                <a:ea typeface="Times New Roman" pitchFamily="18" charset="0"/>
                <a:cs typeface="Minion-Regular" charset="0"/>
              </a:rPr>
              <a:t>The SI unit of electric current is the _________(A), or amp, which equals 1 ______________.</a:t>
            </a:r>
          </a:p>
          <a:p>
            <a:pPr marL="0" indent="0" eaLnBrk="1" hangingPunct="1">
              <a:buFontTx/>
              <a:buNone/>
            </a:pPr>
            <a:r>
              <a:rPr lang="en-US" sz="2800" dirty="0">
                <a:ea typeface="Times New Roman" pitchFamily="18" charset="0"/>
                <a:cs typeface="Minion-Regular" charset="0"/>
              </a:rPr>
              <a:t>Even though electrons flow in an electric current, scientists define current as the direction in which positive charges would flow.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D77FC5-EC22-4BA4-A9D5-FBA73D4EDFC1}"/>
              </a:ext>
            </a:extLst>
          </p:cNvPr>
          <p:cNvSpPr/>
          <p:nvPr/>
        </p:nvSpPr>
        <p:spPr>
          <a:xfrm>
            <a:off x="5943600" y="3538964"/>
            <a:ext cx="1300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a typeface="Times New Roman" pitchFamily="18" charset="0"/>
                <a:cs typeface="Minion-Regular" charset="0"/>
              </a:rPr>
              <a:t>ampere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62F6A8-A5AC-4315-BF0F-7780EC30E81C}"/>
              </a:ext>
            </a:extLst>
          </p:cNvPr>
          <p:cNvSpPr/>
          <p:nvPr/>
        </p:nvSpPr>
        <p:spPr>
          <a:xfrm>
            <a:off x="4114800" y="4012965"/>
            <a:ext cx="2618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a typeface="Times New Roman" pitchFamily="18" charset="0"/>
                <a:cs typeface="Minion-Regular" charset="0"/>
              </a:rPr>
              <a:t>coulomb per second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70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16" y="370074"/>
            <a:ext cx="7429499" cy="1478570"/>
          </a:xfrm>
        </p:spPr>
        <p:txBody>
          <a:bodyPr/>
          <a:lstStyle/>
          <a:p>
            <a:r>
              <a:rPr lang="en-US" dirty="0"/>
              <a:t>Nature of Current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battery-conventional-cur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447800"/>
            <a:ext cx="381000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9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152CF-2911-40A5-89BC-343A3C054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29264"/>
            <a:ext cx="7429499" cy="1478570"/>
          </a:xfrm>
        </p:spPr>
        <p:txBody>
          <a:bodyPr/>
          <a:lstStyle/>
          <a:p>
            <a:r>
              <a:rPr lang="en-US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Current in a circuit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F09F51-7D02-4912-AE17-C7E820FFC8E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85800" y="1139031"/>
            <a:ext cx="7391400" cy="1800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2800" dirty="0"/>
              <a:t>A complete path is required for charge to flow in a flashlight. Batteries must be placed so that charge can flow from negative to positive, passing through the bulb.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0B94A8C-F3B1-47A0-8F8E-363D3C83931A}"/>
              </a:ext>
            </a:extLst>
          </p:cNvPr>
          <p:cNvGrpSpPr/>
          <p:nvPr/>
        </p:nvGrpSpPr>
        <p:grpSpPr>
          <a:xfrm>
            <a:off x="1295400" y="3004344"/>
            <a:ext cx="7162800" cy="2714625"/>
            <a:chOff x="838200" y="3062288"/>
            <a:chExt cx="7162800" cy="2714625"/>
          </a:xfrm>
        </p:grpSpPr>
        <p:pic>
          <p:nvPicPr>
            <p:cNvPr id="6" name="Picture 5" descr="HSPS_Ch20s2-p604-FlshLght">
              <a:extLst>
                <a:ext uri="{FF2B5EF4-FFF2-40B4-BE49-F238E27FC236}">
                  <a16:creationId xmlns:a16="http://schemas.microsoft.com/office/drawing/2014/main" id="{72173CC2-2ED2-4FD2-B275-0DB0855EE6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3000" y="3373438"/>
              <a:ext cx="6858000" cy="234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F564E43-8305-4C53-8228-EAC098D12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3062288"/>
              <a:ext cx="16954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r>
                <a:rPr lang="en-US"/>
                <a:t>Flow of current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7B80DF8-BA39-4967-96E1-51A0CEDDD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3395663"/>
              <a:ext cx="20764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Negative terminals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782C202-1F5F-439A-97D3-47A5FAA4F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850" y="5410200"/>
              <a:ext cx="8445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r>
                <a:rPr lang="en-US"/>
                <a:t>Spring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B1EB218-50BE-4E65-A250-C85058525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5410200"/>
              <a:ext cx="19748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r>
                <a:rPr lang="en-US"/>
                <a:t>Positive terminals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A4759E9-5688-4CF6-8C8B-9A4CA2BB4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800" y="3062288"/>
              <a:ext cx="8572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r>
                <a:rPr lang="en-US"/>
                <a:t>Switch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1487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CA145-0A1D-4828-AF64-8632B224E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254911"/>
            <a:ext cx="7429499" cy="1478570"/>
          </a:xfrm>
        </p:spPr>
        <p:txBody>
          <a:bodyPr/>
          <a:lstStyle/>
          <a:p>
            <a:r>
              <a:rPr lang="en-US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Ohm’s Law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4267C7-CE9E-4BA7-AE2E-95D9FB370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792" y="723901"/>
            <a:ext cx="78105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800" b="1" i="1" dirty="0"/>
              <a:t>Increasing</a:t>
            </a:r>
            <a:r>
              <a:rPr lang="en-US" sz="2800" b="1" dirty="0"/>
              <a:t> the voltage </a:t>
            </a:r>
            <a:r>
              <a:rPr lang="en-US" sz="2800" b="1" i="1" dirty="0"/>
              <a:t>increases</a:t>
            </a:r>
            <a:r>
              <a:rPr lang="en-US" sz="2800" b="1" dirty="0"/>
              <a:t> the current. Keeping the same voltage and </a:t>
            </a:r>
            <a:r>
              <a:rPr lang="en-US" sz="2800" b="1" i="1" dirty="0"/>
              <a:t>increasing</a:t>
            </a:r>
            <a:r>
              <a:rPr lang="en-US" sz="2800" b="1" dirty="0"/>
              <a:t> the resistance </a:t>
            </a:r>
            <a:r>
              <a:rPr lang="en-US" sz="2800" b="1" i="1" dirty="0"/>
              <a:t>decreases</a:t>
            </a:r>
            <a:r>
              <a:rPr lang="en-US" sz="2800" b="1" dirty="0"/>
              <a:t> the current.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FA0D57-5E64-41CA-AB5F-BBA4E312E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055" y="3191528"/>
            <a:ext cx="4186237" cy="346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52AF22-9195-434A-982B-CB5CB0005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" y="4038600"/>
            <a:ext cx="4429155" cy="244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SPS_Ch20s2-p607-Eq1">
            <a:extLst>
              <a:ext uri="{FF2B5EF4-FFF2-40B4-BE49-F238E27FC236}">
                <a16:creationId xmlns:a16="http://schemas.microsoft.com/office/drawing/2014/main" id="{3ABA87A1-3BA9-4E47-8F96-708D3FC9A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634270"/>
            <a:ext cx="5408613" cy="1061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25292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Ohm’s Law</a:t>
            </a:r>
          </a:p>
        </p:txBody>
      </p:sp>
      <p:pic>
        <p:nvPicPr>
          <p:cNvPr id="5122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356843" y="2249488"/>
            <a:ext cx="4427140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8586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76200"/>
            <a:ext cx="7429499" cy="1478570"/>
          </a:xfrm>
        </p:spPr>
        <p:txBody>
          <a:bodyPr/>
          <a:lstStyle/>
          <a:p>
            <a:r>
              <a:rPr lang="en-US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Examples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429499" cy="354171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Find the resistance of a portable lantern that uses a 24V power supply and draws a current of 0.80 A. 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A 1.5 V battery is connected to a small light bulb with a resistance of 3.5 </a:t>
            </a:r>
            <a:r>
              <a:rPr lang="en-US" sz="2000" dirty="0">
                <a:sym typeface="Symbol" pitchFamily="18" charset="2"/>
              </a:rPr>
              <a:t>. What is the current of the bulb? 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5369C4-09C5-4ECC-90D4-8033EC23E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42389"/>
            <a:ext cx="5724640" cy="13778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81196A-F97D-438A-B98B-A5F8739ADE26}"/>
              </a:ext>
            </a:extLst>
          </p:cNvPr>
          <p:cNvSpPr/>
          <p:nvPr/>
        </p:nvSpPr>
        <p:spPr>
          <a:xfrm>
            <a:off x="1124190" y="1743664"/>
            <a:ext cx="2076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 = IR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E33EBA-C03E-453B-A7D5-A4280A3D6A1D}"/>
              </a:ext>
            </a:extLst>
          </p:cNvPr>
          <p:cNvSpPr/>
          <p:nvPr/>
        </p:nvSpPr>
        <p:spPr>
          <a:xfrm>
            <a:off x="994346" y="2438400"/>
            <a:ext cx="2335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 = V/I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1F18AF-58C4-4A91-84A1-22BB26F4672C}"/>
              </a:ext>
            </a:extLst>
          </p:cNvPr>
          <p:cNvSpPr/>
          <p:nvPr/>
        </p:nvSpPr>
        <p:spPr>
          <a:xfrm>
            <a:off x="3208506" y="2418945"/>
            <a:ext cx="4084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= 24V/0.80A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D4BBD1-7EB3-4DC7-82D3-0A2AE17FB521}"/>
              </a:ext>
            </a:extLst>
          </p:cNvPr>
          <p:cNvSpPr/>
          <p:nvPr/>
        </p:nvSpPr>
        <p:spPr>
          <a:xfrm>
            <a:off x="3234446" y="3176092"/>
            <a:ext cx="15905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= 30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C7550A-2B96-444F-86B3-4BE7B7ADAD88}"/>
              </a:ext>
            </a:extLst>
          </p:cNvPr>
          <p:cNvSpPr/>
          <p:nvPr/>
        </p:nvSpPr>
        <p:spPr>
          <a:xfrm>
            <a:off x="4663854" y="3363636"/>
            <a:ext cx="5854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l-GR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Ω</a:t>
            </a:r>
            <a:endParaRPr lang="en-US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2AC672-EE05-4A9A-B6B3-251C17FA6B80}"/>
              </a:ext>
            </a:extLst>
          </p:cNvPr>
          <p:cNvSpPr/>
          <p:nvPr/>
        </p:nvSpPr>
        <p:spPr>
          <a:xfrm>
            <a:off x="1116081" y="4608520"/>
            <a:ext cx="15953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 = IR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880907-4F2C-4DDF-B8B3-884E5EDA20F0}"/>
              </a:ext>
            </a:extLst>
          </p:cNvPr>
          <p:cNvSpPr/>
          <p:nvPr/>
        </p:nvSpPr>
        <p:spPr>
          <a:xfrm>
            <a:off x="1007399" y="5106566"/>
            <a:ext cx="17892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 = V/R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62475D-4A02-4066-AAE8-A298379776DA}"/>
              </a:ext>
            </a:extLst>
          </p:cNvPr>
          <p:cNvSpPr/>
          <p:nvPr/>
        </p:nvSpPr>
        <p:spPr>
          <a:xfrm>
            <a:off x="2721809" y="5128734"/>
            <a:ext cx="29963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= 1.5V/3.5</a:t>
            </a:r>
            <a:r>
              <a:rPr lang="el-GR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Ω</a:t>
            </a:r>
            <a:endParaRPr lang="en-US" sz="4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13D09D-DFF9-4CD3-A3AB-6AF6382F9886}"/>
              </a:ext>
            </a:extLst>
          </p:cNvPr>
          <p:cNvSpPr/>
          <p:nvPr/>
        </p:nvSpPr>
        <p:spPr>
          <a:xfrm>
            <a:off x="2721809" y="5835855"/>
            <a:ext cx="16514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= 0.43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D840CD-CC9C-4D94-83CB-8E6BA60E05E3}"/>
              </a:ext>
            </a:extLst>
          </p:cNvPr>
          <p:cNvSpPr/>
          <p:nvPr/>
        </p:nvSpPr>
        <p:spPr>
          <a:xfrm>
            <a:off x="4219975" y="5968648"/>
            <a:ext cx="437940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23201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02009" y="-59584"/>
            <a:ext cx="8080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Electron Theory of Charge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>
          <a:xfrm>
            <a:off x="402009" y="914400"/>
            <a:ext cx="8004175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Electric Charge can be ____________ or ______________</a:t>
            </a:r>
          </a:p>
          <a:p>
            <a:pPr eaLnBrk="1" hangingPunct="1"/>
            <a:r>
              <a:rPr lang="en-US" dirty="0"/>
              <a:t>An electron’s charge is _____________  and it is found in the electron cloud outside of the _____________</a:t>
            </a:r>
          </a:p>
          <a:p>
            <a:pPr eaLnBrk="1" hangingPunct="1"/>
            <a:r>
              <a:rPr lang="en-US" dirty="0"/>
              <a:t>A proton’s charge is ___________ and it is found in the _______________ </a:t>
            </a:r>
          </a:p>
          <a:p>
            <a:pPr eaLnBrk="1" hangingPunct="1"/>
            <a:r>
              <a:rPr lang="en-US" dirty="0"/>
              <a:t>A neutron’s charge is __________</a:t>
            </a:r>
          </a:p>
          <a:p>
            <a:pPr eaLnBrk="1" hangingPunct="1"/>
            <a:r>
              <a:rPr lang="en-US" dirty="0"/>
              <a:t>Atoms are neutral as protons and electrons are ___________ in number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02409" y="8249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positive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40809" y="81165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negative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94497" y="1384013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negative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16809" y="18555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nucleus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75396" y="2331547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positive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1609" y="28194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nucleus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97609" y="343011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neutral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26609" y="39624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equal</a:t>
            </a:r>
          </a:p>
        </p:txBody>
      </p:sp>
      <p:pic>
        <p:nvPicPr>
          <p:cNvPr id="1026" name="Picture 2" descr="Image result for atom labeled diagram">
            <a:extLst>
              <a:ext uri="{FF2B5EF4-FFF2-40B4-BE49-F238E27FC236}">
                <a16:creationId xmlns:a16="http://schemas.microsoft.com/office/drawing/2014/main" id="{7644E2BB-44EB-4230-841C-E9F9601D4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528683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Components of a Circuit</a:t>
            </a:r>
          </a:p>
        </p:txBody>
      </p:sp>
      <p:sp>
        <p:nvSpPr>
          <p:cNvPr id="399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09017" y="1524000"/>
            <a:ext cx="8305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Voltage (potential difference) – This is what gets charges moving in an circuit.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Voltage (V) is measured in volts (V) in the SI system.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Current – the rate of movement of charges through a conductor.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Current (I) is measured in amperes (A) in the SI system. 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Resistance – Internal friction that slows the movement of charges through a conductor.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Resistance (R) is measured in ohms (</a:t>
            </a:r>
            <a:r>
              <a:rPr lang="en-US" sz="2400" dirty="0">
                <a:sym typeface="Symbol" pitchFamily="18" charset="2"/>
              </a:rPr>
              <a:t>) in the SI system. 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068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 of Circuits</a:t>
            </a:r>
          </a:p>
        </p:txBody>
      </p:sp>
      <p:pic>
        <p:nvPicPr>
          <p:cNvPr id="4" name="Content Placeholder 3" descr="circui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676400"/>
            <a:ext cx="6781800" cy="4199813"/>
          </a:xfrm>
        </p:spPr>
      </p:pic>
    </p:spTree>
    <p:extLst>
      <p:ext uri="{BB962C8B-B14F-4D97-AF65-F5344CB8AC3E}">
        <p14:creationId xmlns:p14="http://schemas.microsoft.com/office/powerpoint/2010/main" val="1285471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359" y="1122294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1. Draw a circuit with 3 bulbs in series with a two cell battery and a closed switch.</a:t>
            </a:r>
            <a:br>
              <a:rPr lang="en-US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endParaRPr lang="en-US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452195" y="1295400"/>
            <a:ext cx="3352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Image result for 2 cell batt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19475" y="2422234"/>
            <a:ext cx="10477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5410200" y="685800"/>
            <a:ext cx="1447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7418" y="1295400"/>
            <a:ext cx="1219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AutoShape 4" descr="Image result for bulb symb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Image result for bulb symbo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382" y="3020505"/>
            <a:ext cx="1219200" cy="40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65988" y="3646736"/>
            <a:ext cx="1219200" cy="40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77533" y="4865937"/>
            <a:ext cx="1219200" cy="40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Image result for closed switch symb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84939" y="5562600"/>
            <a:ext cx="1733261" cy="61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062455" y="6172477"/>
            <a:ext cx="38068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What’s wrong with this?</a:t>
            </a:r>
          </a:p>
        </p:txBody>
      </p:sp>
      <p:pic>
        <p:nvPicPr>
          <p:cNvPr id="1036" name="Picture 12" descr="Image result for closed switch symbo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559" y="5375057"/>
            <a:ext cx="1798023" cy="55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 flipH="1" flipV="1">
            <a:off x="2888779" y="5688443"/>
            <a:ext cx="1296159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2918797" y="3241383"/>
            <a:ext cx="1" cy="24505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918797" y="3247413"/>
            <a:ext cx="53339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779101" y="1905000"/>
            <a:ext cx="269019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AutoShape 14" descr="Image result for checkmar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16" descr="Image result for checkmar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18" descr="Image result for checkmark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20" descr="Image result for checkmark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6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Image result for motor symbol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37129" y="3632555"/>
            <a:ext cx="1516941" cy="81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motor symbol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45790" y="4775555"/>
            <a:ext cx="1516941" cy="81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655" y="5004632"/>
            <a:ext cx="1219200" cy="40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4435763"/>
            <a:ext cx="1219200" cy="40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2. Draw a circuit with 3 bulbs in parallel, two motors in series, a two cell battery and a closed switch.</a:t>
            </a:r>
            <a:b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endParaRPr lang="en-US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6629400" y="1454020"/>
            <a:ext cx="192231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2" descr="Image result for 2 cell batte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48075" y="1781175"/>
            <a:ext cx="10477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556451" y="762000"/>
            <a:ext cx="1447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8600" y="1447800"/>
            <a:ext cx="1447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810000"/>
            <a:ext cx="1219200" cy="40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4876800" y="2581716"/>
            <a:ext cx="0" cy="9996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40382" y="3613726"/>
            <a:ext cx="116031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19600" y="3613726"/>
            <a:ext cx="0" cy="19488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579918" y="3613726"/>
            <a:ext cx="20782" cy="19488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19600" y="5562600"/>
            <a:ext cx="116031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020541" y="5525509"/>
            <a:ext cx="8661" cy="4319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895600" y="5940062"/>
            <a:ext cx="2108489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895600" y="5508118"/>
            <a:ext cx="8661" cy="4319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026127" y="1447800"/>
            <a:ext cx="2133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556451" y="1447800"/>
            <a:ext cx="1295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904261" y="4377822"/>
            <a:ext cx="8661" cy="4319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1" name="Picture 12" descr="Image result for closed switch symbo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50327" y="2974590"/>
            <a:ext cx="1135473" cy="34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Straight Connector 41"/>
          <p:cNvCxnSpPr/>
          <p:nvPr/>
        </p:nvCxnSpPr>
        <p:spPr>
          <a:xfrm>
            <a:off x="2881118" y="2583958"/>
            <a:ext cx="624082" cy="163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313836" y="2076449"/>
            <a:ext cx="244522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77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3" y="76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3. Draw a circuit with 2 resistors, a one cell battery, and an open switch.</a:t>
            </a:r>
            <a:b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endParaRPr lang="en-US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571673" y="640702"/>
            <a:ext cx="1676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82503" y="1447800"/>
            <a:ext cx="1676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33600"/>
            <a:ext cx="1600200" cy="106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724400" y="640702"/>
            <a:ext cx="1676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76" name="Picture 4" descr="Image result for resistor symb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02520"/>
            <a:ext cx="1824037" cy="93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14824" y="3341421"/>
            <a:ext cx="1733550" cy="38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14823" y="4940954"/>
            <a:ext cx="1733550" cy="38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3505200" y="6000751"/>
            <a:ext cx="1654627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81400" y="4572000"/>
            <a:ext cx="0" cy="14205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Picture 10" descr="Image result for closed switch symbo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89891" y="3529910"/>
            <a:ext cx="1733261" cy="61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>
            <a:stCxn id="3074" idx="1"/>
          </p:cNvCxnSpPr>
          <p:nvPr/>
        </p:nvCxnSpPr>
        <p:spPr>
          <a:xfrm flipH="1">
            <a:off x="3570514" y="2667667"/>
            <a:ext cx="10886" cy="53406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814144" y="6172754"/>
            <a:ext cx="61414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Would current be flowing in this circuit?</a:t>
            </a:r>
          </a:p>
        </p:txBody>
      </p:sp>
    </p:spTree>
    <p:extLst>
      <p:ext uri="{BB962C8B-B14F-4D97-AF65-F5344CB8AC3E}">
        <p14:creationId xmlns:p14="http://schemas.microsoft.com/office/powerpoint/2010/main" val="158157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991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4. Draw a circuit with 3 bulbs in parallel, one buzzer (not in parallel), and a two cell battery.</a:t>
            </a:r>
          </a:p>
          <a:p>
            <a:endParaRPr lang="en-US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0" y="1372225"/>
            <a:ext cx="1676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2400" y="2036400"/>
            <a:ext cx="1676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2" descr="Image result for 2 cell batt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35211" y="1741125"/>
            <a:ext cx="10477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761334" y="762000"/>
            <a:ext cx="32956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841" y="4951436"/>
            <a:ext cx="1219200" cy="40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86" y="4382567"/>
            <a:ext cx="1219200" cy="40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86" y="3756804"/>
            <a:ext cx="1219200" cy="40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5382986" y="2528520"/>
            <a:ext cx="0" cy="9996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46568" y="3560530"/>
            <a:ext cx="116031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925786" y="3560530"/>
            <a:ext cx="0" cy="19488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086104" y="3560530"/>
            <a:ext cx="20782" cy="19488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25786" y="5509404"/>
            <a:ext cx="116031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526727" y="5472313"/>
            <a:ext cx="8661" cy="4319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52400" y="1403327"/>
            <a:ext cx="1828800" cy="1088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098" name="Picture 2" descr="Image result for buzzer symb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67000" y="4438540"/>
            <a:ext cx="705043" cy="70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3222171" y="5904257"/>
            <a:ext cx="2334988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200400" y="4951436"/>
            <a:ext cx="21771" cy="9528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3222171" y="3560530"/>
            <a:ext cx="1" cy="10811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222171" y="2560276"/>
            <a:ext cx="0" cy="10002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200400" y="2560275"/>
            <a:ext cx="838200" cy="189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21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Series Circuits </a:t>
            </a:r>
          </a:p>
        </p:txBody>
      </p:sp>
      <p:sp>
        <p:nvSpPr>
          <p:cNvPr id="358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Series circuits have a single path for the current to flow.  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35844" name="Picture 4" descr="H:\My Pictures\Physics\suppor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200400"/>
            <a:ext cx="3276600" cy="25479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9557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Resistance in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 a series circuit the current passes through all the resistance. 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 current only has one place to flow.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 total resistance in the circuit is the sum of the individual resistances.  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	R</a:t>
            </a:r>
            <a:r>
              <a:rPr lang="en-US" baseline="-25000" dirty="0">
                <a:solidFill>
                  <a:schemeClr val="bg1"/>
                </a:solidFill>
              </a:rPr>
              <a:t>s</a:t>
            </a:r>
            <a:r>
              <a:rPr lang="en-US" dirty="0">
                <a:solidFill>
                  <a:schemeClr val="bg1"/>
                </a:solidFill>
              </a:rPr>
              <a:t> = R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 + R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+ R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 + </a:t>
            </a:r>
            <a:r>
              <a:rPr lang="en-US" dirty="0">
                <a:solidFill>
                  <a:schemeClr val="bg1"/>
                </a:solidFill>
                <a:latin typeface="Times New Roman"/>
              </a:rPr>
              <a:t>…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7" name="Picture 3" descr="H:\My Pictures\Physics\circuit_series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29150" y="2558891"/>
            <a:ext cx="3656013" cy="29229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109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676400"/>
            <a:ext cx="7429499" cy="3541714"/>
          </a:xfrm>
        </p:spPr>
        <p:txBody>
          <a:bodyPr>
            <a:normAutofit/>
          </a:bodyPr>
          <a:lstStyle/>
          <a:p>
            <a:r>
              <a:rPr lang="en-US" sz="2000" dirty="0"/>
              <a:t>Three resistors with resistance of 12, 8, and 24 ohms are in a series circuit with a 12 V battery.  (A) What is the total resistance of the resistors? (B) How much current can move through the circuit? (C) What is the current through each resistor?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0B977C-A0AD-4A8E-92CC-65F56C9725DA}"/>
              </a:ext>
            </a:extLst>
          </p:cNvPr>
          <p:cNvSpPr/>
          <p:nvPr/>
        </p:nvSpPr>
        <p:spPr>
          <a:xfrm>
            <a:off x="985162" y="3207685"/>
            <a:ext cx="5587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</a:t>
            </a:r>
            <a:r>
              <a:rPr lang="en-US" sz="5400" b="1" cap="none" spc="50" baseline="-2500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total</a:t>
            </a:r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= 12+8+24=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68BD7F-3DCB-4893-9D4E-5CA843BEBA8C}"/>
              </a:ext>
            </a:extLst>
          </p:cNvPr>
          <p:cNvSpPr/>
          <p:nvPr/>
        </p:nvSpPr>
        <p:spPr>
          <a:xfrm>
            <a:off x="6400800" y="3346184"/>
            <a:ext cx="11432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44</a:t>
            </a:r>
            <a:r>
              <a:rPr lang="el-GR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Ω</a:t>
            </a:r>
            <a:endParaRPr lang="en-US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6A9DB2-FCC0-4FC9-AD94-F64C1AFF0856}"/>
              </a:ext>
            </a:extLst>
          </p:cNvPr>
          <p:cNvSpPr/>
          <p:nvPr/>
        </p:nvSpPr>
        <p:spPr>
          <a:xfrm>
            <a:off x="1600200" y="4212899"/>
            <a:ext cx="2335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 = V/R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70BBC0-FB07-4E6F-8D1F-BAC1B307F143}"/>
              </a:ext>
            </a:extLst>
          </p:cNvPr>
          <p:cNvSpPr/>
          <p:nvPr/>
        </p:nvSpPr>
        <p:spPr>
          <a:xfrm>
            <a:off x="3803614" y="4212899"/>
            <a:ext cx="2597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= 12/44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6B6E6-BA8A-4228-8EB8-721BE9FEA747}"/>
              </a:ext>
            </a:extLst>
          </p:cNvPr>
          <p:cNvSpPr/>
          <p:nvPr/>
        </p:nvSpPr>
        <p:spPr>
          <a:xfrm>
            <a:off x="6324600" y="4357884"/>
            <a:ext cx="23471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= 0.27 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E7231C-5937-4BBA-AE6F-8B8EC3205526}"/>
              </a:ext>
            </a:extLst>
          </p:cNvPr>
          <p:cNvSpPr/>
          <p:nvPr/>
        </p:nvSpPr>
        <p:spPr>
          <a:xfrm>
            <a:off x="2447362" y="5638800"/>
            <a:ext cx="26630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Current is </a:t>
            </a:r>
            <a:endParaRPr lang="en-US" sz="44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859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2426"/>
            <a:ext cx="7429499" cy="147857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Resistance and Voltage in Parallel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9303" y="1874042"/>
            <a:ext cx="3658792" cy="354171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In a parallel circuit the voltage across each resistance is the same, but the current through each resistance may vary.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The current travels the path of least resistance. 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The following equation is used to calculate the equivalent parallel resistance. 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	1/</a:t>
            </a:r>
            <a:r>
              <a:rPr lang="en-US" dirty="0" err="1">
                <a:solidFill>
                  <a:schemeClr val="bg1"/>
                </a:solidFill>
              </a:rPr>
              <a:t>R</a:t>
            </a:r>
            <a:r>
              <a:rPr lang="en-US" baseline="-25000" dirty="0" err="1">
                <a:solidFill>
                  <a:schemeClr val="bg1"/>
                </a:solidFill>
              </a:rPr>
              <a:t>p</a:t>
            </a:r>
            <a:r>
              <a:rPr lang="en-US" dirty="0">
                <a:solidFill>
                  <a:schemeClr val="bg1"/>
                </a:solidFill>
              </a:rPr>
              <a:t> = 1/R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 + 1/R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+ 1/R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 + </a:t>
            </a:r>
            <a:r>
              <a:rPr lang="en-US" dirty="0">
                <a:solidFill>
                  <a:schemeClr val="bg1"/>
                </a:solidFill>
                <a:latin typeface="Times New Roman"/>
              </a:rPr>
              <a:t>…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The total resistance in a parallel circuit is always less than the smallest parallel resistance. </a:t>
            </a:r>
          </a:p>
          <a:p>
            <a:endParaRPr lang="en-US" dirty="0"/>
          </a:p>
        </p:txBody>
      </p:sp>
      <p:pic>
        <p:nvPicPr>
          <p:cNvPr id="5" name="Content Placeholder 4" descr="H:\My Pictures\Physics\circuit_parallel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33545" y="827980"/>
            <a:ext cx="3181350" cy="2790825"/>
          </a:xfrm>
          <a:prstGeom prst="rect">
            <a:avLst/>
          </a:prstGeom>
          <a:noFill/>
        </p:spPr>
      </p:pic>
      <p:pic>
        <p:nvPicPr>
          <p:cNvPr id="4098" name="Picture 2" descr="Image result for resistance toll booth\">
            <a:extLst>
              <a:ext uri="{FF2B5EF4-FFF2-40B4-BE49-F238E27FC236}">
                <a16:creationId xmlns:a16="http://schemas.microsoft.com/office/drawing/2014/main" id="{F0F060ED-446C-4C34-B6B2-A2EE18912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545" y="3644899"/>
            <a:ext cx="3914775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51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74612" y="-56745"/>
            <a:ext cx="8080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Static Electricity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685800"/>
            <a:ext cx="77724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Atoms can gain or lose ________________and become charged because the number of protons no longer equals the number of electrons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The number of ______________ must remain constant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Adding electrons gives rise to a ________ charge.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_________________ electrons give rise to a positive charge.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These processes create electrostatic charge which is often referred to as ____________  electricity.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9975" y="6096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electrons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4575" y="16764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protons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5775" y="248159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negative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1650" y="300481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Losing/transferring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4138535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static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050" name="Picture 2" descr="Image result for ionize">
            <a:extLst>
              <a:ext uri="{FF2B5EF4-FFF2-40B4-BE49-F238E27FC236}">
                <a16:creationId xmlns:a16="http://schemas.microsoft.com/office/drawing/2014/main" id="{E0E9EB13-D130-4D02-9D62-278158E25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864" y="4950282"/>
            <a:ext cx="3352800" cy="151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392" y="1676400"/>
            <a:ext cx="7429499" cy="3541714"/>
          </a:xfrm>
        </p:spPr>
        <p:txBody>
          <a:bodyPr/>
          <a:lstStyle/>
          <a:p>
            <a:r>
              <a:rPr lang="en-US" sz="2000" dirty="0"/>
              <a:t>Three resistors with resistance of 12, 8, and 24 ohms are now connected in parallel with a 12 V battery.  (A) What is the combined resistance? (B) What is the current in the overall circuit? (C) What is the current through each resistor? 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CFD9CC-F757-4488-A354-522483790287}"/>
              </a:ext>
            </a:extLst>
          </p:cNvPr>
          <p:cNvSpPr/>
          <p:nvPr/>
        </p:nvSpPr>
        <p:spPr>
          <a:xfrm>
            <a:off x="304800" y="3315969"/>
            <a:ext cx="378821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	1/</a:t>
            </a:r>
            <a:r>
              <a:rPr lang="en-US" dirty="0" err="1">
                <a:solidFill>
                  <a:schemeClr val="bg1"/>
                </a:solidFill>
              </a:rPr>
              <a:t>R</a:t>
            </a:r>
            <a:r>
              <a:rPr lang="en-US" baseline="-25000" dirty="0" err="1">
                <a:solidFill>
                  <a:schemeClr val="bg1"/>
                </a:solidFill>
              </a:rPr>
              <a:t>p</a:t>
            </a:r>
            <a:r>
              <a:rPr lang="en-US" dirty="0">
                <a:solidFill>
                  <a:schemeClr val="bg1"/>
                </a:solidFill>
              </a:rPr>
              <a:t> = 1/R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 + 1/R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+ 1/R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14541F-7965-4740-9E8D-908FBAF557D8}"/>
              </a:ext>
            </a:extLst>
          </p:cNvPr>
          <p:cNvSpPr/>
          <p:nvPr/>
        </p:nvSpPr>
        <p:spPr>
          <a:xfrm>
            <a:off x="304800" y="3925409"/>
            <a:ext cx="382027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	1/</a:t>
            </a:r>
            <a:r>
              <a:rPr lang="en-US" dirty="0" err="1">
                <a:solidFill>
                  <a:schemeClr val="bg1"/>
                </a:solidFill>
              </a:rPr>
              <a:t>R</a:t>
            </a:r>
            <a:r>
              <a:rPr lang="en-US" baseline="-25000" dirty="0" err="1">
                <a:solidFill>
                  <a:schemeClr val="bg1"/>
                </a:solidFill>
              </a:rPr>
              <a:t>p</a:t>
            </a:r>
            <a:r>
              <a:rPr lang="en-US" dirty="0">
                <a:solidFill>
                  <a:schemeClr val="bg1"/>
                </a:solidFill>
              </a:rPr>
              <a:t> = 1/12 + 1/8 + 1/24 </a:t>
            </a:r>
          </a:p>
        </p:txBody>
      </p:sp>
    </p:spTree>
    <p:extLst>
      <p:ext uri="{BB962C8B-B14F-4D97-AF65-F5344CB8AC3E}">
        <p14:creationId xmlns:p14="http://schemas.microsoft.com/office/powerpoint/2010/main" val="2887516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13"/>
          <p:cNvSpPr>
            <a:spLocks noGrp="1" noChangeArrowheads="1"/>
          </p:cNvSpPr>
          <p:nvPr>
            <p:ph type="title"/>
          </p:nvPr>
        </p:nvSpPr>
        <p:spPr>
          <a:xfrm>
            <a:off x="76200" y="-325267"/>
            <a:ext cx="7429499" cy="1478570"/>
          </a:xfrm>
        </p:spPr>
        <p:txBody>
          <a:bodyPr/>
          <a:lstStyle/>
          <a:p>
            <a:pPr eaLnBrk="1" hangingPunct="1">
              <a:defRPr/>
            </a:pPr>
            <a:r>
              <a:rPr lang="en-US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Charging an Object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idx="1"/>
          </p:nvPr>
        </p:nvSpPr>
        <p:spPr>
          <a:xfrm>
            <a:off x="533400" y="609600"/>
            <a:ext cx="7997825" cy="4419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Objects can become charged through several processes:</a:t>
            </a:r>
          </a:p>
          <a:p>
            <a:pPr eaLnBrk="1" hangingPunct="1"/>
            <a:r>
              <a:rPr lang="en-US" b="1" i="1" u="sng" dirty="0"/>
              <a:t>Friction</a:t>
            </a:r>
            <a:r>
              <a:rPr lang="en-US" dirty="0"/>
              <a:t> - ___________ two surfaces against each other, ex. Fur and plastic rod</a:t>
            </a:r>
          </a:p>
          <a:p>
            <a:pPr eaLnBrk="1" hangingPunct="1"/>
            <a:r>
              <a:rPr lang="en-US" b="1" i="1" u="sng" dirty="0"/>
              <a:t>Contact</a:t>
            </a:r>
            <a:r>
              <a:rPr lang="en-US" dirty="0"/>
              <a:t> - transferring charge by ________ a charged object against a neutral object.</a:t>
            </a:r>
          </a:p>
          <a:p>
            <a:pPr eaLnBrk="1" hangingPunct="1"/>
            <a:r>
              <a:rPr lang="en-US" b="1" i="1" u="sng" dirty="0"/>
              <a:t>Induction</a:t>
            </a:r>
            <a:r>
              <a:rPr lang="en-US" dirty="0"/>
              <a:t> - by placing a charged object next to a __________ object and allowing ____________ to flow to or from the object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104680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Rubbing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2163576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touching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4200" y="31242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neutral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0" y="3562341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electrons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623196-848F-402A-9835-A08B011AB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068" y="4251042"/>
            <a:ext cx="4610100" cy="2438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0893D-EF2E-4B59-9056-5BC12E93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88A0B-A76A-48E4-8126-891018A79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FC36F10-324A-4080-94EF-AC2EBF3F075A}"/>
              </a:ext>
            </a:extLst>
          </p:cNvPr>
          <p:cNvSpPr>
            <a:spLocks noGrp="1"/>
          </p:cNvSpPr>
          <p:nvPr/>
        </p:nvSpPr>
        <p:spPr bwMode="auto">
          <a:xfrm>
            <a:off x="1380993" y="2628753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D1C337-EB3D-4E76-A381-D27D2208E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66857">
            <a:off x="2344606" y="2955778"/>
            <a:ext cx="2952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Related image">
            <a:extLst>
              <a:ext uri="{FF2B5EF4-FFF2-40B4-BE49-F238E27FC236}">
                <a16:creationId xmlns:a16="http://schemas.microsoft.com/office/drawing/2014/main" id="{6E1B0DE0-718B-4D2B-8214-B28FD29EB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4864">
            <a:off x="917443" y="2242991"/>
            <a:ext cx="2119313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Image result for paper scraps clip art">
            <a:extLst>
              <a:ext uri="{FF2B5EF4-FFF2-40B4-BE49-F238E27FC236}">
                <a16:creationId xmlns:a16="http://schemas.microsoft.com/office/drawing/2014/main" id="{E7F4DB03-949E-492A-8471-10C96E299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118" y="3941616"/>
            <a:ext cx="1069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Image result for paper scraps clip art">
            <a:extLst>
              <a:ext uri="{FF2B5EF4-FFF2-40B4-BE49-F238E27FC236}">
                <a16:creationId xmlns:a16="http://schemas.microsoft.com/office/drawing/2014/main" id="{57F5B61A-EC8C-433E-AA45-BFFA659EC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106" y="2954191"/>
            <a:ext cx="113823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Image result for paper scraps clip art">
            <a:extLst>
              <a:ext uri="{FF2B5EF4-FFF2-40B4-BE49-F238E27FC236}">
                <a16:creationId xmlns:a16="http://schemas.microsoft.com/office/drawing/2014/main" id="{4E8EA4A7-BED6-4646-B9CE-78D37AA0E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456" y="3430441"/>
            <a:ext cx="1071562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Image result for paper scraps clip art">
            <a:extLst>
              <a:ext uri="{FF2B5EF4-FFF2-40B4-BE49-F238E27FC236}">
                <a16:creationId xmlns:a16="http://schemas.microsoft.com/office/drawing/2014/main" id="{10E701F0-9D06-4867-B427-E85BD988B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993" y="4446441"/>
            <a:ext cx="1071563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Image result for paper scraps clip art">
            <a:extLst>
              <a:ext uri="{FF2B5EF4-FFF2-40B4-BE49-F238E27FC236}">
                <a16:creationId xmlns:a16="http://schemas.microsoft.com/office/drawing/2014/main" id="{A226855B-7AD8-4640-869A-3EA1E28DF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418" y="3546328"/>
            <a:ext cx="1069975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Related image">
            <a:extLst>
              <a:ext uri="{FF2B5EF4-FFF2-40B4-BE49-F238E27FC236}">
                <a16:creationId xmlns:a16="http://schemas.microsoft.com/office/drawing/2014/main" id="{D4C77499-89B7-4C9F-B0EA-8E7BE801D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393" y="2196953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urved Connector 16">
            <a:extLst>
              <a:ext uri="{FF2B5EF4-FFF2-40B4-BE49-F238E27FC236}">
                <a16:creationId xmlns:a16="http://schemas.microsoft.com/office/drawing/2014/main" id="{C25161B0-F7C6-4B26-83DC-07C62598F24F}"/>
              </a:ext>
            </a:extLst>
          </p:cNvPr>
          <p:cNvCxnSpPr/>
          <p:nvPr/>
        </p:nvCxnSpPr>
        <p:spPr>
          <a:xfrm>
            <a:off x="2600193" y="2292203"/>
            <a:ext cx="1295400" cy="41275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Related image">
            <a:extLst>
              <a:ext uri="{FF2B5EF4-FFF2-40B4-BE49-F238E27FC236}">
                <a16:creationId xmlns:a16="http://schemas.microsoft.com/office/drawing/2014/main" id="{FE4B3BAA-6FE7-45A3-9EEF-B12B91502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481" y="2650978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Related image">
            <a:extLst>
              <a:ext uri="{FF2B5EF4-FFF2-40B4-BE49-F238E27FC236}">
                <a16:creationId xmlns:a16="http://schemas.microsoft.com/office/drawing/2014/main" id="{039FF260-9D6C-401E-AF9E-076949B69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668" y="2973241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Related image">
            <a:extLst>
              <a:ext uri="{FF2B5EF4-FFF2-40B4-BE49-F238E27FC236}">
                <a16:creationId xmlns:a16="http://schemas.microsoft.com/office/drawing/2014/main" id="{AA7917D6-3B1C-4C24-A01A-9174328C7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856" y="3292328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Related image">
            <a:extLst>
              <a:ext uri="{FF2B5EF4-FFF2-40B4-BE49-F238E27FC236}">
                <a16:creationId xmlns:a16="http://schemas.microsoft.com/office/drawing/2014/main" id="{7F4167A7-88F2-4407-A0B8-0A547716D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218" y="3639991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Related image">
            <a:extLst>
              <a:ext uri="{FF2B5EF4-FFF2-40B4-BE49-F238E27FC236}">
                <a16:creationId xmlns:a16="http://schemas.microsoft.com/office/drawing/2014/main" id="{C13597E6-05FB-4562-8437-8A8B2F2FB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381" y="4032103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Related image">
            <a:extLst>
              <a:ext uri="{FF2B5EF4-FFF2-40B4-BE49-F238E27FC236}">
                <a16:creationId xmlns:a16="http://schemas.microsoft.com/office/drawing/2014/main" id="{B1DC79E0-C25E-4821-9424-FE42990DE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993" y="4384528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Related image">
            <a:extLst>
              <a:ext uri="{FF2B5EF4-FFF2-40B4-BE49-F238E27FC236}">
                <a16:creationId xmlns:a16="http://schemas.microsoft.com/office/drawing/2014/main" id="{C8B38B49-F330-4694-AD0A-CC5E488A3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618" y="4751241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352E074-A0B4-4F99-B33F-6CA3496B5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343" y="1981053"/>
            <a:ext cx="3921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63B32F9-E643-41B0-A3B8-6D78D5BB9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318" y="2241403"/>
            <a:ext cx="3921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0E6DFAA-DFB6-4EB4-8E32-07D34E0B7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031" y="2620816"/>
            <a:ext cx="39211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37CD3DF-1FE2-499F-BFE6-24A10FCFC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568" y="3071666"/>
            <a:ext cx="3921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CE3CEA4-3A91-415A-BDEC-AE7E04617A03}"/>
              </a:ext>
            </a:extLst>
          </p:cNvPr>
          <p:cNvSpPr/>
          <p:nvPr/>
        </p:nvSpPr>
        <p:spPr>
          <a:xfrm>
            <a:off x="3006802" y="1805134"/>
            <a:ext cx="2142766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Charge transfer</a:t>
            </a:r>
          </a:p>
        </p:txBody>
      </p:sp>
      <p:pic>
        <p:nvPicPr>
          <p:cNvPr id="26" name="Picture 25" descr="Related image">
            <a:extLst>
              <a:ext uri="{FF2B5EF4-FFF2-40B4-BE49-F238E27FC236}">
                <a16:creationId xmlns:a16="http://schemas.microsoft.com/office/drawing/2014/main" id="{A1374794-31C8-4809-BC91-702C00E56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743" y="3128816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Related image">
            <a:extLst>
              <a:ext uri="{FF2B5EF4-FFF2-40B4-BE49-F238E27FC236}">
                <a16:creationId xmlns:a16="http://schemas.microsoft.com/office/drawing/2014/main" id="{F39AD2AE-C764-4CEA-BC9B-AA9D56B29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325" y="3570141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Related image">
            <a:extLst>
              <a:ext uri="{FF2B5EF4-FFF2-40B4-BE49-F238E27FC236}">
                <a16:creationId xmlns:a16="http://schemas.microsoft.com/office/drawing/2014/main" id="{5283B211-F0FB-4647-9A7D-C326621C3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518" y="4122591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Related image">
            <a:extLst>
              <a:ext uri="{FF2B5EF4-FFF2-40B4-BE49-F238E27FC236}">
                <a16:creationId xmlns:a16="http://schemas.microsoft.com/office/drawing/2014/main" id="{9AD72F50-0A45-4836-A918-3FBD6F47F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193" y="4597253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Related image">
            <a:extLst>
              <a:ext uri="{FF2B5EF4-FFF2-40B4-BE49-F238E27FC236}">
                <a16:creationId xmlns:a16="http://schemas.microsoft.com/office/drawing/2014/main" id="{B50CE609-2428-43EF-B927-DD9E5CE76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481" y="3730478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7C198F7-0EFA-4998-8F80-5476EC29B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793" y="3106591"/>
            <a:ext cx="3921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9CBC8E6-66BA-4F14-8FA3-A8ECA4A9A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925" y="3584428"/>
            <a:ext cx="3921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BF87A15-6E4E-48D0-BD28-5A1A01AA8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350" y="4122591"/>
            <a:ext cx="3921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48B5255-45D3-4517-8FD4-061167276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743" y="3695553"/>
            <a:ext cx="3921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217ADBC-B3FC-42F0-864D-C491D7479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306" y="4673453"/>
            <a:ext cx="39211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Left Arrow 22">
            <a:extLst>
              <a:ext uri="{FF2B5EF4-FFF2-40B4-BE49-F238E27FC236}">
                <a16:creationId xmlns:a16="http://schemas.microsoft.com/office/drawing/2014/main" id="{856D4AD6-0B86-44B7-B1C4-5152A5AA4A13}"/>
              </a:ext>
            </a:extLst>
          </p:cNvPr>
          <p:cNvSpPr/>
          <p:nvPr/>
        </p:nvSpPr>
        <p:spPr>
          <a:xfrm>
            <a:off x="4517517" y="3639991"/>
            <a:ext cx="685800" cy="48260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8FB28B2-1AE3-4930-80D6-9EFE6B3C5939}"/>
              </a:ext>
            </a:extLst>
          </p:cNvPr>
          <p:cNvSpPr/>
          <p:nvPr/>
        </p:nvSpPr>
        <p:spPr>
          <a:xfrm>
            <a:off x="4445112" y="3374000"/>
            <a:ext cx="1228413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attraction</a:t>
            </a:r>
          </a:p>
        </p:txBody>
      </p:sp>
      <p:sp>
        <p:nvSpPr>
          <p:cNvPr id="38" name="Right Arrow 24">
            <a:extLst>
              <a:ext uri="{FF2B5EF4-FFF2-40B4-BE49-F238E27FC236}">
                <a16:creationId xmlns:a16="http://schemas.microsoft.com/office/drawing/2014/main" id="{A4ABDFB6-1070-4B46-9FBC-BFA02E5A0DBF}"/>
              </a:ext>
            </a:extLst>
          </p:cNvPr>
          <p:cNvSpPr/>
          <p:nvPr/>
        </p:nvSpPr>
        <p:spPr>
          <a:xfrm>
            <a:off x="7214680" y="4147991"/>
            <a:ext cx="900112" cy="12541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75CFD14-D98C-451E-A27F-800BF110C2FD}"/>
              </a:ext>
            </a:extLst>
          </p:cNvPr>
          <p:cNvSpPr/>
          <p:nvPr/>
        </p:nvSpPr>
        <p:spPr>
          <a:xfrm>
            <a:off x="7072701" y="4228064"/>
            <a:ext cx="1182054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repulsion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80F54D2-B6FB-47FC-8C1B-22025F9C1184}"/>
              </a:ext>
            </a:extLst>
          </p:cNvPr>
          <p:cNvSpPr/>
          <p:nvPr/>
        </p:nvSpPr>
        <p:spPr>
          <a:xfrm>
            <a:off x="5573479" y="2575935"/>
            <a:ext cx="2252027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800" b="1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Induced charges</a:t>
            </a:r>
          </a:p>
        </p:txBody>
      </p:sp>
    </p:spTree>
    <p:extLst>
      <p:ext uri="{BB962C8B-B14F-4D97-AF65-F5344CB8AC3E}">
        <p14:creationId xmlns:p14="http://schemas.microsoft.com/office/powerpoint/2010/main" val="200943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6" grpId="0" animBg="1"/>
      <p:bldP spid="37" grpId="0"/>
      <p:bldP spid="38" grpId="0" animBg="1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Electrical Charge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Unit is the ________________________ (C 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Symbol in equations =&gt; __________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q = n x e = (# electrons) x (electron’s charge)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e = 1.6 x 10</a:t>
            </a:r>
            <a:r>
              <a:rPr lang="en-US" sz="2800" baseline="30000" dirty="0"/>
              <a:t>-19</a:t>
            </a:r>
            <a:r>
              <a:rPr lang="en-US" sz="2800" dirty="0"/>
              <a:t> C/electron 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e = _________________________ charge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202439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Coulomb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28194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“Q” or “q”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49530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fundamental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80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Electrostatic Force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7772400" cy="44958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2800" b="1" i="1" u="sng" dirty="0"/>
              <a:t>Law of Charges </a:t>
            </a:r>
            <a:r>
              <a:rPr lang="en-US" sz="2800" dirty="0"/>
              <a:t>- similar charges _________ and opposite charges ___________.</a:t>
            </a:r>
          </a:p>
          <a:p>
            <a:pPr eaLnBrk="1" hangingPunct="1"/>
            <a:r>
              <a:rPr lang="en-US" sz="2800" dirty="0"/>
              <a:t>Coulomb’s Law describes it mathematically</a:t>
            </a:r>
          </a:p>
          <a:p>
            <a:pPr eaLnBrk="1" hangingPunct="1"/>
            <a:r>
              <a:rPr lang="en-US" sz="2800" dirty="0"/>
              <a:t>Force is __________ proportional to the ______________ of the charges</a:t>
            </a:r>
          </a:p>
          <a:p>
            <a:pPr eaLnBrk="1" hangingPunct="1"/>
            <a:r>
              <a:rPr lang="en-US" sz="2800" dirty="0"/>
              <a:t>Force is inversely related to the _____________________ </a:t>
            </a:r>
          </a:p>
          <a:p>
            <a:pPr eaLnBrk="1" hangingPunct="1"/>
            <a:r>
              <a:rPr lang="en-US" dirty="0"/>
              <a:t>Given by the equation:</a:t>
            </a:r>
          </a:p>
          <a:p>
            <a:pPr eaLnBrk="1" hangingPunct="1"/>
            <a:r>
              <a:rPr lang="en-US" dirty="0"/>
              <a:t>F = k q</a:t>
            </a:r>
            <a:r>
              <a:rPr lang="en-US" baseline="-25000" dirty="0"/>
              <a:t>1</a:t>
            </a:r>
            <a:r>
              <a:rPr lang="en-US" dirty="0"/>
              <a:t>q</a:t>
            </a:r>
            <a:r>
              <a:rPr lang="en-US" baseline="-25000" dirty="0"/>
              <a:t>2</a:t>
            </a:r>
            <a:br>
              <a:rPr lang="en-US" baseline="-25000" dirty="0"/>
            </a:br>
            <a:r>
              <a:rPr lang="en-US" baseline="-25000" dirty="0"/>
              <a:t>	</a:t>
            </a:r>
            <a:r>
              <a:rPr lang="en-US" dirty="0"/>
              <a:t> r</a:t>
            </a:r>
            <a:r>
              <a:rPr lang="en-US" baseline="30000" dirty="0"/>
              <a:t>2</a:t>
            </a:r>
            <a:endParaRPr lang="en-US" dirty="0"/>
          </a:p>
          <a:p>
            <a:pPr lvl="1" eaLnBrk="1" hangingPunct="1"/>
            <a:r>
              <a:rPr lang="en-US" dirty="0"/>
              <a:t>Where k = 9.00 x 10</a:t>
            </a:r>
            <a:r>
              <a:rPr lang="en-US" baseline="30000" dirty="0"/>
              <a:t>9</a:t>
            </a:r>
            <a:r>
              <a:rPr lang="en-US" dirty="0"/>
              <a:t> N*m</a:t>
            </a:r>
            <a:r>
              <a:rPr lang="en-US" baseline="30000" dirty="0"/>
              <a:t>2</a:t>
            </a:r>
            <a:r>
              <a:rPr lang="en-US" dirty="0"/>
              <a:t>/C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 lvl="1" eaLnBrk="1" hangingPunct="1"/>
            <a:r>
              <a:rPr lang="en-US" dirty="0"/>
              <a:t>Known as Coulomb’s constant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219200" y="4800600"/>
            <a:ext cx="8382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24400" y="1255068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repel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1600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attract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7160" y="25863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directly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81700" y="2645202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product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6294" y="3450976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distance apart squared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883C1-C7A8-4324-80BB-9CF9643F3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Static Discharge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4CCF99-06D1-475C-97E6-A40F41DF792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21265" y="1618423"/>
            <a:ext cx="7772400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/>
              <a:t>    </a:t>
            </a:r>
            <a:r>
              <a:rPr lang="en-US" altLang="en-US" sz="3600" b="1" dirty="0"/>
              <a:t>stored charge in a surface is transferred quickly to another  charged body</a:t>
            </a:r>
          </a:p>
          <a:p>
            <a:pPr eaLnBrk="1" hangingPunct="1">
              <a:buFontTx/>
              <a:buNone/>
            </a:pPr>
            <a:endParaRPr lang="en-US" altLang="en-US" sz="3600" b="1" dirty="0"/>
          </a:p>
          <a:p>
            <a:pPr eaLnBrk="1" hangingPunct="1">
              <a:buFontTx/>
              <a:buNone/>
            </a:pPr>
            <a:r>
              <a:rPr lang="en-US" altLang="en-US" sz="3600" b="1" dirty="0"/>
              <a:t>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3F5202-B5EE-4A63-BA58-FDBAC0EB9EB4}"/>
              </a:ext>
            </a:extLst>
          </p:cNvPr>
          <p:cNvSpPr/>
          <p:nvPr/>
        </p:nvSpPr>
        <p:spPr>
          <a:xfrm>
            <a:off x="2971800" y="3276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https://phet.colorado.edu/sims/html/john-travoltage/latest/john-travoltage_en.html</a:t>
            </a:r>
            <a:endParaRPr lang="en-US" dirty="0"/>
          </a:p>
        </p:txBody>
      </p:sp>
      <p:pic>
        <p:nvPicPr>
          <p:cNvPr id="3074" name="Picture 2" descr="Image result for static discharge">
            <a:extLst>
              <a:ext uri="{FF2B5EF4-FFF2-40B4-BE49-F238E27FC236}">
                <a16:creationId xmlns:a16="http://schemas.microsoft.com/office/drawing/2014/main" id="{F91B4A71-91B5-4E16-8CD6-05D967A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09" y="4038600"/>
            <a:ext cx="36576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748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664E9-DCA5-453D-8D00-44B0E6133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9375A-C598-461D-9C39-8EB80DC04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escription of lightning discharge processes">
            <a:extLst>
              <a:ext uri="{FF2B5EF4-FFF2-40B4-BE49-F238E27FC236}">
                <a16:creationId xmlns:a16="http://schemas.microsoft.com/office/drawing/2014/main" id="{FA494065-0D9E-4E0F-B5EC-B46BB28F8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3968"/>
            <a:ext cx="105156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470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180</TotalTime>
  <Words>1325</Words>
  <Application>Microsoft Office PowerPoint</Application>
  <PresentationFormat>On-screen Show (4:3)</PresentationFormat>
  <Paragraphs>186</Paragraphs>
  <Slides>30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Minion-Bold</vt:lpstr>
      <vt:lpstr>Minion-Regular</vt:lpstr>
      <vt:lpstr>Symbol</vt:lpstr>
      <vt:lpstr>Times New Roman</vt:lpstr>
      <vt:lpstr>Trebuchet MS</vt:lpstr>
      <vt:lpstr>Tw Cen MT</vt:lpstr>
      <vt:lpstr>Wingdings</vt:lpstr>
      <vt:lpstr>Circuit</vt:lpstr>
      <vt:lpstr>Unit 7 - Electricity</vt:lpstr>
      <vt:lpstr>Electron Theory of Charge</vt:lpstr>
      <vt:lpstr>Static Electricity</vt:lpstr>
      <vt:lpstr>Charging an Object</vt:lpstr>
      <vt:lpstr>PowerPoint Presentation</vt:lpstr>
      <vt:lpstr>Electrical Charge</vt:lpstr>
      <vt:lpstr>Electrostatic Force</vt:lpstr>
      <vt:lpstr>Static Discharge</vt:lpstr>
      <vt:lpstr>PowerPoint Presentation</vt:lpstr>
      <vt:lpstr>Electric Field</vt:lpstr>
      <vt:lpstr>Electric Potential</vt:lpstr>
      <vt:lpstr>Potential Difference</vt:lpstr>
      <vt:lpstr>Electrical Resistance</vt:lpstr>
      <vt:lpstr>Electrical Current</vt:lpstr>
      <vt:lpstr>Nature of Current</vt:lpstr>
      <vt:lpstr>Current in a circuit</vt:lpstr>
      <vt:lpstr>Ohm’s Law</vt:lpstr>
      <vt:lpstr>Ohm’s Law</vt:lpstr>
      <vt:lpstr>Examples </vt:lpstr>
      <vt:lpstr>Components of a Circuit</vt:lpstr>
      <vt:lpstr>Two Types of Circuits</vt:lpstr>
      <vt:lpstr>1. Draw a circuit with 3 bulbs in series with a two cell battery and a closed switch. </vt:lpstr>
      <vt:lpstr>PowerPoint Presentation</vt:lpstr>
      <vt:lpstr>PowerPoint Presentation</vt:lpstr>
      <vt:lpstr>PowerPoint Presentation</vt:lpstr>
      <vt:lpstr>Series Circuits </vt:lpstr>
      <vt:lpstr>Resistance in Series</vt:lpstr>
      <vt:lpstr>Example</vt:lpstr>
      <vt:lpstr>Resistance and Voltage in Parallel</vt:lpstr>
      <vt:lpstr>Example </vt:lpstr>
    </vt:vector>
  </TitlesOfParts>
  <Company>Shaker Heights City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6 - Electricity</dc:title>
  <dc:creator>schmidt_j</dc:creator>
  <cp:lastModifiedBy>Juliet Perry</cp:lastModifiedBy>
  <cp:revision>20</cp:revision>
  <dcterms:created xsi:type="dcterms:W3CDTF">2013-12-10T15:42:27Z</dcterms:created>
  <dcterms:modified xsi:type="dcterms:W3CDTF">2017-12-16T22:22:28Z</dcterms:modified>
</cp:coreProperties>
</file>