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4" y="-8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4524-14EE-4F9E-A021-44959A166C76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419C-68A8-4D11-8C5B-3F29FB6D8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6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4524-14EE-4F9E-A021-44959A166C76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419C-68A8-4D11-8C5B-3F29FB6D8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57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4524-14EE-4F9E-A021-44959A166C76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419C-68A8-4D11-8C5B-3F29FB6D8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2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4524-14EE-4F9E-A021-44959A166C76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419C-68A8-4D11-8C5B-3F29FB6D8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79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4524-14EE-4F9E-A021-44959A166C76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419C-68A8-4D11-8C5B-3F29FB6D8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9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4524-14EE-4F9E-A021-44959A166C76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419C-68A8-4D11-8C5B-3F29FB6D8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9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4524-14EE-4F9E-A021-44959A166C76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419C-68A8-4D11-8C5B-3F29FB6D8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3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4524-14EE-4F9E-A021-44959A166C76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419C-68A8-4D11-8C5B-3F29FB6D8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88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4524-14EE-4F9E-A021-44959A166C76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419C-68A8-4D11-8C5B-3F29FB6D8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3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4524-14EE-4F9E-A021-44959A166C76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419C-68A8-4D11-8C5B-3F29FB6D8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94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4524-14EE-4F9E-A021-44959A166C76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419C-68A8-4D11-8C5B-3F29FB6D8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32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34524-14EE-4F9E-A021-44959A166C76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1419C-68A8-4D11-8C5B-3F29FB6D8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6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GnBQ6vIutD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914399"/>
            <a:ext cx="10268504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703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Click here for the video!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8358189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34000" y="2518470"/>
            <a:ext cx="310167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Measurement of the amount of matter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4105" y="4267200"/>
            <a:ext cx="318108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Measurement of the space it occupies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657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" y="304800"/>
            <a:ext cx="9148936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3999" y="1143000"/>
            <a:ext cx="310167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Whatever you think!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74969" y="4038600"/>
            <a:ext cx="310167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Whatever you think!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021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"/>
            <a:ext cx="8701489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3999" y="1143000"/>
            <a:ext cx="310167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Whatever you think!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05400" y="3581400"/>
            <a:ext cx="310167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Use your senses!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540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880" y="956310"/>
            <a:ext cx="11018151" cy="5215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23279" y="1681609"/>
            <a:ext cx="310167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Whatever you think!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42329" y="4267200"/>
            <a:ext cx="310167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Use your senses!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507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6690" y="228600"/>
            <a:ext cx="9681882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486400" y="990600"/>
            <a:ext cx="310167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Because of the mass/volume…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05400" y="3124200"/>
            <a:ext cx="3733800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object with a higher mass per volume is more likely to sink.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434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533400"/>
            <a:ext cx="981456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257800" y="1676400"/>
            <a:ext cx="3733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Water: 1 g/mL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05400" y="3657600"/>
            <a:ext cx="37338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 object’s density is greater than 1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35880" y="4828282"/>
            <a:ext cx="3733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it will sink in water.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272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" y="609600"/>
            <a:ext cx="8777646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876800" y="914400"/>
                <a:ext cx="3733800" cy="74680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32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D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200" b="1" i="1" smtClean="0">
                            <a:ln w="11430"/>
                            <a:gradFill>
                              <a:gsLst>
                                <a:gs pos="0">
                                  <a:schemeClr val="accent2">
                                    <a:tint val="70000"/>
                                    <a:satMod val="245000"/>
                                  </a:schemeClr>
                                </a:gs>
                                <a:gs pos="75000">
                                  <a:schemeClr val="accent2">
                                    <a:tint val="90000"/>
                                    <a:shade val="60000"/>
                                    <a:satMod val="240000"/>
                                  </a:schemeClr>
                                </a:gs>
                                <a:gs pos="100000">
                                  <a:schemeClr val="accent2">
                                    <a:tint val="100000"/>
                                    <a:shade val="50000"/>
                                    <a:satMod val="240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n w="11430"/>
                            <a:gradFill>
                              <a:gsLst>
                                <a:gs pos="0">
                                  <a:schemeClr val="accent2">
                                    <a:tint val="70000"/>
                                    <a:satMod val="245000"/>
                                  </a:schemeClr>
                                </a:gs>
                                <a:gs pos="75000">
                                  <a:schemeClr val="accent2">
                                    <a:tint val="90000"/>
                                    <a:shade val="60000"/>
                                    <a:satMod val="240000"/>
                                  </a:schemeClr>
                                </a:gs>
                                <a:gs pos="100000">
                                  <a:schemeClr val="accent2">
                                    <a:tint val="100000"/>
                                    <a:shade val="50000"/>
                                    <a:satMod val="240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latin typeface="Cambria Math"/>
                          </a:rPr>
                          <m:t>𝒎</m:t>
                        </m:r>
                      </m:num>
                      <m:den>
                        <m:r>
                          <a:rPr lang="en-US" sz="3200" b="1" i="1" smtClean="0">
                            <a:ln w="11430"/>
                            <a:gradFill>
                              <a:gsLst>
                                <a:gs pos="0">
                                  <a:schemeClr val="accent2">
                                    <a:tint val="70000"/>
                                    <a:satMod val="245000"/>
                                  </a:schemeClr>
                                </a:gs>
                                <a:gs pos="75000">
                                  <a:schemeClr val="accent2">
                                    <a:tint val="90000"/>
                                    <a:shade val="60000"/>
                                    <a:satMod val="240000"/>
                                  </a:schemeClr>
                                </a:gs>
                                <a:gs pos="100000">
                                  <a:schemeClr val="accent2">
                                    <a:tint val="100000"/>
                                    <a:shade val="50000"/>
                                    <a:satMod val="240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latin typeface="Cambria Math"/>
                          </a:rPr>
                          <m:t>𝒗</m:t>
                        </m:r>
                      </m:den>
                    </m:f>
                  </m:oMath>
                </a14:m>
                <a:endParaRPr lang="en-US" sz="3200" b="1" cap="none" spc="0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914400"/>
                <a:ext cx="3733800" cy="746808"/>
              </a:xfrm>
              <a:prstGeom prst="rect">
                <a:avLst/>
              </a:prstGeom>
              <a:blipFill rotWithShape="1">
                <a:blip r:embed="rId3"/>
                <a:stretch>
                  <a:fillRect t="-4065" b="-21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5410200" y="2057400"/>
                <a:ext cx="3733800" cy="8013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32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D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200" b="1" i="1" smtClean="0">
                            <a:ln w="11430"/>
                            <a:gradFill>
                              <a:gsLst>
                                <a:gs pos="0">
                                  <a:schemeClr val="accent2">
                                    <a:tint val="70000"/>
                                    <a:satMod val="245000"/>
                                  </a:schemeClr>
                                </a:gs>
                                <a:gs pos="75000">
                                  <a:schemeClr val="accent2">
                                    <a:tint val="90000"/>
                                    <a:shade val="60000"/>
                                    <a:satMod val="240000"/>
                                  </a:schemeClr>
                                </a:gs>
                                <a:gs pos="100000">
                                  <a:schemeClr val="accent2">
                                    <a:tint val="100000"/>
                                    <a:shade val="50000"/>
                                    <a:satMod val="240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n w="11430"/>
                            <a:gradFill>
                              <a:gsLst>
                                <a:gs pos="0">
                                  <a:schemeClr val="accent2">
                                    <a:tint val="70000"/>
                                    <a:satMod val="245000"/>
                                  </a:schemeClr>
                                </a:gs>
                                <a:gs pos="75000">
                                  <a:schemeClr val="accent2">
                                    <a:tint val="90000"/>
                                    <a:shade val="60000"/>
                                    <a:satMod val="240000"/>
                                  </a:schemeClr>
                                </a:gs>
                                <a:gs pos="100000">
                                  <a:schemeClr val="accent2">
                                    <a:tint val="100000"/>
                                    <a:shade val="50000"/>
                                    <a:satMod val="240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latin typeface="Cambria Math"/>
                          </a:rPr>
                          <m:t>𝟏𝟎𝟎</m:t>
                        </m:r>
                        <m:r>
                          <a:rPr lang="en-US" sz="3200" b="1" i="1" smtClean="0">
                            <a:ln w="11430"/>
                            <a:gradFill>
                              <a:gsLst>
                                <a:gs pos="0">
                                  <a:schemeClr val="accent2">
                                    <a:tint val="70000"/>
                                    <a:satMod val="245000"/>
                                  </a:schemeClr>
                                </a:gs>
                                <a:gs pos="75000">
                                  <a:schemeClr val="accent2">
                                    <a:tint val="90000"/>
                                    <a:shade val="60000"/>
                                    <a:satMod val="240000"/>
                                  </a:schemeClr>
                                </a:gs>
                                <a:gs pos="100000">
                                  <a:schemeClr val="accent2">
                                    <a:tint val="100000"/>
                                    <a:shade val="50000"/>
                                    <a:satMod val="240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latin typeface="Cambria Math"/>
                          </a:rPr>
                          <m:t>𝒈</m:t>
                        </m:r>
                      </m:num>
                      <m:den>
                        <m:r>
                          <a:rPr lang="en-US" sz="3200" b="1" i="1" smtClean="0">
                            <a:ln w="11430"/>
                            <a:gradFill>
                              <a:gsLst>
                                <a:gs pos="0">
                                  <a:schemeClr val="accent2">
                                    <a:tint val="70000"/>
                                    <a:satMod val="245000"/>
                                  </a:schemeClr>
                                </a:gs>
                                <a:gs pos="75000">
                                  <a:schemeClr val="accent2">
                                    <a:tint val="90000"/>
                                    <a:shade val="60000"/>
                                    <a:satMod val="240000"/>
                                  </a:schemeClr>
                                </a:gs>
                                <a:gs pos="100000">
                                  <a:schemeClr val="accent2">
                                    <a:tint val="100000"/>
                                    <a:shade val="50000"/>
                                    <a:satMod val="240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latin typeface="Cambria Math"/>
                          </a:rPr>
                          <m:t>𝟐𝟎𝟎</m:t>
                        </m:r>
                        <m:r>
                          <a:rPr lang="en-US" sz="3200" b="1" i="1" smtClean="0">
                            <a:ln w="11430"/>
                            <a:gradFill>
                              <a:gsLst>
                                <a:gs pos="0">
                                  <a:schemeClr val="accent2">
                                    <a:tint val="70000"/>
                                    <a:satMod val="245000"/>
                                  </a:schemeClr>
                                </a:gs>
                                <a:gs pos="75000">
                                  <a:schemeClr val="accent2">
                                    <a:tint val="90000"/>
                                    <a:shade val="60000"/>
                                    <a:satMod val="240000"/>
                                  </a:schemeClr>
                                </a:gs>
                                <a:gs pos="100000">
                                  <a:schemeClr val="accent2">
                                    <a:tint val="100000"/>
                                    <a:shade val="50000"/>
                                    <a:satMod val="240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latin typeface="Cambria Math"/>
                          </a:rPr>
                          <m:t>𝒎𝒍</m:t>
                        </m:r>
                      </m:den>
                    </m:f>
                  </m:oMath>
                </a14:m>
                <a:endParaRPr lang="en-US" sz="3200" b="1" cap="none" spc="0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057400"/>
                <a:ext cx="3733800" cy="801310"/>
              </a:xfrm>
              <a:prstGeom prst="rect">
                <a:avLst/>
              </a:prstGeom>
              <a:blipFill rotWithShape="1">
                <a:blip r:embed="rId4"/>
                <a:stretch>
                  <a:fillRect b="-213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6629400" y="2258000"/>
            <a:ext cx="37338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=0.5g/ml</a:t>
            </a:r>
            <a:endParaRPr lang="en-US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5211486" y="3276600"/>
                <a:ext cx="3733800" cy="8013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32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D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200" b="1" i="1" smtClean="0">
                            <a:ln w="11430"/>
                            <a:gradFill>
                              <a:gsLst>
                                <a:gs pos="0">
                                  <a:schemeClr val="accent2">
                                    <a:tint val="70000"/>
                                    <a:satMod val="245000"/>
                                  </a:schemeClr>
                                </a:gs>
                                <a:gs pos="75000">
                                  <a:schemeClr val="accent2">
                                    <a:tint val="90000"/>
                                    <a:shade val="60000"/>
                                    <a:satMod val="240000"/>
                                  </a:schemeClr>
                                </a:gs>
                                <a:gs pos="100000">
                                  <a:schemeClr val="accent2">
                                    <a:tint val="100000"/>
                                    <a:shade val="50000"/>
                                    <a:satMod val="240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n w="11430"/>
                            <a:gradFill>
                              <a:gsLst>
                                <a:gs pos="0">
                                  <a:schemeClr val="accent2">
                                    <a:tint val="70000"/>
                                    <a:satMod val="245000"/>
                                  </a:schemeClr>
                                </a:gs>
                                <a:gs pos="75000">
                                  <a:schemeClr val="accent2">
                                    <a:tint val="90000"/>
                                    <a:shade val="60000"/>
                                    <a:satMod val="240000"/>
                                  </a:schemeClr>
                                </a:gs>
                                <a:gs pos="100000">
                                  <a:schemeClr val="accent2">
                                    <a:tint val="100000"/>
                                    <a:shade val="50000"/>
                                    <a:satMod val="240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latin typeface="Cambria Math"/>
                          </a:rPr>
                          <m:t>𝟏𝟎𝟎</m:t>
                        </m:r>
                        <m:r>
                          <a:rPr lang="en-US" sz="3200" b="1" i="1" smtClean="0">
                            <a:ln w="11430"/>
                            <a:gradFill>
                              <a:gsLst>
                                <a:gs pos="0">
                                  <a:schemeClr val="accent2">
                                    <a:tint val="70000"/>
                                    <a:satMod val="245000"/>
                                  </a:schemeClr>
                                </a:gs>
                                <a:gs pos="75000">
                                  <a:schemeClr val="accent2">
                                    <a:tint val="90000"/>
                                    <a:shade val="60000"/>
                                    <a:satMod val="240000"/>
                                  </a:schemeClr>
                                </a:gs>
                                <a:gs pos="100000">
                                  <a:schemeClr val="accent2">
                                    <a:tint val="100000"/>
                                    <a:shade val="50000"/>
                                    <a:satMod val="240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latin typeface="Cambria Math"/>
                          </a:rPr>
                          <m:t>𝒈</m:t>
                        </m:r>
                      </m:num>
                      <m:den>
                        <m:r>
                          <a:rPr lang="en-US" sz="3200" b="1" i="1" smtClean="0">
                            <a:ln w="11430"/>
                            <a:gradFill>
                              <a:gsLst>
                                <a:gs pos="0">
                                  <a:schemeClr val="accent2">
                                    <a:tint val="70000"/>
                                    <a:satMod val="245000"/>
                                  </a:schemeClr>
                                </a:gs>
                                <a:gs pos="75000">
                                  <a:schemeClr val="accent2">
                                    <a:tint val="90000"/>
                                    <a:shade val="60000"/>
                                    <a:satMod val="240000"/>
                                  </a:schemeClr>
                                </a:gs>
                                <a:gs pos="100000">
                                  <a:schemeClr val="accent2">
                                    <a:tint val="100000"/>
                                    <a:shade val="50000"/>
                                    <a:satMod val="240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latin typeface="Cambria Math"/>
                          </a:rPr>
                          <m:t>𝟑𝟕</m:t>
                        </m:r>
                        <m:r>
                          <a:rPr lang="en-US" sz="3200" b="1" i="1" smtClean="0">
                            <a:ln w="11430"/>
                            <a:gradFill>
                              <a:gsLst>
                                <a:gs pos="0">
                                  <a:schemeClr val="accent2">
                                    <a:tint val="70000"/>
                                    <a:satMod val="245000"/>
                                  </a:schemeClr>
                                </a:gs>
                                <a:gs pos="75000">
                                  <a:schemeClr val="accent2">
                                    <a:tint val="90000"/>
                                    <a:shade val="60000"/>
                                    <a:satMod val="240000"/>
                                  </a:schemeClr>
                                </a:gs>
                                <a:gs pos="100000">
                                  <a:schemeClr val="accent2">
                                    <a:tint val="100000"/>
                                    <a:shade val="50000"/>
                                    <a:satMod val="240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latin typeface="Cambria Math"/>
                          </a:rPr>
                          <m:t>𝒎𝒍</m:t>
                        </m:r>
                      </m:den>
                    </m:f>
                  </m:oMath>
                </a14:m>
                <a:endParaRPr lang="en-US" sz="3200" b="1" cap="none" spc="0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1486" y="3276600"/>
                <a:ext cx="3733800" cy="801310"/>
              </a:xfrm>
              <a:prstGeom prst="rect">
                <a:avLst/>
              </a:prstGeom>
              <a:blipFill rotWithShape="1">
                <a:blip r:embed="rId5"/>
                <a:stretch>
                  <a:fillRect b="-213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6430686" y="3477200"/>
            <a:ext cx="37338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=2.7g/ml</a:t>
            </a:r>
            <a:endParaRPr lang="en-US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3429000" y="4419600"/>
                <a:ext cx="3733800" cy="74680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32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D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200" b="1" i="1" smtClean="0">
                            <a:ln w="11430"/>
                            <a:gradFill>
                              <a:gsLst>
                                <a:gs pos="0">
                                  <a:schemeClr val="accent2">
                                    <a:tint val="70000"/>
                                    <a:satMod val="245000"/>
                                  </a:schemeClr>
                                </a:gs>
                                <a:gs pos="75000">
                                  <a:schemeClr val="accent2">
                                    <a:tint val="90000"/>
                                    <a:shade val="60000"/>
                                    <a:satMod val="240000"/>
                                  </a:schemeClr>
                                </a:gs>
                                <a:gs pos="100000">
                                  <a:schemeClr val="accent2">
                                    <a:tint val="100000"/>
                                    <a:shade val="50000"/>
                                    <a:satMod val="240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n w="11430"/>
                            <a:gradFill>
                              <a:gsLst>
                                <a:gs pos="0">
                                  <a:schemeClr val="accent2">
                                    <a:tint val="70000"/>
                                    <a:satMod val="245000"/>
                                  </a:schemeClr>
                                </a:gs>
                                <a:gs pos="75000">
                                  <a:schemeClr val="accent2">
                                    <a:tint val="90000"/>
                                    <a:shade val="60000"/>
                                    <a:satMod val="240000"/>
                                  </a:schemeClr>
                                </a:gs>
                                <a:gs pos="100000">
                                  <a:schemeClr val="accent2">
                                    <a:tint val="100000"/>
                                    <a:shade val="50000"/>
                                    <a:satMod val="240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latin typeface="Cambria Math"/>
                          </a:rPr>
                          <m:t>𝒎</m:t>
                        </m:r>
                      </m:num>
                      <m:den>
                        <m:r>
                          <a:rPr lang="en-US" sz="3200" b="1" i="1" smtClean="0">
                            <a:ln w="11430"/>
                            <a:gradFill>
                              <a:gsLst>
                                <a:gs pos="0">
                                  <a:schemeClr val="accent2">
                                    <a:tint val="70000"/>
                                    <a:satMod val="245000"/>
                                  </a:schemeClr>
                                </a:gs>
                                <a:gs pos="75000">
                                  <a:schemeClr val="accent2">
                                    <a:tint val="90000"/>
                                    <a:shade val="60000"/>
                                    <a:satMod val="240000"/>
                                  </a:schemeClr>
                                </a:gs>
                                <a:gs pos="100000">
                                  <a:schemeClr val="accent2">
                                    <a:tint val="100000"/>
                                    <a:shade val="50000"/>
                                    <a:satMod val="240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latin typeface="Cambria Math"/>
                          </a:rPr>
                          <m:t>𝒗</m:t>
                        </m:r>
                      </m:den>
                    </m:f>
                  </m:oMath>
                </a14:m>
                <a:endParaRPr lang="en-US" sz="3200" b="1" cap="none" spc="0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4419600"/>
                <a:ext cx="3733800" cy="746808"/>
              </a:xfrm>
              <a:prstGeom prst="rect">
                <a:avLst/>
              </a:prstGeom>
              <a:blipFill rotWithShape="1">
                <a:blip r:embed="rId6"/>
                <a:stretch>
                  <a:fillRect t="-4065" b="-21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3733800" y="5294690"/>
                <a:ext cx="3733800" cy="8013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32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D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200" b="1" i="1" smtClean="0">
                            <a:ln w="11430"/>
                            <a:gradFill>
                              <a:gsLst>
                                <a:gs pos="0">
                                  <a:schemeClr val="accent2">
                                    <a:tint val="70000"/>
                                    <a:satMod val="245000"/>
                                  </a:schemeClr>
                                </a:gs>
                                <a:gs pos="75000">
                                  <a:schemeClr val="accent2">
                                    <a:tint val="90000"/>
                                    <a:shade val="60000"/>
                                    <a:satMod val="240000"/>
                                  </a:schemeClr>
                                </a:gs>
                                <a:gs pos="100000">
                                  <a:schemeClr val="accent2">
                                    <a:tint val="100000"/>
                                    <a:shade val="50000"/>
                                    <a:satMod val="240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n w="11430"/>
                            <a:gradFill>
                              <a:gsLst>
                                <a:gs pos="0">
                                  <a:schemeClr val="accent2">
                                    <a:tint val="70000"/>
                                    <a:satMod val="245000"/>
                                  </a:schemeClr>
                                </a:gs>
                                <a:gs pos="75000">
                                  <a:schemeClr val="accent2">
                                    <a:tint val="90000"/>
                                    <a:shade val="60000"/>
                                    <a:satMod val="240000"/>
                                  </a:schemeClr>
                                </a:gs>
                                <a:gs pos="100000">
                                  <a:schemeClr val="accent2">
                                    <a:tint val="100000"/>
                                    <a:shade val="50000"/>
                                    <a:satMod val="240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latin typeface="Cambria Math"/>
                          </a:rPr>
                          <m:t>𝟏𝟎𝟎</m:t>
                        </m:r>
                        <m:r>
                          <a:rPr lang="en-US" sz="3200" b="1" i="1" smtClean="0">
                            <a:ln w="11430"/>
                            <a:gradFill>
                              <a:gsLst>
                                <a:gs pos="0">
                                  <a:schemeClr val="accent2">
                                    <a:tint val="70000"/>
                                    <a:satMod val="245000"/>
                                  </a:schemeClr>
                                </a:gs>
                                <a:gs pos="75000">
                                  <a:schemeClr val="accent2">
                                    <a:tint val="90000"/>
                                    <a:shade val="60000"/>
                                    <a:satMod val="240000"/>
                                  </a:schemeClr>
                                </a:gs>
                                <a:gs pos="100000">
                                  <a:schemeClr val="accent2">
                                    <a:tint val="100000"/>
                                    <a:shade val="50000"/>
                                    <a:satMod val="240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latin typeface="Cambria Math"/>
                          </a:rPr>
                          <m:t>𝒈</m:t>
                        </m:r>
                      </m:num>
                      <m:den>
                        <m:r>
                          <a:rPr lang="en-US" sz="3200" b="1" i="1" smtClean="0">
                            <a:ln w="11430"/>
                            <a:gradFill>
                              <a:gsLst>
                                <a:gs pos="0">
                                  <a:schemeClr val="accent2">
                                    <a:tint val="70000"/>
                                    <a:satMod val="245000"/>
                                  </a:schemeClr>
                                </a:gs>
                                <a:gs pos="75000">
                                  <a:schemeClr val="accent2">
                                    <a:tint val="90000"/>
                                    <a:shade val="60000"/>
                                    <a:satMod val="240000"/>
                                  </a:schemeClr>
                                </a:gs>
                                <a:gs pos="100000">
                                  <a:schemeClr val="accent2">
                                    <a:tint val="100000"/>
                                    <a:shade val="50000"/>
                                    <a:satMod val="240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latin typeface="Cambria Math"/>
                          </a:rPr>
                          <m:t>𝟏𝟎𝟎</m:t>
                        </m:r>
                        <m:r>
                          <a:rPr lang="en-US" sz="3200" b="1" i="1" smtClean="0">
                            <a:ln w="11430"/>
                            <a:gradFill>
                              <a:gsLst>
                                <a:gs pos="0">
                                  <a:schemeClr val="accent2">
                                    <a:tint val="70000"/>
                                    <a:satMod val="245000"/>
                                  </a:schemeClr>
                                </a:gs>
                                <a:gs pos="75000">
                                  <a:schemeClr val="accent2">
                                    <a:tint val="90000"/>
                                    <a:shade val="60000"/>
                                    <a:satMod val="240000"/>
                                  </a:schemeClr>
                                </a:gs>
                                <a:gs pos="100000">
                                  <a:schemeClr val="accent2">
                                    <a:tint val="100000"/>
                                    <a:shade val="50000"/>
                                    <a:satMod val="240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latin typeface="Cambria Math"/>
                          </a:rPr>
                          <m:t>𝒎𝒍</m:t>
                        </m:r>
                      </m:den>
                    </m:f>
                  </m:oMath>
                </a14:m>
                <a:endParaRPr lang="en-US" sz="3200" b="1" cap="none" spc="0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294690"/>
                <a:ext cx="3733800" cy="801310"/>
              </a:xfrm>
              <a:prstGeom prst="rect">
                <a:avLst/>
              </a:prstGeom>
              <a:blipFill rotWithShape="1">
                <a:blip r:embed="rId7"/>
                <a:stretch>
                  <a:fillRect b="-213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5105400" y="5410200"/>
            <a:ext cx="3733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=1g/ml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15840" y="6257985"/>
            <a:ext cx="3733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suspends!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033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Try some on your own! Get your teacher’s initials for the points for each question.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7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142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Click here for the video!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</dc:creator>
  <cp:lastModifiedBy>james</cp:lastModifiedBy>
  <cp:revision>2</cp:revision>
  <dcterms:created xsi:type="dcterms:W3CDTF">2016-09-12T00:08:52Z</dcterms:created>
  <dcterms:modified xsi:type="dcterms:W3CDTF">2016-09-12T00:24:33Z</dcterms:modified>
</cp:coreProperties>
</file>